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theme/theme5.xml" ContentType="application/vnd.openxmlformats-officedocument.theme+xml"/>
  <Override PartName="/ppt/slides/slide120.xml" ContentType="application/vnd.openxmlformats-officedocument.presentationml.slide+xml"/>
  <Override PartName="/ppt/slides/slide218.xml" ContentType="application/vnd.openxmlformats-officedocument.presentationml.slide+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slideLayouts/slideLayout24.xml" ContentType="application/vnd.openxmlformats-officedocument.presentationml.slideLayout+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s/slide158.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slides/slide88.xml" ContentType="application/vnd.openxmlformats-officedocument.presentationml.slide+xml"/>
  <Override PartName="/ppt/theme/theme10.xml" ContentType="application/vnd.openxmlformats-officedocument.them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Default Extension="emf" ContentType="image/x-emf"/>
  <Override PartName="/ppt/notesSlides/notesSlide46.xml" ContentType="application/vnd.openxmlformats-officedocument.presentationml.notesSlide+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theme/theme15.xml" ContentType="application/vnd.openxmlformats-officedocument.theme+xml"/>
  <Override PartName="/ppt/slides/slide108.xml" ContentType="application/vnd.openxmlformats-officedocument.presentationml.slide+xml"/>
  <Override PartName="/ppt/slides/slide155.xml" ContentType="application/vnd.openxmlformats-officedocument.presentationml.slide+xml"/>
  <Override PartName="/ppt/slideMasters/slideMaster5.xml" ContentType="application/vnd.openxmlformats-officedocument.presentationml.slideMaster+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theme/theme7.xml" ContentType="application/vnd.openxmlformats-officedocument.theme+xml"/>
  <Override PartName="/ppt/slideLayouts/slideLayout59.xml" ContentType="application/vnd.openxmlformats-officedocument.presentationml.slideLayout+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Layouts/slideLayout48.xml" ContentType="application/vnd.openxmlformats-officedocument.presentationml.slideLayout+xml"/>
  <Override PartName="/ppt/notesSlides/notesSlide87.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62.xml" ContentType="application/vnd.openxmlformats-officedocument.presentationml.slideLayout+xml"/>
  <Default Extension="wmf" ContentType="image/x-wmf"/>
  <Override PartName="/ppt/slideLayouts/slideLayout73.xml" ContentType="application/vnd.openxmlformats-officedocument.presentationml.slideLayout+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slides/slide41.xml" ContentType="application/vnd.openxmlformats-officedocument.presentationml.slide+xml"/>
  <Override PartName="/ppt/slideLayouts/slideLayout51.xml" ContentType="application/vnd.openxmlformats-officedocument.presentationml.slideLayout+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Layouts/slideLayout40.xml" ContentType="application/vnd.openxmlformats-officedocument.presentationml.slideLayout+xml"/>
  <Override PartName="/ppt/notesSlides/notesSlide32.xml" ContentType="application/vnd.openxmlformats-officedocument.presentationml.notesSlide+xml"/>
  <Override PartName="/ppt/slideMasters/slideMaster13.xml" ContentType="application/vnd.openxmlformats-officedocument.presentationml.slideMaster+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theme/theme12.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theme/theme4.xml" ContentType="application/vnd.openxmlformats-officedocument.theme+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notesSlides/notesSlide48.xml" ContentType="application/vnd.openxmlformats-officedocument.presentationml.notesSlide+xml"/>
  <Override PartName="/ppt/slideMasters/slideMaster18.xml" ContentType="application/vnd.openxmlformats-officedocument.presentationml.slideMaster+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Layouts/slideLayout34.xml" ContentType="application/vnd.openxmlformats-officedocument.presentationml.slideLayout+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70.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Layouts/slideLayout12.xml" ContentType="application/vnd.openxmlformats-officedocument.presentationml.slideLayout+xml"/>
  <Override PartName="/ppt/theme/theme17.xml" ContentType="application/vnd.openxmlformats-officedocument.theme+xml"/>
  <Override PartName="/ppt/notesSlides/notesSlide51.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theme/theme9.xml" ContentType="application/vnd.openxmlformats-officedocument.theme+xml"/>
  <Override PartName="/ppt/notesSlides/notesSlide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theme/theme20.xml" ContentType="application/vnd.openxmlformats-officedocument.them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Layouts/slideLayout39.xml" ContentType="application/vnd.openxmlformats-officedocument.presentationml.slideLayout+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slides/slide214.xml" ContentType="application/vnd.openxmlformats-officedocument.presentationml.slide+xml"/>
  <Override PartName="/ppt/slideLayouts/slideLayout42.xml" ContentType="application/vnd.openxmlformats-officedocument.presentationml.slideLayout+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theme/theme14.xml" ContentType="application/vnd.openxmlformats-officedocument.them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Layouts/slideLayout58.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theme/theme19.xml" ContentType="application/vnd.openxmlformats-officedocument.them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Layouts/slideLayout50.xml" ContentType="application/vnd.openxmlformats-officedocument.presentationml.slideLayout+xml"/>
  <Override PartName="/ppt/notesSlides/notesSlide42.xml" ContentType="application/vnd.openxmlformats-officedocument.presentationml.notesSlide+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theme/theme11.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slideLayouts/slideLayout55.xml" ContentType="application/vnd.openxmlformats-officedocument.presentationml.slideLayout+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Layouts/slideLayout44.xml" ContentType="application/vnd.openxmlformats-officedocument.presentationml.slideLayout+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Masters/slideMaster17.xml" ContentType="application/vnd.openxmlformats-officedocument.presentationml.slideMaster+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theme/theme16.xml" ContentType="application/vnd.openxmlformats-officedocument.theme+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slideMasters/slideMaster6.xml" ContentType="application/vnd.openxmlformats-officedocument.presentationml.slideMaster+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theme/theme8.xml" ContentType="application/vnd.openxmlformats-officedocument.them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74.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63.xml" ContentType="application/vnd.openxmlformats-officedocument.presentationml.slideLayout+xml"/>
  <Override PartName="/ppt/notesSlides/notesSlide55.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notesSlides/notesSlide44.xml" ContentType="application/vnd.openxmlformats-officedocument.presentationml.notesSlide+xml"/>
  <Override PartName="/ppt/slideMasters/slideMaster14.xml" ContentType="application/vnd.openxmlformats-officedocument.presentationml.slideMaster+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theme/theme13.xml" ContentType="application/vnd.openxmlformats-officedocument.them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Layouts/slideLayout68.xml" ContentType="application/vnd.openxmlformats-officedocument.presentationml.slideLayout+xml"/>
  <Override PartName="/ppt/slideMasters/slideMaster3.xml" ContentType="application/vnd.openxmlformats-officedocument.presentationml.slideMaster+xml"/>
  <Override PartName="/ppt/slides/slide58.xml" ContentType="application/vnd.openxmlformats-officedocument.presentationml.slid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slideMasters/slideMaster19.xml" ContentType="application/vnd.openxmlformats-officedocument.presentationml.slideMaster+xml"/>
  <Override PartName="/ppt/slides/slide207.xml" ContentType="application/vnd.openxmlformats-officedocument.presentationml.slide+xml"/>
  <Override PartName="/ppt/slideLayouts/slideLayout35.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60.xml" ContentType="application/vnd.openxmlformats-officedocument.presentationml.slideLayout+xml"/>
  <Override PartName="/ppt/theme/theme18.xml" ContentType="application/vnd.openxmlformats-officedocument.them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theme/theme21.xml" ContentType="application/vnd.openxmlformats-officedocument.them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68.xml" ContentType="application/vnd.openxmlformats-officedocument.presentationml.notesSlide+xml"/>
  <Override PartName="/ppt/slides/slide55.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866" r:id="rId3"/>
    <p:sldMasterId id="2147483883" r:id="rId4"/>
    <p:sldMasterId id="2147483885" r:id="rId5"/>
    <p:sldMasterId id="2147483887" r:id="rId6"/>
    <p:sldMasterId id="2147483889" r:id="rId7"/>
    <p:sldMasterId id="2147483891" r:id="rId8"/>
    <p:sldMasterId id="2147483893" r:id="rId9"/>
    <p:sldMasterId id="2147483895" r:id="rId10"/>
    <p:sldMasterId id="2147483897" r:id="rId11"/>
    <p:sldMasterId id="2147483899" r:id="rId12"/>
    <p:sldMasterId id="2147483901" r:id="rId13"/>
    <p:sldMasterId id="2147483903" r:id="rId14"/>
    <p:sldMasterId id="2147483905" r:id="rId15"/>
    <p:sldMasterId id="2147483914" r:id="rId16"/>
    <p:sldMasterId id="2147483915" r:id="rId17"/>
    <p:sldMasterId id="2147483941" r:id="rId18"/>
    <p:sldMasterId id="2147483942" r:id="rId19"/>
  </p:sldMasterIdLst>
  <p:notesMasterIdLst>
    <p:notesMasterId r:id="rId238"/>
  </p:notesMasterIdLst>
  <p:handoutMasterIdLst>
    <p:handoutMasterId r:id="rId239"/>
  </p:handoutMasterIdLst>
  <p:sldIdLst>
    <p:sldId id="844" r:id="rId20"/>
    <p:sldId id="846" r:id="rId21"/>
    <p:sldId id="847" r:id="rId22"/>
    <p:sldId id="848" r:id="rId23"/>
    <p:sldId id="849" r:id="rId24"/>
    <p:sldId id="850" r:id="rId25"/>
    <p:sldId id="851" r:id="rId26"/>
    <p:sldId id="852" r:id="rId27"/>
    <p:sldId id="853" r:id="rId28"/>
    <p:sldId id="854" r:id="rId29"/>
    <p:sldId id="855" r:id="rId30"/>
    <p:sldId id="782" r:id="rId31"/>
    <p:sldId id="859" r:id="rId32"/>
    <p:sldId id="860" r:id="rId33"/>
    <p:sldId id="861" r:id="rId34"/>
    <p:sldId id="862" r:id="rId35"/>
    <p:sldId id="863" r:id="rId36"/>
    <p:sldId id="864" r:id="rId37"/>
    <p:sldId id="865" r:id="rId38"/>
    <p:sldId id="866" r:id="rId39"/>
    <p:sldId id="867" r:id="rId40"/>
    <p:sldId id="868" r:id="rId41"/>
    <p:sldId id="869" r:id="rId42"/>
    <p:sldId id="870" r:id="rId43"/>
    <p:sldId id="871" r:id="rId44"/>
    <p:sldId id="872" r:id="rId45"/>
    <p:sldId id="873" r:id="rId46"/>
    <p:sldId id="874" r:id="rId47"/>
    <p:sldId id="1004" r:id="rId48"/>
    <p:sldId id="992" r:id="rId49"/>
    <p:sldId id="993" r:id="rId50"/>
    <p:sldId id="994" r:id="rId51"/>
    <p:sldId id="995" r:id="rId52"/>
    <p:sldId id="996" r:id="rId53"/>
    <p:sldId id="997" r:id="rId54"/>
    <p:sldId id="998" r:id="rId55"/>
    <p:sldId id="999" r:id="rId56"/>
    <p:sldId id="1000" r:id="rId57"/>
    <p:sldId id="1001" r:id="rId58"/>
    <p:sldId id="1002" r:id="rId59"/>
    <p:sldId id="1003" r:id="rId60"/>
    <p:sldId id="875" r:id="rId61"/>
    <p:sldId id="877" r:id="rId62"/>
    <p:sldId id="878" r:id="rId63"/>
    <p:sldId id="879" r:id="rId64"/>
    <p:sldId id="880" r:id="rId65"/>
    <p:sldId id="881" r:id="rId66"/>
    <p:sldId id="882" r:id="rId67"/>
    <p:sldId id="883" r:id="rId68"/>
    <p:sldId id="884" r:id="rId69"/>
    <p:sldId id="885" r:id="rId70"/>
    <p:sldId id="886" r:id="rId71"/>
    <p:sldId id="887" r:id="rId72"/>
    <p:sldId id="888" r:id="rId73"/>
    <p:sldId id="889" r:id="rId74"/>
    <p:sldId id="890" r:id="rId75"/>
    <p:sldId id="891" r:id="rId76"/>
    <p:sldId id="892" r:id="rId77"/>
    <p:sldId id="893" r:id="rId78"/>
    <p:sldId id="894" r:id="rId79"/>
    <p:sldId id="895" r:id="rId80"/>
    <p:sldId id="896" r:id="rId81"/>
    <p:sldId id="897" r:id="rId82"/>
    <p:sldId id="898" r:id="rId83"/>
    <p:sldId id="899" r:id="rId84"/>
    <p:sldId id="900" r:id="rId85"/>
    <p:sldId id="901" r:id="rId86"/>
    <p:sldId id="902" r:id="rId87"/>
    <p:sldId id="903" r:id="rId88"/>
    <p:sldId id="904" r:id="rId89"/>
    <p:sldId id="905" r:id="rId90"/>
    <p:sldId id="906" r:id="rId91"/>
    <p:sldId id="907" r:id="rId92"/>
    <p:sldId id="908" r:id="rId93"/>
    <p:sldId id="909" r:id="rId94"/>
    <p:sldId id="910" r:id="rId95"/>
    <p:sldId id="911" r:id="rId96"/>
    <p:sldId id="912" r:id="rId97"/>
    <p:sldId id="913" r:id="rId98"/>
    <p:sldId id="914" r:id="rId99"/>
    <p:sldId id="915" r:id="rId100"/>
    <p:sldId id="916" r:id="rId101"/>
    <p:sldId id="917" r:id="rId102"/>
    <p:sldId id="918" r:id="rId103"/>
    <p:sldId id="919" r:id="rId104"/>
    <p:sldId id="920" r:id="rId105"/>
    <p:sldId id="921" r:id="rId106"/>
    <p:sldId id="922" r:id="rId107"/>
    <p:sldId id="923" r:id="rId108"/>
    <p:sldId id="924" r:id="rId109"/>
    <p:sldId id="925" r:id="rId110"/>
    <p:sldId id="926" r:id="rId111"/>
    <p:sldId id="927" r:id="rId112"/>
    <p:sldId id="928" r:id="rId113"/>
    <p:sldId id="929" r:id="rId114"/>
    <p:sldId id="930" r:id="rId115"/>
    <p:sldId id="931" r:id="rId116"/>
    <p:sldId id="932" r:id="rId117"/>
    <p:sldId id="786" r:id="rId118"/>
    <p:sldId id="785" r:id="rId119"/>
    <p:sldId id="820" r:id="rId120"/>
    <p:sldId id="821" r:id="rId121"/>
    <p:sldId id="822" r:id="rId122"/>
    <p:sldId id="823" r:id="rId123"/>
    <p:sldId id="824" r:id="rId124"/>
    <p:sldId id="825" r:id="rId125"/>
    <p:sldId id="826" r:id="rId126"/>
    <p:sldId id="827" r:id="rId127"/>
    <p:sldId id="828" r:id="rId128"/>
    <p:sldId id="829" r:id="rId129"/>
    <p:sldId id="830" r:id="rId130"/>
    <p:sldId id="831" r:id="rId131"/>
    <p:sldId id="832" r:id="rId132"/>
    <p:sldId id="833" r:id="rId133"/>
    <p:sldId id="834" r:id="rId134"/>
    <p:sldId id="835" r:id="rId135"/>
    <p:sldId id="836" r:id="rId136"/>
    <p:sldId id="837" r:id="rId137"/>
    <p:sldId id="838" r:id="rId138"/>
    <p:sldId id="839" r:id="rId139"/>
    <p:sldId id="840" r:id="rId140"/>
    <p:sldId id="841" r:id="rId141"/>
    <p:sldId id="842" r:id="rId142"/>
    <p:sldId id="843" r:id="rId143"/>
    <p:sldId id="787" r:id="rId144"/>
    <p:sldId id="797" r:id="rId145"/>
    <p:sldId id="798" r:id="rId146"/>
    <p:sldId id="799" r:id="rId147"/>
    <p:sldId id="800" r:id="rId148"/>
    <p:sldId id="801" r:id="rId149"/>
    <p:sldId id="802" r:id="rId150"/>
    <p:sldId id="803" r:id="rId151"/>
    <p:sldId id="804" r:id="rId152"/>
    <p:sldId id="805" r:id="rId153"/>
    <p:sldId id="806" r:id="rId154"/>
    <p:sldId id="807" r:id="rId155"/>
    <p:sldId id="808" r:id="rId156"/>
    <p:sldId id="809" r:id="rId157"/>
    <p:sldId id="810" r:id="rId158"/>
    <p:sldId id="811" r:id="rId159"/>
    <p:sldId id="812" r:id="rId160"/>
    <p:sldId id="813" r:id="rId161"/>
    <p:sldId id="814" r:id="rId162"/>
    <p:sldId id="815" r:id="rId163"/>
    <p:sldId id="816" r:id="rId164"/>
    <p:sldId id="817" r:id="rId165"/>
    <p:sldId id="818" r:id="rId166"/>
    <p:sldId id="788" r:id="rId167"/>
    <p:sldId id="790" r:id="rId168"/>
    <p:sldId id="971" r:id="rId169"/>
    <p:sldId id="972" r:id="rId170"/>
    <p:sldId id="973" r:id="rId171"/>
    <p:sldId id="974" r:id="rId172"/>
    <p:sldId id="975" r:id="rId173"/>
    <p:sldId id="976" r:id="rId174"/>
    <p:sldId id="977" r:id="rId175"/>
    <p:sldId id="978" r:id="rId176"/>
    <p:sldId id="979" r:id="rId177"/>
    <p:sldId id="980" r:id="rId178"/>
    <p:sldId id="981" r:id="rId179"/>
    <p:sldId id="982" r:id="rId180"/>
    <p:sldId id="983" r:id="rId181"/>
    <p:sldId id="984" r:id="rId182"/>
    <p:sldId id="985" r:id="rId183"/>
    <p:sldId id="986" r:id="rId184"/>
    <p:sldId id="987" r:id="rId185"/>
    <p:sldId id="988" r:id="rId186"/>
    <p:sldId id="989" r:id="rId187"/>
    <p:sldId id="990" r:id="rId188"/>
    <p:sldId id="991" r:id="rId189"/>
    <p:sldId id="933" r:id="rId190"/>
    <p:sldId id="934" r:id="rId191"/>
    <p:sldId id="935" r:id="rId192"/>
    <p:sldId id="936" r:id="rId193"/>
    <p:sldId id="937" r:id="rId194"/>
    <p:sldId id="938" r:id="rId195"/>
    <p:sldId id="939" r:id="rId196"/>
    <p:sldId id="940" r:id="rId197"/>
    <p:sldId id="941" r:id="rId198"/>
    <p:sldId id="942" r:id="rId199"/>
    <p:sldId id="943" r:id="rId200"/>
    <p:sldId id="944" r:id="rId201"/>
    <p:sldId id="945" r:id="rId202"/>
    <p:sldId id="946" r:id="rId203"/>
    <p:sldId id="791" r:id="rId204"/>
    <p:sldId id="789" r:id="rId205"/>
    <p:sldId id="762" r:id="rId206"/>
    <p:sldId id="771" r:id="rId207"/>
    <p:sldId id="766" r:id="rId208"/>
    <p:sldId id="764" r:id="rId209"/>
    <p:sldId id="767" r:id="rId210"/>
    <p:sldId id="769" r:id="rId211"/>
    <p:sldId id="947" r:id="rId212"/>
    <p:sldId id="948" r:id="rId213"/>
    <p:sldId id="949" r:id="rId214"/>
    <p:sldId id="1006" r:id="rId215"/>
    <p:sldId id="951" r:id="rId216"/>
    <p:sldId id="952" r:id="rId217"/>
    <p:sldId id="953" r:id="rId218"/>
    <p:sldId id="954" r:id="rId219"/>
    <p:sldId id="955" r:id="rId220"/>
    <p:sldId id="956" r:id="rId221"/>
    <p:sldId id="957" r:id="rId222"/>
    <p:sldId id="958" r:id="rId223"/>
    <p:sldId id="959" r:id="rId224"/>
    <p:sldId id="960" r:id="rId225"/>
    <p:sldId id="961" r:id="rId226"/>
    <p:sldId id="962" r:id="rId227"/>
    <p:sldId id="963" r:id="rId228"/>
    <p:sldId id="1007" r:id="rId229"/>
    <p:sldId id="969" r:id="rId230"/>
    <p:sldId id="965" r:id="rId231"/>
    <p:sldId id="966" r:id="rId232"/>
    <p:sldId id="967" r:id="rId233"/>
    <p:sldId id="968" r:id="rId234"/>
    <p:sldId id="793" r:id="rId235"/>
    <p:sldId id="856" r:id="rId236"/>
    <p:sldId id="857" r:id="rId237"/>
  </p:sldIdLst>
  <p:sldSz cx="9144000" cy="6858000" type="screen4x3"/>
  <p:notesSz cx="6834188" cy="9979025"/>
  <p:defaultTextStyle>
    <a:defPPr>
      <a:defRPr lang="en-GB"/>
    </a:defPPr>
    <a:lvl1pPr algn="l" rtl="0" eaLnBrk="0" fontAlgn="base" hangingPunct="0">
      <a:spcBef>
        <a:spcPct val="0"/>
      </a:spcBef>
      <a:spcAft>
        <a:spcPct val="0"/>
      </a:spcAft>
      <a:defRPr sz="2400" kern="1200">
        <a:solidFill>
          <a:srgbClr val="000099"/>
        </a:solidFill>
        <a:latin typeface="Arial" charset="0"/>
        <a:ea typeface="ＭＳ Ｐゴシック"/>
        <a:cs typeface="ＭＳ Ｐゴシック"/>
      </a:defRPr>
    </a:lvl1pPr>
    <a:lvl2pPr marL="457200" algn="l" rtl="0" eaLnBrk="0" fontAlgn="base" hangingPunct="0">
      <a:spcBef>
        <a:spcPct val="0"/>
      </a:spcBef>
      <a:spcAft>
        <a:spcPct val="0"/>
      </a:spcAft>
      <a:defRPr sz="2400" kern="1200">
        <a:solidFill>
          <a:srgbClr val="000099"/>
        </a:solidFill>
        <a:latin typeface="Arial" charset="0"/>
        <a:ea typeface="ＭＳ Ｐゴシック"/>
        <a:cs typeface="ＭＳ Ｐゴシック"/>
      </a:defRPr>
    </a:lvl2pPr>
    <a:lvl3pPr marL="914400" algn="l" rtl="0" eaLnBrk="0" fontAlgn="base" hangingPunct="0">
      <a:spcBef>
        <a:spcPct val="0"/>
      </a:spcBef>
      <a:spcAft>
        <a:spcPct val="0"/>
      </a:spcAft>
      <a:defRPr sz="2400" kern="1200">
        <a:solidFill>
          <a:srgbClr val="000099"/>
        </a:solidFill>
        <a:latin typeface="Arial" charset="0"/>
        <a:ea typeface="ＭＳ Ｐゴシック"/>
        <a:cs typeface="ＭＳ Ｐゴシック"/>
      </a:defRPr>
    </a:lvl3pPr>
    <a:lvl4pPr marL="1371600" algn="l" rtl="0" eaLnBrk="0" fontAlgn="base" hangingPunct="0">
      <a:spcBef>
        <a:spcPct val="0"/>
      </a:spcBef>
      <a:spcAft>
        <a:spcPct val="0"/>
      </a:spcAft>
      <a:defRPr sz="2400" kern="1200">
        <a:solidFill>
          <a:srgbClr val="000099"/>
        </a:solidFill>
        <a:latin typeface="Arial" charset="0"/>
        <a:ea typeface="ＭＳ Ｐゴシック"/>
        <a:cs typeface="ＭＳ Ｐゴシック"/>
      </a:defRPr>
    </a:lvl4pPr>
    <a:lvl5pPr marL="1828800" algn="l" rtl="0" eaLnBrk="0" fontAlgn="base" hangingPunct="0">
      <a:spcBef>
        <a:spcPct val="0"/>
      </a:spcBef>
      <a:spcAft>
        <a:spcPct val="0"/>
      </a:spcAft>
      <a:defRPr sz="2400" kern="1200">
        <a:solidFill>
          <a:srgbClr val="000099"/>
        </a:solidFill>
        <a:latin typeface="Arial" charset="0"/>
        <a:ea typeface="ＭＳ Ｐゴシック"/>
        <a:cs typeface="ＭＳ Ｐゴシック"/>
      </a:defRPr>
    </a:lvl5pPr>
    <a:lvl6pPr marL="2286000" algn="l" defTabSz="914400" rtl="0" eaLnBrk="1" latinLnBrk="0" hangingPunct="1">
      <a:defRPr sz="2400" kern="1200">
        <a:solidFill>
          <a:srgbClr val="000099"/>
        </a:solidFill>
        <a:latin typeface="Arial" charset="0"/>
        <a:ea typeface="ＭＳ Ｐゴシック"/>
        <a:cs typeface="ＭＳ Ｐゴシック"/>
      </a:defRPr>
    </a:lvl6pPr>
    <a:lvl7pPr marL="2743200" algn="l" defTabSz="914400" rtl="0" eaLnBrk="1" latinLnBrk="0" hangingPunct="1">
      <a:defRPr sz="2400" kern="1200">
        <a:solidFill>
          <a:srgbClr val="000099"/>
        </a:solidFill>
        <a:latin typeface="Arial" charset="0"/>
        <a:ea typeface="ＭＳ Ｐゴシック"/>
        <a:cs typeface="ＭＳ Ｐゴシック"/>
      </a:defRPr>
    </a:lvl7pPr>
    <a:lvl8pPr marL="3200400" algn="l" defTabSz="914400" rtl="0" eaLnBrk="1" latinLnBrk="0" hangingPunct="1">
      <a:defRPr sz="2400" kern="1200">
        <a:solidFill>
          <a:srgbClr val="000099"/>
        </a:solidFill>
        <a:latin typeface="Arial" charset="0"/>
        <a:ea typeface="ＭＳ Ｐゴシック"/>
        <a:cs typeface="ＭＳ Ｐゴシック"/>
      </a:defRPr>
    </a:lvl8pPr>
    <a:lvl9pPr marL="3657600" algn="l" defTabSz="914400" rtl="0" eaLnBrk="1" latinLnBrk="0" hangingPunct="1">
      <a:defRPr sz="2400" kern="1200">
        <a:solidFill>
          <a:srgbClr val="000099"/>
        </a:solidFill>
        <a:latin typeface="Arial" charset="0"/>
        <a:ea typeface="ＭＳ Ｐゴシック"/>
        <a:cs typeface="ＭＳ Ｐゴシック"/>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0000"/>
    <a:srgbClr val="E7E218"/>
    <a:srgbClr val="6B6B99"/>
    <a:srgbClr val="666699"/>
    <a:srgbClr val="414161"/>
    <a:srgbClr val="007DC3"/>
    <a:srgbClr val="66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39" autoAdjust="0"/>
    <p:restoredTop sz="94660"/>
  </p:normalViewPr>
  <p:slideViewPr>
    <p:cSldViewPr>
      <p:cViewPr>
        <p:scale>
          <a:sx n="60" d="100"/>
          <a:sy n="60" d="100"/>
        </p:scale>
        <p:origin x="-162" y="624"/>
      </p:cViewPr>
      <p:guideLst>
        <p:guide orient="horz" pos="2160"/>
        <p:guide pos="2880"/>
      </p:guideLst>
    </p:cSldViewPr>
  </p:slideViewPr>
  <p:notesTextViewPr>
    <p:cViewPr>
      <p:scale>
        <a:sx n="100" d="100"/>
        <a:sy n="100" d="100"/>
      </p:scale>
      <p:origin x="0" y="0"/>
    </p:cViewPr>
  </p:notesTextViewPr>
  <p:sorterViewPr>
    <p:cViewPr>
      <p:scale>
        <a:sx n="75" d="100"/>
        <a:sy n="75" d="100"/>
      </p:scale>
      <p:origin x="0" y="1128"/>
    </p:cViewPr>
  </p:sorter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98.xml"/><Relationship Id="rId21" Type="http://schemas.openxmlformats.org/officeDocument/2006/relationships/slide" Target="slides/slide2.xml"/><Relationship Id="rId42" Type="http://schemas.openxmlformats.org/officeDocument/2006/relationships/slide" Target="slides/slide23.xml"/><Relationship Id="rId63" Type="http://schemas.openxmlformats.org/officeDocument/2006/relationships/slide" Target="slides/slide44.xml"/><Relationship Id="rId84" Type="http://schemas.openxmlformats.org/officeDocument/2006/relationships/slide" Target="slides/slide65.xml"/><Relationship Id="rId138" Type="http://schemas.openxmlformats.org/officeDocument/2006/relationships/slide" Target="slides/slide119.xml"/><Relationship Id="rId159" Type="http://schemas.openxmlformats.org/officeDocument/2006/relationships/slide" Target="slides/slide140.xml"/><Relationship Id="rId170" Type="http://schemas.openxmlformats.org/officeDocument/2006/relationships/slide" Target="slides/slide151.xml"/><Relationship Id="rId191" Type="http://schemas.openxmlformats.org/officeDocument/2006/relationships/slide" Target="slides/slide172.xml"/><Relationship Id="rId205" Type="http://schemas.openxmlformats.org/officeDocument/2006/relationships/slide" Target="slides/slide186.xml"/><Relationship Id="rId226" Type="http://schemas.openxmlformats.org/officeDocument/2006/relationships/slide" Target="slides/slide207.xml"/><Relationship Id="rId107" Type="http://schemas.openxmlformats.org/officeDocument/2006/relationships/slide" Target="slides/slide88.xml"/><Relationship Id="rId11" Type="http://schemas.openxmlformats.org/officeDocument/2006/relationships/slideMaster" Target="slideMasters/slideMaster11.xml"/><Relationship Id="rId32" Type="http://schemas.openxmlformats.org/officeDocument/2006/relationships/slide" Target="slides/slide13.xml"/><Relationship Id="rId53" Type="http://schemas.openxmlformats.org/officeDocument/2006/relationships/slide" Target="slides/slide34.xml"/><Relationship Id="rId74" Type="http://schemas.openxmlformats.org/officeDocument/2006/relationships/slide" Target="slides/slide55.xml"/><Relationship Id="rId128" Type="http://schemas.openxmlformats.org/officeDocument/2006/relationships/slide" Target="slides/slide109.xml"/><Relationship Id="rId149" Type="http://schemas.openxmlformats.org/officeDocument/2006/relationships/slide" Target="slides/slide130.xml"/><Relationship Id="rId5" Type="http://schemas.openxmlformats.org/officeDocument/2006/relationships/slideMaster" Target="slideMasters/slideMaster5.xml"/><Relationship Id="rId95" Type="http://schemas.openxmlformats.org/officeDocument/2006/relationships/slide" Target="slides/slide76.xml"/><Relationship Id="rId160" Type="http://schemas.openxmlformats.org/officeDocument/2006/relationships/slide" Target="slides/slide141.xml"/><Relationship Id="rId181" Type="http://schemas.openxmlformats.org/officeDocument/2006/relationships/slide" Target="slides/slide162.xml"/><Relationship Id="rId216" Type="http://schemas.openxmlformats.org/officeDocument/2006/relationships/slide" Target="slides/slide197.xml"/><Relationship Id="rId237" Type="http://schemas.openxmlformats.org/officeDocument/2006/relationships/slide" Target="slides/slide218.xml"/><Relationship Id="rId22" Type="http://schemas.openxmlformats.org/officeDocument/2006/relationships/slide" Target="slides/slide3.xml"/><Relationship Id="rId43" Type="http://schemas.openxmlformats.org/officeDocument/2006/relationships/slide" Target="slides/slide24.xml"/><Relationship Id="rId64" Type="http://schemas.openxmlformats.org/officeDocument/2006/relationships/slide" Target="slides/slide45.xml"/><Relationship Id="rId118" Type="http://schemas.openxmlformats.org/officeDocument/2006/relationships/slide" Target="slides/slide99.xml"/><Relationship Id="rId139" Type="http://schemas.openxmlformats.org/officeDocument/2006/relationships/slide" Target="slides/slide120.xml"/><Relationship Id="rId85" Type="http://schemas.openxmlformats.org/officeDocument/2006/relationships/slide" Target="slides/slide66.xml"/><Relationship Id="rId150" Type="http://schemas.openxmlformats.org/officeDocument/2006/relationships/slide" Target="slides/slide131.xml"/><Relationship Id="rId171" Type="http://schemas.openxmlformats.org/officeDocument/2006/relationships/slide" Target="slides/slide152.xml"/><Relationship Id="rId192" Type="http://schemas.openxmlformats.org/officeDocument/2006/relationships/slide" Target="slides/slide173.xml"/><Relationship Id="rId206" Type="http://schemas.openxmlformats.org/officeDocument/2006/relationships/slide" Target="slides/slide187.xml"/><Relationship Id="rId227" Type="http://schemas.openxmlformats.org/officeDocument/2006/relationships/slide" Target="slides/slide208.xml"/><Relationship Id="rId201" Type="http://schemas.openxmlformats.org/officeDocument/2006/relationships/slide" Target="slides/slide182.xml"/><Relationship Id="rId222" Type="http://schemas.openxmlformats.org/officeDocument/2006/relationships/slide" Target="slides/slide203.xml"/><Relationship Id="rId243" Type="http://schemas.openxmlformats.org/officeDocument/2006/relationships/tableStyles" Target="tableStyle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4.xml"/><Relationship Id="rId38" Type="http://schemas.openxmlformats.org/officeDocument/2006/relationships/slide" Target="slides/slide19.xml"/><Relationship Id="rId59" Type="http://schemas.openxmlformats.org/officeDocument/2006/relationships/slide" Target="slides/slide40.xml"/><Relationship Id="rId103" Type="http://schemas.openxmlformats.org/officeDocument/2006/relationships/slide" Target="slides/slide84.xml"/><Relationship Id="rId108" Type="http://schemas.openxmlformats.org/officeDocument/2006/relationships/slide" Target="slides/slide89.xml"/><Relationship Id="rId124" Type="http://schemas.openxmlformats.org/officeDocument/2006/relationships/slide" Target="slides/slide105.xml"/><Relationship Id="rId129" Type="http://schemas.openxmlformats.org/officeDocument/2006/relationships/slide" Target="slides/slide110.xml"/><Relationship Id="rId54" Type="http://schemas.openxmlformats.org/officeDocument/2006/relationships/slide" Target="slides/slide35.xml"/><Relationship Id="rId70" Type="http://schemas.openxmlformats.org/officeDocument/2006/relationships/slide" Target="slides/slide51.xml"/><Relationship Id="rId75" Type="http://schemas.openxmlformats.org/officeDocument/2006/relationships/slide" Target="slides/slide56.xml"/><Relationship Id="rId91" Type="http://schemas.openxmlformats.org/officeDocument/2006/relationships/slide" Target="slides/slide72.xml"/><Relationship Id="rId96" Type="http://schemas.openxmlformats.org/officeDocument/2006/relationships/slide" Target="slides/slide77.xml"/><Relationship Id="rId140" Type="http://schemas.openxmlformats.org/officeDocument/2006/relationships/slide" Target="slides/slide121.xml"/><Relationship Id="rId145" Type="http://schemas.openxmlformats.org/officeDocument/2006/relationships/slide" Target="slides/slide126.xml"/><Relationship Id="rId161" Type="http://schemas.openxmlformats.org/officeDocument/2006/relationships/slide" Target="slides/slide142.xml"/><Relationship Id="rId166" Type="http://schemas.openxmlformats.org/officeDocument/2006/relationships/slide" Target="slides/slide147.xml"/><Relationship Id="rId182" Type="http://schemas.openxmlformats.org/officeDocument/2006/relationships/slide" Target="slides/slide163.xml"/><Relationship Id="rId187" Type="http://schemas.openxmlformats.org/officeDocument/2006/relationships/slide" Target="slides/slide168.xml"/><Relationship Id="rId217" Type="http://schemas.openxmlformats.org/officeDocument/2006/relationships/slide" Target="slides/slide198.xml"/><Relationship Id="rId1" Type="http://schemas.openxmlformats.org/officeDocument/2006/relationships/slideMaster" Target="slideMasters/slideMaster1.xml"/><Relationship Id="rId6" Type="http://schemas.openxmlformats.org/officeDocument/2006/relationships/slideMaster" Target="slideMasters/slideMaster6.xml"/><Relationship Id="rId212" Type="http://schemas.openxmlformats.org/officeDocument/2006/relationships/slide" Target="slides/slide193.xml"/><Relationship Id="rId233" Type="http://schemas.openxmlformats.org/officeDocument/2006/relationships/slide" Target="slides/slide214.xml"/><Relationship Id="rId238" Type="http://schemas.openxmlformats.org/officeDocument/2006/relationships/notesMaster" Target="notesMasters/notesMaster1.xml"/><Relationship Id="rId23" Type="http://schemas.openxmlformats.org/officeDocument/2006/relationships/slide" Target="slides/slide4.xml"/><Relationship Id="rId28" Type="http://schemas.openxmlformats.org/officeDocument/2006/relationships/slide" Target="slides/slide9.xml"/><Relationship Id="rId49" Type="http://schemas.openxmlformats.org/officeDocument/2006/relationships/slide" Target="slides/slide30.xml"/><Relationship Id="rId114" Type="http://schemas.openxmlformats.org/officeDocument/2006/relationships/slide" Target="slides/slide95.xml"/><Relationship Id="rId119" Type="http://schemas.openxmlformats.org/officeDocument/2006/relationships/slide" Target="slides/slide100.xml"/><Relationship Id="rId44" Type="http://schemas.openxmlformats.org/officeDocument/2006/relationships/slide" Target="slides/slide25.xml"/><Relationship Id="rId60" Type="http://schemas.openxmlformats.org/officeDocument/2006/relationships/slide" Target="slides/slide41.xml"/><Relationship Id="rId65" Type="http://schemas.openxmlformats.org/officeDocument/2006/relationships/slide" Target="slides/slide46.xml"/><Relationship Id="rId81" Type="http://schemas.openxmlformats.org/officeDocument/2006/relationships/slide" Target="slides/slide62.xml"/><Relationship Id="rId86" Type="http://schemas.openxmlformats.org/officeDocument/2006/relationships/slide" Target="slides/slide67.xml"/><Relationship Id="rId130" Type="http://schemas.openxmlformats.org/officeDocument/2006/relationships/slide" Target="slides/slide111.xml"/><Relationship Id="rId135" Type="http://schemas.openxmlformats.org/officeDocument/2006/relationships/slide" Target="slides/slide116.xml"/><Relationship Id="rId151" Type="http://schemas.openxmlformats.org/officeDocument/2006/relationships/slide" Target="slides/slide132.xml"/><Relationship Id="rId156" Type="http://schemas.openxmlformats.org/officeDocument/2006/relationships/slide" Target="slides/slide137.xml"/><Relationship Id="rId177" Type="http://schemas.openxmlformats.org/officeDocument/2006/relationships/slide" Target="slides/slide158.xml"/><Relationship Id="rId198" Type="http://schemas.openxmlformats.org/officeDocument/2006/relationships/slide" Target="slides/slide179.xml"/><Relationship Id="rId172" Type="http://schemas.openxmlformats.org/officeDocument/2006/relationships/slide" Target="slides/slide153.xml"/><Relationship Id="rId193" Type="http://schemas.openxmlformats.org/officeDocument/2006/relationships/slide" Target="slides/slide174.xml"/><Relationship Id="rId202" Type="http://schemas.openxmlformats.org/officeDocument/2006/relationships/slide" Target="slides/slide183.xml"/><Relationship Id="rId207" Type="http://schemas.openxmlformats.org/officeDocument/2006/relationships/slide" Target="slides/slide188.xml"/><Relationship Id="rId223" Type="http://schemas.openxmlformats.org/officeDocument/2006/relationships/slide" Target="slides/slide204.xml"/><Relationship Id="rId228" Type="http://schemas.openxmlformats.org/officeDocument/2006/relationships/slide" Target="slides/slide20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0.xml"/><Relationship Id="rId109" Type="http://schemas.openxmlformats.org/officeDocument/2006/relationships/slide" Target="slides/slide90.xml"/><Relationship Id="rId34" Type="http://schemas.openxmlformats.org/officeDocument/2006/relationships/slide" Target="slides/slide15.xml"/><Relationship Id="rId50" Type="http://schemas.openxmlformats.org/officeDocument/2006/relationships/slide" Target="slides/slide31.xml"/><Relationship Id="rId55" Type="http://schemas.openxmlformats.org/officeDocument/2006/relationships/slide" Target="slides/slide36.xml"/><Relationship Id="rId76" Type="http://schemas.openxmlformats.org/officeDocument/2006/relationships/slide" Target="slides/slide57.xml"/><Relationship Id="rId97" Type="http://schemas.openxmlformats.org/officeDocument/2006/relationships/slide" Target="slides/slide78.xml"/><Relationship Id="rId104" Type="http://schemas.openxmlformats.org/officeDocument/2006/relationships/slide" Target="slides/slide85.xml"/><Relationship Id="rId120" Type="http://schemas.openxmlformats.org/officeDocument/2006/relationships/slide" Target="slides/slide101.xml"/><Relationship Id="rId125" Type="http://schemas.openxmlformats.org/officeDocument/2006/relationships/slide" Target="slides/slide106.xml"/><Relationship Id="rId141" Type="http://schemas.openxmlformats.org/officeDocument/2006/relationships/slide" Target="slides/slide122.xml"/><Relationship Id="rId146" Type="http://schemas.openxmlformats.org/officeDocument/2006/relationships/slide" Target="slides/slide127.xml"/><Relationship Id="rId167" Type="http://schemas.openxmlformats.org/officeDocument/2006/relationships/slide" Target="slides/slide148.xml"/><Relationship Id="rId188" Type="http://schemas.openxmlformats.org/officeDocument/2006/relationships/slide" Target="slides/slide169.xml"/><Relationship Id="rId7" Type="http://schemas.openxmlformats.org/officeDocument/2006/relationships/slideMaster" Target="slideMasters/slideMaster7.xml"/><Relationship Id="rId71" Type="http://schemas.openxmlformats.org/officeDocument/2006/relationships/slide" Target="slides/slide52.xml"/><Relationship Id="rId92" Type="http://schemas.openxmlformats.org/officeDocument/2006/relationships/slide" Target="slides/slide73.xml"/><Relationship Id="rId162" Type="http://schemas.openxmlformats.org/officeDocument/2006/relationships/slide" Target="slides/slide143.xml"/><Relationship Id="rId183" Type="http://schemas.openxmlformats.org/officeDocument/2006/relationships/slide" Target="slides/slide164.xml"/><Relationship Id="rId213" Type="http://schemas.openxmlformats.org/officeDocument/2006/relationships/slide" Target="slides/slide194.xml"/><Relationship Id="rId218" Type="http://schemas.openxmlformats.org/officeDocument/2006/relationships/slide" Target="slides/slide199.xml"/><Relationship Id="rId234" Type="http://schemas.openxmlformats.org/officeDocument/2006/relationships/slide" Target="slides/slide215.xml"/><Relationship Id="rId239"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10.xml"/><Relationship Id="rId24" Type="http://schemas.openxmlformats.org/officeDocument/2006/relationships/slide" Target="slides/slide5.xml"/><Relationship Id="rId40" Type="http://schemas.openxmlformats.org/officeDocument/2006/relationships/slide" Target="slides/slide21.xml"/><Relationship Id="rId45" Type="http://schemas.openxmlformats.org/officeDocument/2006/relationships/slide" Target="slides/slide26.xml"/><Relationship Id="rId66" Type="http://schemas.openxmlformats.org/officeDocument/2006/relationships/slide" Target="slides/slide47.xml"/><Relationship Id="rId87" Type="http://schemas.openxmlformats.org/officeDocument/2006/relationships/slide" Target="slides/slide68.xml"/><Relationship Id="rId110" Type="http://schemas.openxmlformats.org/officeDocument/2006/relationships/slide" Target="slides/slide91.xml"/><Relationship Id="rId115" Type="http://schemas.openxmlformats.org/officeDocument/2006/relationships/slide" Target="slides/slide96.xml"/><Relationship Id="rId131" Type="http://schemas.openxmlformats.org/officeDocument/2006/relationships/slide" Target="slides/slide112.xml"/><Relationship Id="rId136" Type="http://schemas.openxmlformats.org/officeDocument/2006/relationships/slide" Target="slides/slide117.xml"/><Relationship Id="rId157" Type="http://schemas.openxmlformats.org/officeDocument/2006/relationships/slide" Target="slides/slide138.xml"/><Relationship Id="rId178" Type="http://schemas.openxmlformats.org/officeDocument/2006/relationships/slide" Target="slides/slide159.xml"/><Relationship Id="rId61" Type="http://schemas.openxmlformats.org/officeDocument/2006/relationships/slide" Target="slides/slide42.xml"/><Relationship Id="rId82" Type="http://schemas.openxmlformats.org/officeDocument/2006/relationships/slide" Target="slides/slide63.xml"/><Relationship Id="rId152" Type="http://schemas.openxmlformats.org/officeDocument/2006/relationships/slide" Target="slides/slide133.xml"/><Relationship Id="rId173" Type="http://schemas.openxmlformats.org/officeDocument/2006/relationships/slide" Target="slides/slide154.xml"/><Relationship Id="rId194" Type="http://schemas.openxmlformats.org/officeDocument/2006/relationships/slide" Target="slides/slide175.xml"/><Relationship Id="rId199" Type="http://schemas.openxmlformats.org/officeDocument/2006/relationships/slide" Target="slides/slide180.xml"/><Relationship Id="rId203" Type="http://schemas.openxmlformats.org/officeDocument/2006/relationships/slide" Target="slides/slide184.xml"/><Relationship Id="rId208" Type="http://schemas.openxmlformats.org/officeDocument/2006/relationships/slide" Target="slides/slide189.xml"/><Relationship Id="rId229" Type="http://schemas.openxmlformats.org/officeDocument/2006/relationships/slide" Target="slides/slide210.xml"/><Relationship Id="rId19" Type="http://schemas.openxmlformats.org/officeDocument/2006/relationships/slideMaster" Target="slideMasters/slideMaster19.xml"/><Relationship Id="rId224" Type="http://schemas.openxmlformats.org/officeDocument/2006/relationships/slide" Target="slides/slide205.xml"/><Relationship Id="rId240" Type="http://schemas.openxmlformats.org/officeDocument/2006/relationships/presProps" Target="presProps.xml"/><Relationship Id="rId14" Type="http://schemas.openxmlformats.org/officeDocument/2006/relationships/slideMaster" Target="slideMasters/slideMaster14.xml"/><Relationship Id="rId30" Type="http://schemas.openxmlformats.org/officeDocument/2006/relationships/slide" Target="slides/slide11.xml"/><Relationship Id="rId35" Type="http://schemas.openxmlformats.org/officeDocument/2006/relationships/slide" Target="slides/slide16.xml"/><Relationship Id="rId56" Type="http://schemas.openxmlformats.org/officeDocument/2006/relationships/slide" Target="slides/slide37.xml"/><Relationship Id="rId77" Type="http://schemas.openxmlformats.org/officeDocument/2006/relationships/slide" Target="slides/slide58.xml"/><Relationship Id="rId100" Type="http://schemas.openxmlformats.org/officeDocument/2006/relationships/slide" Target="slides/slide81.xml"/><Relationship Id="rId105" Type="http://schemas.openxmlformats.org/officeDocument/2006/relationships/slide" Target="slides/slide86.xml"/><Relationship Id="rId126" Type="http://schemas.openxmlformats.org/officeDocument/2006/relationships/slide" Target="slides/slide107.xml"/><Relationship Id="rId147" Type="http://schemas.openxmlformats.org/officeDocument/2006/relationships/slide" Target="slides/slide128.xml"/><Relationship Id="rId168" Type="http://schemas.openxmlformats.org/officeDocument/2006/relationships/slide" Target="slides/slide149.xml"/><Relationship Id="rId8" Type="http://schemas.openxmlformats.org/officeDocument/2006/relationships/slideMaster" Target="slideMasters/slideMaster8.xml"/><Relationship Id="rId51" Type="http://schemas.openxmlformats.org/officeDocument/2006/relationships/slide" Target="slides/slide32.xml"/><Relationship Id="rId72" Type="http://schemas.openxmlformats.org/officeDocument/2006/relationships/slide" Target="slides/slide53.xml"/><Relationship Id="rId93" Type="http://schemas.openxmlformats.org/officeDocument/2006/relationships/slide" Target="slides/slide74.xml"/><Relationship Id="rId98" Type="http://schemas.openxmlformats.org/officeDocument/2006/relationships/slide" Target="slides/slide79.xml"/><Relationship Id="rId121" Type="http://schemas.openxmlformats.org/officeDocument/2006/relationships/slide" Target="slides/slide102.xml"/><Relationship Id="rId142" Type="http://schemas.openxmlformats.org/officeDocument/2006/relationships/slide" Target="slides/slide123.xml"/><Relationship Id="rId163" Type="http://schemas.openxmlformats.org/officeDocument/2006/relationships/slide" Target="slides/slide144.xml"/><Relationship Id="rId184" Type="http://schemas.openxmlformats.org/officeDocument/2006/relationships/slide" Target="slides/slide165.xml"/><Relationship Id="rId189" Type="http://schemas.openxmlformats.org/officeDocument/2006/relationships/slide" Target="slides/slide170.xml"/><Relationship Id="rId219" Type="http://schemas.openxmlformats.org/officeDocument/2006/relationships/slide" Target="slides/slide200.xml"/><Relationship Id="rId3" Type="http://schemas.openxmlformats.org/officeDocument/2006/relationships/slideMaster" Target="slideMasters/slideMaster3.xml"/><Relationship Id="rId214" Type="http://schemas.openxmlformats.org/officeDocument/2006/relationships/slide" Target="slides/slide195.xml"/><Relationship Id="rId230" Type="http://schemas.openxmlformats.org/officeDocument/2006/relationships/slide" Target="slides/slide211.xml"/><Relationship Id="rId235" Type="http://schemas.openxmlformats.org/officeDocument/2006/relationships/slide" Target="slides/slide216.xml"/><Relationship Id="rId25" Type="http://schemas.openxmlformats.org/officeDocument/2006/relationships/slide" Target="slides/slide6.xml"/><Relationship Id="rId46" Type="http://schemas.openxmlformats.org/officeDocument/2006/relationships/slide" Target="slides/slide27.xml"/><Relationship Id="rId67" Type="http://schemas.openxmlformats.org/officeDocument/2006/relationships/slide" Target="slides/slide48.xml"/><Relationship Id="rId116" Type="http://schemas.openxmlformats.org/officeDocument/2006/relationships/slide" Target="slides/slide97.xml"/><Relationship Id="rId137" Type="http://schemas.openxmlformats.org/officeDocument/2006/relationships/slide" Target="slides/slide118.xml"/><Relationship Id="rId158" Type="http://schemas.openxmlformats.org/officeDocument/2006/relationships/slide" Target="slides/slide139.xml"/><Relationship Id="rId20" Type="http://schemas.openxmlformats.org/officeDocument/2006/relationships/slide" Target="slides/slide1.xml"/><Relationship Id="rId41" Type="http://schemas.openxmlformats.org/officeDocument/2006/relationships/slide" Target="slides/slide22.xml"/><Relationship Id="rId62" Type="http://schemas.openxmlformats.org/officeDocument/2006/relationships/slide" Target="slides/slide43.xml"/><Relationship Id="rId83" Type="http://schemas.openxmlformats.org/officeDocument/2006/relationships/slide" Target="slides/slide64.xml"/><Relationship Id="rId88" Type="http://schemas.openxmlformats.org/officeDocument/2006/relationships/slide" Target="slides/slide69.xml"/><Relationship Id="rId111" Type="http://schemas.openxmlformats.org/officeDocument/2006/relationships/slide" Target="slides/slide92.xml"/><Relationship Id="rId132" Type="http://schemas.openxmlformats.org/officeDocument/2006/relationships/slide" Target="slides/slide113.xml"/><Relationship Id="rId153" Type="http://schemas.openxmlformats.org/officeDocument/2006/relationships/slide" Target="slides/slide134.xml"/><Relationship Id="rId174" Type="http://schemas.openxmlformats.org/officeDocument/2006/relationships/slide" Target="slides/slide155.xml"/><Relationship Id="rId179" Type="http://schemas.openxmlformats.org/officeDocument/2006/relationships/slide" Target="slides/slide160.xml"/><Relationship Id="rId195" Type="http://schemas.openxmlformats.org/officeDocument/2006/relationships/slide" Target="slides/slide176.xml"/><Relationship Id="rId209" Type="http://schemas.openxmlformats.org/officeDocument/2006/relationships/slide" Target="slides/slide190.xml"/><Relationship Id="rId190" Type="http://schemas.openxmlformats.org/officeDocument/2006/relationships/slide" Target="slides/slide171.xml"/><Relationship Id="rId204" Type="http://schemas.openxmlformats.org/officeDocument/2006/relationships/slide" Target="slides/slide185.xml"/><Relationship Id="rId220" Type="http://schemas.openxmlformats.org/officeDocument/2006/relationships/slide" Target="slides/slide201.xml"/><Relationship Id="rId225" Type="http://schemas.openxmlformats.org/officeDocument/2006/relationships/slide" Target="slides/slide206.xml"/><Relationship Id="rId241" Type="http://schemas.openxmlformats.org/officeDocument/2006/relationships/viewProps" Target="viewProps.xml"/><Relationship Id="rId15" Type="http://schemas.openxmlformats.org/officeDocument/2006/relationships/slideMaster" Target="slideMasters/slideMaster15.xml"/><Relationship Id="rId36" Type="http://schemas.openxmlformats.org/officeDocument/2006/relationships/slide" Target="slides/slide17.xml"/><Relationship Id="rId57" Type="http://schemas.openxmlformats.org/officeDocument/2006/relationships/slide" Target="slides/slide38.xml"/><Relationship Id="rId106" Type="http://schemas.openxmlformats.org/officeDocument/2006/relationships/slide" Target="slides/slide87.xml"/><Relationship Id="rId127" Type="http://schemas.openxmlformats.org/officeDocument/2006/relationships/slide" Target="slides/slide108.xml"/><Relationship Id="rId10" Type="http://schemas.openxmlformats.org/officeDocument/2006/relationships/slideMaster" Target="slideMasters/slideMaster10.xml"/><Relationship Id="rId31" Type="http://schemas.openxmlformats.org/officeDocument/2006/relationships/slide" Target="slides/slide12.xml"/><Relationship Id="rId52" Type="http://schemas.openxmlformats.org/officeDocument/2006/relationships/slide" Target="slides/slide33.xml"/><Relationship Id="rId73" Type="http://schemas.openxmlformats.org/officeDocument/2006/relationships/slide" Target="slides/slide54.xml"/><Relationship Id="rId78" Type="http://schemas.openxmlformats.org/officeDocument/2006/relationships/slide" Target="slides/slide59.xml"/><Relationship Id="rId94" Type="http://schemas.openxmlformats.org/officeDocument/2006/relationships/slide" Target="slides/slide75.xml"/><Relationship Id="rId99" Type="http://schemas.openxmlformats.org/officeDocument/2006/relationships/slide" Target="slides/slide80.xml"/><Relationship Id="rId101" Type="http://schemas.openxmlformats.org/officeDocument/2006/relationships/slide" Target="slides/slide82.xml"/><Relationship Id="rId122" Type="http://schemas.openxmlformats.org/officeDocument/2006/relationships/slide" Target="slides/slide103.xml"/><Relationship Id="rId143" Type="http://schemas.openxmlformats.org/officeDocument/2006/relationships/slide" Target="slides/slide124.xml"/><Relationship Id="rId148" Type="http://schemas.openxmlformats.org/officeDocument/2006/relationships/slide" Target="slides/slide129.xml"/><Relationship Id="rId164" Type="http://schemas.openxmlformats.org/officeDocument/2006/relationships/slide" Target="slides/slide145.xml"/><Relationship Id="rId169" Type="http://schemas.openxmlformats.org/officeDocument/2006/relationships/slide" Target="slides/slide150.xml"/><Relationship Id="rId185" Type="http://schemas.openxmlformats.org/officeDocument/2006/relationships/slide" Target="slides/slide166.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61.xml"/><Relationship Id="rId210" Type="http://schemas.openxmlformats.org/officeDocument/2006/relationships/slide" Target="slides/slide191.xml"/><Relationship Id="rId215" Type="http://schemas.openxmlformats.org/officeDocument/2006/relationships/slide" Target="slides/slide196.xml"/><Relationship Id="rId236" Type="http://schemas.openxmlformats.org/officeDocument/2006/relationships/slide" Target="slides/slide217.xml"/><Relationship Id="rId26" Type="http://schemas.openxmlformats.org/officeDocument/2006/relationships/slide" Target="slides/slide7.xml"/><Relationship Id="rId231" Type="http://schemas.openxmlformats.org/officeDocument/2006/relationships/slide" Target="slides/slide212.xml"/><Relationship Id="rId47" Type="http://schemas.openxmlformats.org/officeDocument/2006/relationships/slide" Target="slides/slide28.xml"/><Relationship Id="rId68" Type="http://schemas.openxmlformats.org/officeDocument/2006/relationships/slide" Target="slides/slide49.xml"/><Relationship Id="rId89" Type="http://schemas.openxmlformats.org/officeDocument/2006/relationships/slide" Target="slides/slide70.xml"/><Relationship Id="rId112" Type="http://schemas.openxmlformats.org/officeDocument/2006/relationships/slide" Target="slides/slide93.xml"/><Relationship Id="rId133" Type="http://schemas.openxmlformats.org/officeDocument/2006/relationships/slide" Target="slides/slide114.xml"/><Relationship Id="rId154" Type="http://schemas.openxmlformats.org/officeDocument/2006/relationships/slide" Target="slides/slide135.xml"/><Relationship Id="rId175" Type="http://schemas.openxmlformats.org/officeDocument/2006/relationships/slide" Target="slides/slide156.xml"/><Relationship Id="rId196" Type="http://schemas.openxmlformats.org/officeDocument/2006/relationships/slide" Target="slides/slide177.xml"/><Relationship Id="rId200" Type="http://schemas.openxmlformats.org/officeDocument/2006/relationships/slide" Target="slides/slide181.xml"/><Relationship Id="rId16" Type="http://schemas.openxmlformats.org/officeDocument/2006/relationships/slideMaster" Target="slideMasters/slideMaster16.xml"/><Relationship Id="rId221" Type="http://schemas.openxmlformats.org/officeDocument/2006/relationships/slide" Target="slides/slide202.xml"/><Relationship Id="rId242" Type="http://schemas.openxmlformats.org/officeDocument/2006/relationships/theme" Target="theme/theme1.xml"/><Relationship Id="rId37" Type="http://schemas.openxmlformats.org/officeDocument/2006/relationships/slide" Target="slides/slide18.xml"/><Relationship Id="rId58" Type="http://schemas.openxmlformats.org/officeDocument/2006/relationships/slide" Target="slides/slide39.xml"/><Relationship Id="rId79" Type="http://schemas.openxmlformats.org/officeDocument/2006/relationships/slide" Target="slides/slide60.xml"/><Relationship Id="rId102" Type="http://schemas.openxmlformats.org/officeDocument/2006/relationships/slide" Target="slides/slide83.xml"/><Relationship Id="rId123" Type="http://schemas.openxmlformats.org/officeDocument/2006/relationships/slide" Target="slides/slide104.xml"/><Relationship Id="rId144" Type="http://schemas.openxmlformats.org/officeDocument/2006/relationships/slide" Target="slides/slide125.xml"/><Relationship Id="rId90" Type="http://schemas.openxmlformats.org/officeDocument/2006/relationships/slide" Target="slides/slide71.xml"/><Relationship Id="rId165" Type="http://schemas.openxmlformats.org/officeDocument/2006/relationships/slide" Target="slides/slide146.xml"/><Relationship Id="rId186" Type="http://schemas.openxmlformats.org/officeDocument/2006/relationships/slide" Target="slides/slide167.xml"/><Relationship Id="rId211" Type="http://schemas.openxmlformats.org/officeDocument/2006/relationships/slide" Target="slides/slide192.xml"/><Relationship Id="rId232" Type="http://schemas.openxmlformats.org/officeDocument/2006/relationships/slide" Target="slides/slide213.xml"/><Relationship Id="rId27" Type="http://schemas.openxmlformats.org/officeDocument/2006/relationships/slide" Target="slides/slide8.xml"/><Relationship Id="rId48" Type="http://schemas.openxmlformats.org/officeDocument/2006/relationships/slide" Target="slides/slide29.xml"/><Relationship Id="rId69" Type="http://schemas.openxmlformats.org/officeDocument/2006/relationships/slide" Target="slides/slide50.xml"/><Relationship Id="rId113" Type="http://schemas.openxmlformats.org/officeDocument/2006/relationships/slide" Target="slides/slide94.xml"/><Relationship Id="rId134" Type="http://schemas.openxmlformats.org/officeDocument/2006/relationships/slide" Target="slides/slide115.xml"/><Relationship Id="rId80" Type="http://schemas.openxmlformats.org/officeDocument/2006/relationships/slide" Target="slides/slide61.xml"/><Relationship Id="rId155" Type="http://schemas.openxmlformats.org/officeDocument/2006/relationships/slide" Target="slides/slide136.xml"/><Relationship Id="rId176" Type="http://schemas.openxmlformats.org/officeDocument/2006/relationships/slide" Target="slides/slide157.xml"/><Relationship Id="rId197" Type="http://schemas.openxmlformats.org/officeDocument/2006/relationships/slide" Target="slides/slide17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2962275" cy="500063"/>
          </a:xfrm>
          <a:prstGeom prst="rect">
            <a:avLst/>
          </a:prstGeom>
          <a:noFill/>
          <a:ln w="9525">
            <a:noFill/>
            <a:miter lim="800000"/>
            <a:headEnd/>
            <a:tailEnd/>
          </a:ln>
          <a:effectLst/>
        </p:spPr>
        <p:txBody>
          <a:bodyPr vert="horz" wrap="square" lIns="91925" tIns="45962" rIns="91925" bIns="45962" numCol="1" anchor="t" anchorCtr="0" compatLnSpc="1">
            <a:prstTxWarp prst="textNoShape">
              <a:avLst/>
            </a:prstTxWarp>
          </a:bodyPr>
          <a:lstStyle>
            <a:lvl1pPr defTabSz="919163" eaLnBrk="0" hangingPunct="0">
              <a:defRPr sz="1200">
                <a:solidFill>
                  <a:schemeClr val="tx1"/>
                </a:solidFill>
                <a:latin typeface="Arial" pitchFamily="34" charset="0"/>
                <a:ea typeface="+mn-ea"/>
                <a:cs typeface="Arial" pitchFamily="34" charset="0"/>
              </a:defRPr>
            </a:lvl1pPr>
          </a:lstStyle>
          <a:p>
            <a:pPr>
              <a:defRPr/>
            </a:pPr>
            <a:endParaRPr lang="en-US"/>
          </a:p>
        </p:txBody>
      </p:sp>
      <p:sp>
        <p:nvSpPr>
          <p:cNvPr id="43011" name="Rectangle 3"/>
          <p:cNvSpPr>
            <a:spLocks noGrp="1" noChangeArrowheads="1"/>
          </p:cNvSpPr>
          <p:nvPr>
            <p:ph type="dt" sz="quarter" idx="1"/>
          </p:nvPr>
        </p:nvSpPr>
        <p:spPr bwMode="auto">
          <a:xfrm>
            <a:off x="3870325" y="0"/>
            <a:ext cx="2962275" cy="500063"/>
          </a:xfrm>
          <a:prstGeom prst="rect">
            <a:avLst/>
          </a:prstGeom>
          <a:noFill/>
          <a:ln w="9525">
            <a:noFill/>
            <a:miter lim="800000"/>
            <a:headEnd/>
            <a:tailEnd/>
          </a:ln>
          <a:effectLst/>
        </p:spPr>
        <p:txBody>
          <a:bodyPr vert="horz" wrap="square" lIns="91925" tIns="45962" rIns="91925" bIns="45962" numCol="1" anchor="t" anchorCtr="0" compatLnSpc="1">
            <a:prstTxWarp prst="textNoShape">
              <a:avLst/>
            </a:prstTxWarp>
          </a:bodyPr>
          <a:lstStyle>
            <a:lvl1pPr algn="r" defTabSz="919163" eaLnBrk="0" hangingPunct="0">
              <a:defRPr sz="1200">
                <a:solidFill>
                  <a:schemeClr val="tx1"/>
                </a:solidFill>
                <a:latin typeface="Arial" pitchFamily="34" charset="0"/>
                <a:ea typeface="+mn-ea"/>
                <a:cs typeface="Arial" pitchFamily="34" charset="0"/>
              </a:defRPr>
            </a:lvl1pPr>
          </a:lstStyle>
          <a:p>
            <a:pPr>
              <a:defRPr/>
            </a:pPr>
            <a:fld id="{CF1C8D44-7198-4A46-8AA8-07C6F4C5D4C5}" type="datetimeFigureOut">
              <a:rPr lang="en-US"/>
              <a:pPr>
                <a:defRPr/>
              </a:pPr>
              <a:t>3/14/2011</a:t>
            </a:fld>
            <a:endParaRPr lang="en-US"/>
          </a:p>
        </p:txBody>
      </p:sp>
      <p:sp>
        <p:nvSpPr>
          <p:cNvPr id="43012" name="Rectangle 4"/>
          <p:cNvSpPr>
            <a:spLocks noGrp="1" noChangeArrowheads="1"/>
          </p:cNvSpPr>
          <p:nvPr>
            <p:ph type="ftr" sz="quarter" idx="2"/>
          </p:nvPr>
        </p:nvSpPr>
        <p:spPr bwMode="auto">
          <a:xfrm>
            <a:off x="0" y="9477375"/>
            <a:ext cx="2962275" cy="500063"/>
          </a:xfrm>
          <a:prstGeom prst="rect">
            <a:avLst/>
          </a:prstGeom>
          <a:noFill/>
          <a:ln w="9525">
            <a:noFill/>
            <a:miter lim="800000"/>
            <a:headEnd/>
            <a:tailEnd/>
          </a:ln>
          <a:effectLst/>
        </p:spPr>
        <p:txBody>
          <a:bodyPr vert="horz" wrap="square" lIns="91925" tIns="45962" rIns="91925" bIns="45962" numCol="1" anchor="b" anchorCtr="0" compatLnSpc="1">
            <a:prstTxWarp prst="textNoShape">
              <a:avLst/>
            </a:prstTxWarp>
          </a:bodyPr>
          <a:lstStyle>
            <a:lvl1pPr defTabSz="919163" eaLnBrk="0" hangingPunct="0">
              <a:defRPr sz="1200">
                <a:solidFill>
                  <a:schemeClr val="tx1"/>
                </a:solidFill>
                <a:latin typeface="Arial" pitchFamily="34" charset="0"/>
                <a:ea typeface="+mn-ea"/>
                <a:cs typeface="Arial" pitchFamily="34" charset="0"/>
              </a:defRPr>
            </a:lvl1pPr>
          </a:lstStyle>
          <a:p>
            <a:pPr>
              <a:defRPr/>
            </a:pPr>
            <a:endParaRPr lang="en-US"/>
          </a:p>
        </p:txBody>
      </p:sp>
      <p:sp>
        <p:nvSpPr>
          <p:cNvPr id="43013" name="Rectangle 5"/>
          <p:cNvSpPr>
            <a:spLocks noGrp="1" noChangeArrowheads="1"/>
          </p:cNvSpPr>
          <p:nvPr>
            <p:ph type="sldNum" sz="quarter" idx="3"/>
          </p:nvPr>
        </p:nvSpPr>
        <p:spPr bwMode="auto">
          <a:xfrm>
            <a:off x="3870325" y="9477375"/>
            <a:ext cx="2962275" cy="500063"/>
          </a:xfrm>
          <a:prstGeom prst="rect">
            <a:avLst/>
          </a:prstGeom>
          <a:noFill/>
          <a:ln w="9525">
            <a:noFill/>
            <a:miter lim="800000"/>
            <a:headEnd/>
            <a:tailEnd/>
          </a:ln>
          <a:effectLst/>
        </p:spPr>
        <p:txBody>
          <a:bodyPr vert="horz" wrap="square" lIns="91925" tIns="45962" rIns="91925" bIns="45962" numCol="1" anchor="b" anchorCtr="0" compatLnSpc="1">
            <a:prstTxWarp prst="textNoShape">
              <a:avLst/>
            </a:prstTxWarp>
          </a:bodyPr>
          <a:lstStyle>
            <a:lvl1pPr algn="r" defTabSz="919163" eaLnBrk="0" hangingPunct="0">
              <a:defRPr sz="1200">
                <a:solidFill>
                  <a:schemeClr val="tx1"/>
                </a:solidFill>
                <a:latin typeface="Arial" pitchFamily="34" charset="0"/>
                <a:ea typeface="+mn-ea"/>
                <a:cs typeface="Arial" pitchFamily="34" charset="0"/>
              </a:defRPr>
            </a:lvl1pPr>
          </a:lstStyle>
          <a:p>
            <a:pPr>
              <a:defRPr/>
            </a:pPr>
            <a:fld id="{39A02F2B-8D27-4C7D-A833-E8A90ADAD52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62275" cy="500063"/>
          </a:xfrm>
          <a:prstGeom prst="rect">
            <a:avLst/>
          </a:prstGeom>
          <a:noFill/>
          <a:ln w="9525">
            <a:noFill/>
            <a:miter lim="800000"/>
            <a:headEnd/>
            <a:tailEnd/>
          </a:ln>
          <a:effectLst/>
        </p:spPr>
        <p:txBody>
          <a:bodyPr vert="horz" wrap="square" lIns="91925" tIns="45962" rIns="91925" bIns="45962" numCol="1" anchor="t" anchorCtr="0" compatLnSpc="1">
            <a:prstTxWarp prst="textNoShape">
              <a:avLst/>
            </a:prstTxWarp>
          </a:bodyPr>
          <a:lstStyle>
            <a:lvl1pPr defTabSz="919163" eaLnBrk="0" hangingPunct="0">
              <a:defRPr sz="1200">
                <a:solidFill>
                  <a:schemeClr val="tx1"/>
                </a:solidFill>
                <a:latin typeface="Arial" pitchFamily="34" charset="0"/>
                <a:ea typeface="+mn-ea"/>
                <a:cs typeface="Arial" pitchFamily="34" charset="0"/>
              </a:defRPr>
            </a:lvl1pPr>
          </a:lstStyle>
          <a:p>
            <a:pPr>
              <a:defRPr/>
            </a:pPr>
            <a:endParaRPr lang="en-US"/>
          </a:p>
        </p:txBody>
      </p:sp>
      <p:sp>
        <p:nvSpPr>
          <p:cNvPr id="16387" name="Rectangle 3"/>
          <p:cNvSpPr>
            <a:spLocks noGrp="1" noChangeArrowheads="1"/>
          </p:cNvSpPr>
          <p:nvPr>
            <p:ph type="dt" idx="1"/>
          </p:nvPr>
        </p:nvSpPr>
        <p:spPr bwMode="auto">
          <a:xfrm>
            <a:off x="3870325" y="0"/>
            <a:ext cx="2962275" cy="500063"/>
          </a:xfrm>
          <a:prstGeom prst="rect">
            <a:avLst/>
          </a:prstGeom>
          <a:noFill/>
          <a:ln w="9525">
            <a:noFill/>
            <a:miter lim="800000"/>
            <a:headEnd/>
            <a:tailEnd/>
          </a:ln>
          <a:effectLst/>
        </p:spPr>
        <p:txBody>
          <a:bodyPr vert="horz" wrap="square" lIns="91925" tIns="45962" rIns="91925" bIns="45962" numCol="1" anchor="t" anchorCtr="0" compatLnSpc="1">
            <a:prstTxWarp prst="textNoShape">
              <a:avLst/>
            </a:prstTxWarp>
          </a:bodyPr>
          <a:lstStyle>
            <a:lvl1pPr algn="r" defTabSz="919163" eaLnBrk="0" hangingPunct="0">
              <a:defRPr sz="1200">
                <a:solidFill>
                  <a:schemeClr val="tx1"/>
                </a:solidFill>
                <a:latin typeface="Arial" pitchFamily="34" charset="0"/>
                <a:ea typeface="+mn-ea"/>
                <a:cs typeface="Arial" pitchFamily="34" charset="0"/>
              </a:defRPr>
            </a:lvl1pPr>
          </a:lstStyle>
          <a:p>
            <a:pPr>
              <a:defRPr/>
            </a:pPr>
            <a:fld id="{4479B42A-FFA5-4869-9D7D-057F46178EDD}" type="datetimeFigureOut">
              <a:rPr lang="en-US"/>
              <a:pPr>
                <a:defRPr/>
              </a:pPr>
              <a:t>3/14/2011</a:t>
            </a:fld>
            <a:endParaRPr lang="en-US"/>
          </a:p>
        </p:txBody>
      </p:sp>
      <p:sp>
        <p:nvSpPr>
          <p:cNvPr id="97284" name="Rectangle 4"/>
          <p:cNvSpPr>
            <a:spLocks noGrp="1" noRot="1" noChangeAspect="1" noChangeArrowheads="1" noTextEdit="1"/>
          </p:cNvSpPr>
          <p:nvPr>
            <p:ph type="sldImg" idx="2"/>
          </p:nvPr>
        </p:nvSpPr>
        <p:spPr bwMode="auto">
          <a:xfrm>
            <a:off x="920750" y="747713"/>
            <a:ext cx="4991100" cy="3743325"/>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682625" y="4740275"/>
            <a:ext cx="5468938" cy="4491038"/>
          </a:xfrm>
          <a:prstGeom prst="rect">
            <a:avLst/>
          </a:prstGeom>
          <a:noFill/>
          <a:ln w="9525">
            <a:noFill/>
            <a:miter lim="800000"/>
            <a:headEnd/>
            <a:tailEnd/>
          </a:ln>
          <a:effectLst/>
        </p:spPr>
        <p:txBody>
          <a:bodyPr vert="horz" wrap="square" lIns="91925" tIns="45962" rIns="91925" bIns="4596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6390" name="Rectangle 6"/>
          <p:cNvSpPr>
            <a:spLocks noGrp="1" noChangeArrowheads="1"/>
          </p:cNvSpPr>
          <p:nvPr>
            <p:ph type="ftr" sz="quarter" idx="4"/>
          </p:nvPr>
        </p:nvSpPr>
        <p:spPr bwMode="auto">
          <a:xfrm>
            <a:off x="0" y="9477375"/>
            <a:ext cx="2962275" cy="500063"/>
          </a:xfrm>
          <a:prstGeom prst="rect">
            <a:avLst/>
          </a:prstGeom>
          <a:noFill/>
          <a:ln w="9525">
            <a:noFill/>
            <a:miter lim="800000"/>
            <a:headEnd/>
            <a:tailEnd/>
          </a:ln>
          <a:effectLst/>
        </p:spPr>
        <p:txBody>
          <a:bodyPr vert="horz" wrap="square" lIns="91925" tIns="45962" rIns="91925" bIns="45962" numCol="1" anchor="b" anchorCtr="0" compatLnSpc="1">
            <a:prstTxWarp prst="textNoShape">
              <a:avLst/>
            </a:prstTxWarp>
          </a:bodyPr>
          <a:lstStyle>
            <a:lvl1pPr defTabSz="919163" eaLnBrk="0" hangingPunct="0">
              <a:defRPr sz="1200">
                <a:solidFill>
                  <a:schemeClr val="tx1"/>
                </a:solidFill>
                <a:latin typeface="Arial" pitchFamily="34" charset="0"/>
                <a:ea typeface="+mn-ea"/>
                <a:cs typeface="Arial" pitchFamily="34" charset="0"/>
              </a:defRPr>
            </a:lvl1pPr>
          </a:lstStyle>
          <a:p>
            <a:pPr>
              <a:defRPr/>
            </a:pPr>
            <a:endParaRPr lang="en-US"/>
          </a:p>
        </p:txBody>
      </p:sp>
      <p:sp>
        <p:nvSpPr>
          <p:cNvPr id="16391" name="Rectangle 7"/>
          <p:cNvSpPr>
            <a:spLocks noGrp="1" noChangeArrowheads="1"/>
          </p:cNvSpPr>
          <p:nvPr>
            <p:ph type="sldNum" sz="quarter" idx="5"/>
          </p:nvPr>
        </p:nvSpPr>
        <p:spPr bwMode="auto">
          <a:xfrm>
            <a:off x="3870325" y="9477375"/>
            <a:ext cx="2962275" cy="500063"/>
          </a:xfrm>
          <a:prstGeom prst="rect">
            <a:avLst/>
          </a:prstGeom>
          <a:noFill/>
          <a:ln w="9525">
            <a:noFill/>
            <a:miter lim="800000"/>
            <a:headEnd/>
            <a:tailEnd/>
          </a:ln>
          <a:effectLst/>
        </p:spPr>
        <p:txBody>
          <a:bodyPr vert="horz" wrap="square" lIns="91925" tIns="45962" rIns="91925" bIns="45962" numCol="1" anchor="b" anchorCtr="0" compatLnSpc="1">
            <a:prstTxWarp prst="textNoShape">
              <a:avLst/>
            </a:prstTxWarp>
          </a:bodyPr>
          <a:lstStyle>
            <a:lvl1pPr algn="r" defTabSz="919163" eaLnBrk="0" hangingPunct="0">
              <a:defRPr sz="1200">
                <a:solidFill>
                  <a:schemeClr val="tx1"/>
                </a:solidFill>
                <a:latin typeface="Arial" pitchFamily="34" charset="0"/>
                <a:ea typeface="+mn-ea"/>
                <a:cs typeface="Arial" pitchFamily="34" charset="0"/>
              </a:defRPr>
            </a:lvl1pPr>
          </a:lstStyle>
          <a:p>
            <a:pPr>
              <a:defRPr/>
            </a:pPr>
            <a:fld id="{1665E81C-B7DB-43AC-9776-6440669C443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Rot="1" noChangeAspect="1" noChangeArrowheads="1" noTextEdit="1"/>
          </p:cNvSpPr>
          <p:nvPr>
            <p:ph type="sldImg"/>
          </p:nvPr>
        </p:nvSpPr>
        <p:spPr>
          <a:xfrm>
            <a:off x="922338" y="747713"/>
            <a:ext cx="4991100" cy="3743325"/>
          </a:xfrm>
          <a:ln/>
        </p:spPr>
      </p:sp>
      <p:sp>
        <p:nvSpPr>
          <p:cNvPr id="10035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txBox="1">
            <a:spLocks noGrp="1" noChangeArrowheads="1"/>
          </p:cNvSpPr>
          <p:nvPr/>
        </p:nvSpPr>
        <p:spPr bwMode="auto">
          <a:xfrm>
            <a:off x="3870325" y="9477375"/>
            <a:ext cx="2962275" cy="500063"/>
          </a:xfrm>
          <a:prstGeom prst="rect">
            <a:avLst/>
          </a:prstGeom>
          <a:noFill/>
          <a:ln>
            <a:miter lim="800000"/>
            <a:headEnd/>
            <a:tailEnd/>
          </a:ln>
        </p:spPr>
        <p:txBody>
          <a:bodyPr lIns="91925" tIns="45962" rIns="91925" bIns="45962" anchor="b"/>
          <a:lstStyle/>
          <a:p>
            <a:pPr algn="r" defTabSz="919163">
              <a:defRPr/>
            </a:pPr>
            <a:fld id="{53B9B198-52F5-4869-849C-95029A435A53}" type="slidenum">
              <a:rPr lang="en-US" sz="1200">
                <a:solidFill>
                  <a:schemeClr val="tx1"/>
                </a:solidFill>
                <a:ea typeface="+mn-ea"/>
                <a:cs typeface="Arial" pitchFamily="34" charset="0"/>
              </a:rPr>
              <a:pPr algn="r" defTabSz="919163">
                <a:defRPr/>
              </a:pPr>
              <a:t>2</a:t>
            </a:fld>
            <a:endParaRPr lang="en-US" sz="1200">
              <a:solidFill>
                <a:schemeClr val="tx1"/>
              </a:solidFill>
              <a:ea typeface="+mn-ea"/>
              <a:cs typeface="Arial" pitchFamily="34" charset="0"/>
            </a:endParaRPr>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3870325" y="9477375"/>
            <a:ext cx="2962275" cy="500063"/>
          </a:xfrm>
          <a:prstGeom prst="rect">
            <a:avLst/>
          </a:prstGeom>
          <a:noFill/>
          <a:ln>
            <a:miter lim="800000"/>
            <a:headEnd/>
            <a:tailEnd/>
          </a:ln>
        </p:spPr>
        <p:txBody>
          <a:bodyPr lIns="91925" tIns="45962" rIns="91925" bIns="45962" anchor="b"/>
          <a:lstStyle/>
          <a:p>
            <a:pPr algn="r" defTabSz="919163">
              <a:defRPr/>
            </a:pPr>
            <a:fld id="{9E0FAF4D-83F8-4C7F-ACFF-450A8A6D0820}" type="slidenum">
              <a:rPr lang="en-US" sz="1200">
                <a:solidFill>
                  <a:schemeClr val="tx1"/>
                </a:solidFill>
                <a:ea typeface="+mn-ea"/>
                <a:cs typeface="Arial" pitchFamily="34" charset="0"/>
              </a:rPr>
              <a:pPr algn="r" defTabSz="919163">
                <a:defRPr/>
              </a:pPr>
              <a:t>3</a:t>
            </a:fld>
            <a:endParaRPr lang="en-US" sz="1200">
              <a:solidFill>
                <a:schemeClr val="tx1"/>
              </a:solidFill>
              <a:ea typeface="+mn-ea"/>
              <a:cs typeface="Arial" pitchFamily="34" charset="0"/>
            </a:endParaRPr>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txBox="1">
            <a:spLocks noGrp="1" noChangeArrowheads="1"/>
          </p:cNvSpPr>
          <p:nvPr/>
        </p:nvSpPr>
        <p:spPr bwMode="auto">
          <a:xfrm>
            <a:off x="3870325" y="9477375"/>
            <a:ext cx="2962275" cy="500063"/>
          </a:xfrm>
          <a:prstGeom prst="rect">
            <a:avLst/>
          </a:prstGeom>
          <a:noFill/>
          <a:ln>
            <a:miter lim="800000"/>
            <a:headEnd/>
            <a:tailEnd/>
          </a:ln>
        </p:spPr>
        <p:txBody>
          <a:bodyPr lIns="91925" tIns="45962" rIns="91925" bIns="45962" anchor="b"/>
          <a:lstStyle/>
          <a:p>
            <a:pPr algn="r" defTabSz="919163">
              <a:defRPr/>
            </a:pPr>
            <a:fld id="{98524D05-DFE9-468D-96F9-E80629D908C4}" type="slidenum">
              <a:rPr lang="en-US" sz="1200">
                <a:solidFill>
                  <a:schemeClr val="tx1"/>
                </a:solidFill>
                <a:ea typeface="+mn-ea"/>
                <a:cs typeface="Arial" pitchFamily="34" charset="0"/>
              </a:rPr>
              <a:pPr algn="r" defTabSz="919163">
                <a:defRPr/>
              </a:pPr>
              <a:t>4</a:t>
            </a:fld>
            <a:endParaRPr lang="en-US" sz="1200">
              <a:solidFill>
                <a:schemeClr val="tx1"/>
              </a:solidFill>
              <a:ea typeface="+mn-ea"/>
              <a:cs typeface="Arial" pitchFamily="34" charset="0"/>
            </a:endParaRP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txBox="1">
            <a:spLocks noGrp="1" noChangeArrowheads="1"/>
          </p:cNvSpPr>
          <p:nvPr/>
        </p:nvSpPr>
        <p:spPr bwMode="auto">
          <a:xfrm>
            <a:off x="3870325" y="9477375"/>
            <a:ext cx="2962275" cy="500063"/>
          </a:xfrm>
          <a:prstGeom prst="rect">
            <a:avLst/>
          </a:prstGeom>
          <a:noFill/>
          <a:ln>
            <a:miter lim="800000"/>
            <a:headEnd/>
            <a:tailEnd/>
          </a:ln>
        </p:spPr>
        <p:txBody>
          <a:bodyPr lIns="91925" tIns="45962" rIns="91925" bIns="45962" anchor="b"/>
          <a:lstStyle/>
          <a:p>
            <a:pPr algn="r" defTabSz="919163">
              <a:defRPr/>
            </a:pPr>
            <a:fld id="{9BA8644F-C864-4A09-9E36-122AACD40A77}" type="slidenum">
              <a:rPr lang="en-US" sz="1200">
                <a:solidFill>
                  <a:schemeClr val="tx1"/>
                </a:solidFill>
                <a:ea typeface="+mn-ea"/>
                <a:cs typeface="Arial" pitchFamily="34" charset="0"/>
              </a:rPr>
              <a:pPr algn="r" defTabSz="919163">
                <a:defRPr/>
              </a:pPr>
              <a:t>5</a:t>
            </a:fld>
            <a:endParaRPr lang="en-US" sz="1200">
              <a:solidFill>
                <a:schemeClr val="tx1"/>
              </a:solidFill>
              <a:ea typeface="+mn-ea"/>
              <a:cs typeface="Arial" pitchFamily="34" charset="0"/>
            </a:endParaRPr>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txBox="1">
            <a:spLocks noGrp="1" noChangeArrowheads="1"/>
          </p:cNvSpPr>
          <p:nvPr/>
        </p:nvSpPr>
        <p:spPr bwMode="auto">
          <a:xfrm>
            <a:off x="3870325" y="9477375"/>
            <a:ext cx="2962275" cy="500063"/>
          </a:xfrm>
          <a:prstGeom prst="rect">
            <a:avLst/>
          </a:prstGeom>
          <a:noFill/>
          <a:ln>
            <a:miter lim="800000"/>
            <a:headEnd/>
            <a:tailEnd/>
          </a:ln>
        </p:spPr>
        <p:txBody>
          <a:bodyPr lIns="91925" tIns="45962" rIns="91925" bIns="45962" anchor="b"/>
          <a:lstStyle/>
          <a:p>
            <a:pPr algn="r" defTabSz="919163">
              <a:defRPr/>
            </a:pPr>
            <a:fld id="{388747CF-9DCC-4FE6-9DAA-AFD0AA47DCEE}" type="slidenum">
              <a:rPr lang="en-US" sz="1200">
                <a:solidFill>
                  <a:schemeClr val="tx1"/>
                </a:solidFill>
                <a:ea typeface="+mn-ea"/>
                <a:cs typeface="Arial" pitchFamily="34" charset="0"/>
              </a:rPr>
              <a:pPr algn="r" defTabSz="919163">
                <a:defRPr/>
              </a:pPr>
              <a:t>6</a:t>
            </a:fld>
            <a:endParaRPr lang="en-US" sz="1200">
              <a:solidFill>
                <a:schemeClr val="tx1"/>
              </a:solidFill>
              <a:ea typeface="+mn-ea"/>
              <a:cs typeface="Arial" pitchFamily="34" charset="0"/>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Rot="1" noChangeAspect="1" noChangeArrowheads="1" noTextEdit="1"/>
          </p:cNvSpPr>
          <p:nvPr>
            <p:ph type="sldImg"/>
          </p:nvPr>
        </p:nvSpPr>
        <p:spPr>
          <a:ln/>
        </p:spPr>
      </p:sp>
      <p:sp>
        <p:nvSpPr>
          <p:cNvPr id="11264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ChangeArrowheads="1" noTextEdit="1"/>
          </p:cNvSpPr>
          <p:nvPr>
            <p:ph type="sldImg"/>
          </p:nvPr>
        </p:nvSpPr>
        <p:spPr>
          <a:ln/>
        </p:spPr>
      </p:sp>
      <p:sp>
        <p:nvSpPr>
          <p:cNvPr id="11469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3870325" y="9477375"/>
            <a:ext cx="2962275" cy="500063"/>
          </a:xfrm>
          <a:prstGeom prst="rect">
            <a:avLst/>
          </a:prstGeom>
          <a:noFill/>
          <a:ln>
            <a:miter lim="800000"/>
            <a:headEnd/>
            <a:tailEnd/>
          </a:ln>
        </p:spPr>
        <p:txBody>
          <a:bodyPr lIns="91925" tIns="45962" rIns="91925" bIns="45962" anchor="b"/>
          <a:lstStyle/>
          <a:p>
            <a:pPr algn="r" defTabSz="919163">
              <a:defRPr/>
            </a:pPr>
            <a:fld id="{1816F951-43F3-4C73-9B78-FCF46B44EBE4}" type="slidenum">
              <a:rPr lang="en-US" sz="1200">
                <a:solidFill>
                  <a:schemeClr val="tx1"/>
                </a:solidFill>
                <a:ea typeface="+mn-ea"/>
                <a:cs typeface="Arial" pitchFamily="34" charset="0"/>
              </a:rPr>
              <a:pPr algn="r" defTabSz="919163">
                <a:defRPr/>
              </a:pPr>
              <a:t>9</a:t>
            </a:fld>
            <a:endParaRPr lang="en-US" sz="1200">
              <a:solidFill>
                <a:schemeClr val="tx1"/>
              </a:solidFill>
              <a:ea typeface="+mn-ea"/>
              <a:cs typeface="Arial" pitchFamily="34" charset="0"/>
            </a:endParaRPr>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txBox="1">
            <a:spLocks noGrp="1" noChangeArrowheads="1"/>
          </p:cNvSpPr>
          <p:nvPr/>
        </p:nvSpPr>
        <p:spPr bwMode="auto">
          <a:xfrm>
            <a:off x="3870325" y="9477375"/>
            <a:ext cx="2962275" cy="500063"/>
          </a:xfrm>
          <a:prstGeom prst="rect">
            <a:avLst/>
          </a:prstGeom>
          <a:noFill/>
          <a:ln>
            <a:miter lim="800000"/>
            <a:headEnd/>
            <a:tailEnd/>
          </a:ln>
        </p:spPr>
        <p:txBody>
          <a:bodyPr lIns="91925" tIns="45962" rIns="91925" bIns="45962" anchor="b"/>
          <a:lstStyle/>
          <a:p>
            <a:pPr algn="r" defTabSz="919163">
              <a:defRPr/>
            </a:pPr>
            <a:fld id="{057B8CF6-C4AA-4BC3-9304-295CFAEEA11B}" type="slidenum">
              <a:rPr lang="en-US" sz="1200">
                <a:solidFill>
                  <a:schemeClr val="tx1"/>
                </a:solidFill>
                <a:ea typeface="+mn-ea"/>
                <a:cs typeface="Arial" pitchFamily="34" charset="0"/>
              </a:rPr>
              <a:pPr algn="r" defTabSz="919163">
                <a:defRPr/>
              </a:pPr>
              <a:t>10</a:t>
            </a:fld>
            <a:endParaRPr lang="en-US" sz="1200">
              <a:solidFill>
                <a:schemeClr val="tx1"/>
              </a:solidFill>
              <a:ea typeface="+mn-ea"/>
              <a:cs typeface="Arial" pitchFamily="34" charset="0"/>
            </a:endParaRPr>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3870325" y="9477375"/>
            <a:ext cx="2962275" cy="500063"/>
          </a:xfrm>
          <a:prstGeom prst="rect">
            <a:avLst/>
          </a:prstGeom>
          <a:noFill/>
          <a:ln>
            <a:miter lim="800000"/>
            <a:headEnd/>
            <a:tailEnd/>
          </a:ln>
        </p:spPr>
        <p:txBody>
          <a:bodyPr lIns="91925" tIns="45962" rIns="91925" bIns="45962" anchor="b"/>
          <a:lstStyle/>
          <a:p>
            <a:pPr algn="r" defTabSz="919163">
              <a:defRPr/>
            </a:pPr>
            <a:fld id="{618D6EC6-8A22-4016-901D-EA202099CA4A}" type="slidenum">
              <a:rPr lang="en-US" sz="1200">
                <a:solidFill>
                  <a:schemeClr val="tx1"/>
                </a:solidFill>
                <a:ea typeface="+mn-ea"/>
                <a:cs typeface="Arial" pitchFamily="34" charset="0"/>
              </a:rPr>
              <a:pPr algn="r" defTabSz="919163">
                <a:defRPr/>
              </a:pPr>
              <a:t>11</a:t>
            </a:fld>
            <a:endParaRPr lang="en-US" sz="1200">
              <a:solidFill>
                <a:schemeClr val="tx1"/>
              </a:solidFill>
              <a:ea typeface="+mn-ea"/>
              <a:cs typeface="Arial" pitchFamily="34" charset="0"/>
            </a:endParaRPr>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Rot="1" noChangeAspect="1" noChangeArrowheads="1" noTextEdit="1"/>
          </p:cNvSpPr>
          <p:nvPr>
            <p:ph type="sldImg"/>
          </p:nvPr>
        </p:nvSpPr>
        <p:spPr>
          <a:xfrm>
            <a:off x="922338" y="747713"/>
            <a:ext cx="4991100" cy="3743325"/>
          </a:xfrm>
          <a:ln/>
        </p:spPr>
      </p:sp>
      <p:sp>
        <p:nvSpPr>
          <p:cNvPr id="12288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Rot="1" noChangeAspect="1" noChangeArrowheads="1" noTextEdit="1"/>
          </p:cNvSpPr>
          <p:nvPr>
            <p:ph type="sldImg"/>
          </p:nvPr>
        </p:nvSpPr>
        <p:spPr>
          <a:xfrm>
            <a:off x="922338" y="747713"/>
            <a:ext cx="4991100" cy="3743325"/>
          </a:xfrm>
          <a:ln/>
        </p:spPr>
      </p:sp>
      <p:sp>
        <p:nvSpPr>
          <p:cNvPr id="124930" name="Rectangle 3"/>
          <p:cNvSpPr>
            <a:spLocks noGrp="1" noChangeArrowheads="1"/>
          </p:cNvSpPr>
          <p:nvPr>
            <p:ph type="body" idx="1"/>
          </p:nvPr>
        </p:nvSpPr>
        <p:spPr>
          <a:noFill/>
          <a:ln/>
        </p:spPr>
        <p:txBody>
          <a:bodyPr lIns="91923" tIns="45960" rIns="91923" bIns="45960"/>
          <a:lstStyle/>
          <a:p>
            <a:pPr defTabSz="909638" eaLnBrk="1" hangingPunct="1">
              <a:spcBef>
                <a:spcPct val="0"/>
              </a:spcBef>
            </a:pPr>
            <a:r>
              <a:rPr lang="en-US" sz="1000" smtClean="0">
                <a:latin typeface="Arial" charset="0"/>
                <a:ea typeface="ＭＳ Ｐゴシック"/>
                <a:cs typeface="ＭＳ Ｐゴシック"/>
              </a:rPr>
              <a:t>Email received approximately 2 months prior to visit advising appointment to be made.  </a:t>
            </a:r>
          </a:p>
          <a:p>
            <a:pPr defTabSz="909638" eaLnBrk="1" hangingPunct="1">
              <a:spcBef>
                <a:spcPct val="0"/>
              </a:spcBef>
            </a:pPr>
            <a:r>
              <a:rPr lang="en-US" sz="1000" smtClean="0">
                <a:latin typeface="Arial" charset="0"/>
                <a:ea typeface="ＭＳ Ｐゴシック"/>
                <a:cs typeface="ＭＳ Ｐゴシック"/>
              </a:rPr>
              <a:t>Telephone conversation with HMRC agreeing date</a:t>
            </a:r>
          </a:p>
          <a:p>
            <a:pPr defTabSz="909638" eaLnBrk="1" hangingPunct="1">
              <a:spcBef>
                <a:spcPct val="0"/>
              </a:spcBef>
            </a:pPr>
            <a:r>
              <a:rPr lang="en-US" sz="1000" smtClean="0">
                <a:latin typeface="Arial" charset="0"/>
                <a:ea typeface="ＭＳ Ｐゴシック"/>
                <a:cs typeface="ＭＳ Ｐゴシック"/>
              </a:rPr>
              <a:t>HMRC send out formal notice and pre-inspection questionnaire</a:t>
            </a:r>
          </a:p>
          <a:p>
            <a:pPr defTabSz="909638" eaLnBrk="1" hangingPunct="1">
              <a:spcBef>
                <a:spcPct val="0"/>
              </a:spcBef>
            </a:pPr>
            <a:endParaRPr lang="en-US" sz="1000" smtClean="0">
              <a:latin typeface="Arial" charset="0"/>
              <a:ea typeface="ＭＳ Ｐゴシック"/>
              <a:cs typeface="ＭＳ Ｐゴシック"/>
            </a:endParaRPr>
          </a:p>
          <a:p>
            <a:pPr defTabSz="909638" eaLnBrk="1" hangingPunct="1">
              <a:spcBef>
                <a:spcPct val="0"/>
              </a:spcBef>
            </a:pPr>
            <a:r>
              <a:rPr lang="en-US" sz="1000" smtClean="0">
                <a:solidFill>
                  <a:srgbClr val="FF0000"/>
                </a:solidFill>
                <a:latin typeface="Arial" charset="0"/>
                <a:ea typeface="ＭＳ Ｐゴシック"/>
                <a:cs typeface="ＭＳ Ｐゴシック"/>
              </a:rPr>
              <a:t>INTERACTIVE QUESTIONS</a:t>
            </a:r>
          </a:p>
          <a:p>
            <a:pPr defTabSz="909638" eaLnBrk="1" hangingPunct="1">
              <a:spcBef>
                <a:spcPct val="0"/>
              </a:spcBef>
            </a:pPr>
            <a:endParaRPr lang="en-US" sz="1000" smtClean="0">
              <a:solidFill>
                <a:srgbClr val="FF0000"/>
              </a:solidFill>
              <a:latin typeface="Arial" charset="0"/>
              <a:ea typeface="ＭＳ Ｐゴシック"/>
              <a:cs typeface="ＭＳ Ｐゴシック"/>
            </a:endParaRPr>
          </a:p>
          <a:p>
            <a:pPr defTabSz="909638" eaLnBrk="1" hangingPunct="1">
              <a:spcBef>
                <a:spcPct val="0"/>
              </a:spcBef>
            </a:pPr>
            <a:r>
              <a:rPr lang="en-US" sz="1000" smtClean="0">
                <a:solidFill>
                  <a:srgbClr val="FF0000"/>
                </a:solidFill>
                <a:latin typeface="Arial" charset="0"/>
                <a:ea typeface="ＭＳ Ｐゴシック"/>
                <a:cs typeface="ＭＳ Ｐゴシック"/>
              </a:rPr>
              <a:t>Have you received any correspondence or calls from HMRC about Relief At Source (RAS) or any other topic? YES/NO</a:t>
            </a:r>
          </a:p>
          <a:p>
            <a:pPr defTabSz="909638" eaLnBrk="1" hangingPunct="1">
              <a:spcBef>
                <a:spcPct val="0"/>
              </a:spcBef>
            </a:pPr>
            <a:endParaRPr lang="en-US" sz="1000" smtClean="0">
              <a:solidFill>
                <a:srgbClr val="FF0000"/>
              </a:solidFill>
              <a:latin typeface="Arial" charset="0"/>
              <a:ea typeface="ＭＳ Ｐゴシック"/>
              <a:cs typeface="ＭＳ Ｐゴシック"/>
            </a:endParaRPr>
          </a:p>
          <a:p>
            <a:pPr defTabSz="909638" eaLnBrk="1" hangingPunct="1">
              <a:spcBef>
                <a:spcPct val="0"/>
              </a:spcBef>
            </a:pPr>
            <a:r>
              <a:rPr lang="en-US" sz="1000" smtClean="0">
                <a:solidFill>
                  <a:srgbClr val="FF0000"/>
                </a:solidFill>
                <a:latin typeface="Arial" charset="0"/>
                <a:ea typeface="ＭＳ Ｐゴシック"/>
                <a:cs typeface="ＭＳ Ｐゴシック"/>
              </a:rPr>
              <a:t>If you have answered Yes, was the call/correspondence about RAS or another topic	1 = RAS</a:t>
            </a:r>
          </a:p>
          <a:p>
            <a:pPr defTabSz="909638" eaLnBrk="1" hangingPunct="1">
              <a:spcBef>
                <a:spcPct val="0"/>
              </a:spcBef>
            </a:pPr>
            <a:r>
              <a:rPr lang="en-US" sz="1000" smtClean="0">
                <a:solidFill>
                  <a:srgbClr val="FF0000"/>
                </a:solidFill>
                <a:latin typeface="Arial" charset="0"/>
                <a:ea typeface="ＭＳ Ｐゴシック"/>
                <a:cs typeface="ＭＳ Ｐゴシック"/>
              </a:rPr>
              <a:t>														2 = Other topic</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Rot="1" noChangeAspect="1" noChangeArrowheads="1" noTextEdit="1"/>
          </p:cNvSpPr>
          <p:nvPr>
            <p:ph type="sldImg"/>
          </p:nvPr>
        </p:nvSpPr>
        <p:spPr>
          <a:xfrm>
            <a:off x="922338" y="747713"/>
            <a:ext cx="4991100" cy="3743325"/>
          </a:xfrm>
          <a:ln/>
        </p:spPr>
      </p:sp>
      <p:sp>
        <p:nvSpPr>
          <p:cNvPr id="126978" name="Rectangle 3"/>
          <p:cNvSpPr>
            <a:spLocks noGrp="1" noChangeArrowheads="1"/>
          </p:cNvSpPr>
          <p:nvPr>
            <p:ph type="body" idx="1"/>
          </p:nvPr>
        </p:nvSpPr>
        <p:spPr>
          <a:noFill/>
          <a:ln/>
        </p:spPr>
        <p:txBody>
          <a:bodyPr lIns="91923" tIns="45960" rIns="91923" bIns="45960"/>
          <a:lstStyle/>
          <a:p>
            <a:pPr defTabSz="909638" eaLnBrk="1" hangingPunct="1"/>
            <a:r>
              <a:rPr lang="en-US" sz="1000" smtClean="0">
                <a:latin typeface="Arial" charset="0"/>
                <a:ea typeface="ＭＳ Ｐゴシック"/>
                <a:cs typeface="ＭＳ Ｐゴシック"/>
              </a:rPr>
              <a:t>If you have separate companies dealing with SSAS and SIPP administration, HMRC may not have picked this up.  You may only need to provide information for one company.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Rot="1" noChangeAspect="1" noChangeArrowheads="1" noTextEdit="1"/>
          </p:cNvSpPr>
          <p:nvPr>
            <p:ph type="sldImg"/>
          </p:nvPr>
        </p:nvSpPr>
        <p:spPr>
          <a:xfrm>
            <a:off x="922338" y="747713"/>
            <a:ext cx="4991100" cy="3743325"/>
          </a:xfrm>
          <a:ln/>
        </p:spPr>
      </p:sp>
      <p:sp>
        <p:nvSpPr>
          <p:cNvPr id="129026" name="Rectangle 3"/>
          <p:cNvSpPr>
            <a:spLocks noGrp="1" noChangeArrowheads="1"/>
          </p:cNvSpPr>
          <p:nvPr>
            <p:ph type="body" idx="1"/>
          </p:nvPr>
        </p:nvSpPr>
        <p:spPr>
          <a:noFill/>
          <a:ln/>
        </p:spPr>
        <p:txBody>
          <a:bodyPr lIns="91923" tIns="45960" rIns="91923" bIns="45960"/>
          <a:lstStyle/>
          <a:p>
            <a:pPr defTabSz="909638" eaLnBrk="1" hangingPunct="1"/>
            <a:endParaRPr lang="en-US" smtClean="0">
              <a:ea typeface="ＭＳ Ｐゴシック"/>
              <a:cs typeface="ＭＳ Ｐゴシック"/>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Rot="1" noChangeAspect="1" noChangeArrowheads="1" noTextEdit="1"/>
          </p:cNvSpPr>
          <p:nvPr>
            <p:ph type="sldImg"/>
          </p:nvPr>
        </p:nvSpPr>
        <p:spPr>
          <a:xfrm>
            <a:off x="922338" y="747713"/>
            <a:ext cx="4991100" cy="3743325"/>
          </a:xfrm>
          <a:ln/>
        </p:spPr>
      </p:sp>
      <p:sp>
        <p:nvSpPr>
          <p:cNvPr id="131074" name="Rectangle 3"/>
          <p:cNvSpPr>
            <a:spLocks noGrp="1" noChangeArrowheads="1"/>
          </p:cNvSpPr>
          <p:nvPr>
            <p:ph type="body" idx="1"/>
          </p:nvPr>
        </p:nvSpPr>
        <p:spPr>
          <a:noFill/>
          <a:ln/>
        </p:spPr>
        <p:txBody>
          <a:bodyPr lIns="91923" tIns="45960" rIns="91923" bIns="45960"/>
          <a:lstStyle/>
          <a:p>
            <a:pPr defTabSz="909638" eaLnBrk="1" hangingPunct="1"/>
            <a:r>
              <a:rPr lang="en-US" sz="1000" smtClean="0">
                <a:latin typeface="Arial" charset="0"/>
                <a:ea typeface="ＭＳ Ｐゴシック"/>
                <a:cs typeface="ＭＳ Ｐゴシック"/>
              </a:rPr>
              <a:t>INTERACTIVE QUESTION</a:t>
            </a:r>
          </a:p>
          <a:p>
            <a:pPr defTabSz="909638" eaLnBrk="1" hangingPunct="1"/>
            <a:endParaRPr lang="en-US" sz="1000" smtClean="0">
              <a:latin typeface="Arial" charset="0"/>
              <a:ea typeface="ＭＳ Ｐゴシック"/>
              <a:cs typeface="ＭＳ Ｐゴシック"/>
            </a:endParaRPr>
          </a:p>
          <a:p>
            <a:pPr defTabSz="909638" eaLnBrk="1" hangingPunct="1"/>
            <a:r>
              <a:rPr lang="en-US" sz="1000" smtClean="0">
                <a:latin typeface="Arial" charset="0"/>
                <a:ea typeface="ＭＳ Ｐゴシック"/>
                <a:cs typeface="ＭＳ Ｐゴシック"/>
              </a:rPr>
              <a:t>Do you have processes in place for identifying all the above transactions? Yes/No</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Rot="1" noChangeAspect="1" noChangeArrowheads="1" noTextEdit="1"/>
          </p:cNvSpPr>
          <p:nvPr>
            <p:ph type="sldImg"/>
          </p:nvPr>
        </p:nvSpPr>
        <p:spPr>
          <a:xfrm>
            <a:off x="922338" y="747713"/>
            <a:ext cx="4991100" cy="3743325"/>
          </a:xfrm>
          <a:ln/>
        </p:spPr>
      </p:sp>
      <p:sp>
        <p:nvSpPr>
          <p:cNvPr id="133122" name="Rectangle 3"/>
          <p:cNvSpPr>
            <a:spLocks noGrp="1" noChangeArrowheads="1"/>
          </p:cNvSpPr>
          <p:nvPr>
            <p:ph type="body" idx="1"/>
          </p:nvPr>
        </p:nvSpPr>
        <p:spPr>
          <a:noFill/>
          <a:ln/>
        </p:spPr>
        <p:txBody>
          <a:bodyPr lIns="91923" tIns="45960" rIns="91923" bIns="45960"/>
          <a:lstStyle/>
          <a:p>
            <a:pPr defTabSz="909638" eaLnBrk="1" hangingPunct="1"/>
            <a:endParaRPr lang="en-US" smtClean="0">
              <a:ea typeface="ＭＳ Ｐゴシック"/>
              <a:cs typeface="ＭＳ Ｐゴシック"/>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2"/>
          <p:cNvSpPr>
            <a:spLocks noGrp="1" noRot="1" noChangeAspect="1" noChangeArrowheads="1" noTextEdit="1"/>
          </p:cNvSpPr>
          <p:nvPr>
            <p:ph type="sldImg"/>
          </p:nvPr>
        </p:nvSpPr>
        <p:spPr>
          <a:xfrm>
            <a:off x="922338" y="747713"/>
            <a:ext cx="4991100" cy="3743325"/>
          </a:xfrm>
          <a:ln/>
        </p:spPr>
      </p:sp>
      <p:sp>
        <p:nvSpPr>
          <p:cNvPr id="135170" name="Rectangle 3"/>
          <p:cNvSpPr>
            <a:spLocks noGrp="1" noChangeArrowheads="1"/>
          </p:cNvSpPr>
          <p:nvPr>
            <p:ph type="body" idx="1"/>
          </p:nvPr>
        </p:nvSpPr>
        <p:spPr>
          <a:noFill/>
          <a:ln/>
        </p:spPr>
        <p:txBody>
          <a:bodyPr lIns="91923" tIns="45960" rIns="91923" bIns="45960"/>
          <a:lstStyle/>
          <a:p>
            <a:pPr defTabSz="909638" eaLnBrk="1" hangingPunct="1"/>
            <a:endParaRPr lang="en-US" smtClean="0">
              <a:ea typeface="ＭＳ Ｐゴシック"/>
              <a:cs typeface="ＭＳ Ｐゴシック"/>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Rot="1" noChangeAspect="1" noChangeArrowheads="1" noTextEdit="1"/>
          </p:cNvSpPr>
          <p:nvPr>
            <p:ph type="sldImg"/>
          </p:nvPr>
        </p:nvSpPr>
        <p:spPr>
          <a:xfrm>
            <a:off x="922338" y="747713"/>
            <a:ext cx="4991100" cy="3743325"/>
          </a:xfrm>
          <a:ln/>
        </p:spPr>
      </p:sp>
      <p:sp>
        <p:nvSpPr>
          <p:cNvPr id="137218" name="Rectangle 3"/>
          <p:cNvSpPr>
            <a:spLocks noGrp="1" noChangeArrowheads="1"/>
          </p:cNvSpPr>
          <p:nvPr>
            <p:ph type="body" idx="1"/>
          </p:nvPr>
        </p:nvSpPr>
        <p:spPr>
          <a:noFill/>
          <a:ln/>
        </p:spPr>
        <p:txBody>
          <a:bodyPr lIns="91923" tIns="45960" rIns="91923" bIns="45960"/>
          <a:lstStyle/>
          <a:p>
            <a:pPr defTabSz="909638" eaLnBrk="1" hangingPunct="1"/>
            <a:r>
              <a:rPr lang="en-US" smtClean="0">
                <a:latin typeface="Arial" charset="0"/>
                <a:ea typeface="ＭＳ Ｐゴシック"/>
                <a:cs typeface="ＭＳ Ｐゴシック"/>
              </a:rPr>
              <a:t>You have already supplied a list of members and their NI numbers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Rot="1" noChangeAspect="1" noChangeArrowheads="1" noTextEdit="1"/>
          </p:cNvSpPr>
          <p:nvPr>
            <p:ph type="sldImg"/>
          </p:nvPr>
        </p:nvSpPr>
        <p:spPr>
          <a:xfrm>
            <a:off x="922338" y="747713"/>
            <a:ext cx="4991100" cy="3743325"/>
          </a:xfrm>
          <a:ln/>
        </p:spPr>
      </p:sp>
      <p:sp>
        <p:nvSpPr>
          <p:cNvPr id="139266" name="Rectangle 3"/>
          <p:cNvSpPr>
            <a:spLocks noGrp="1" noChangeArrowheads="1"/>
          </p:cNvSpPr>
          <p:nvPr>
            <p:ph type="body" idx="1"/>
          </p:nvPr>
        </p:nvSpPr>
        <p:spPr>
          <a:noFill/>
          <a:ln/>
        </p:spPr>
        <p:txBody>
          <a:bodyPr lIns="91923" tIns="45960" rIns="91923" bIns="45960"/>
          <a:lstStyle/>
          <a:p>
            <a:pPr defTabSz="909638" eaLnBrk="1" hangingPunct="1"/>
            <a:endParaRPr lang="en-US" smtClean="0">
              <a:ea typeface="ＭＳ Ｐゴシック"/>
              <a:cs typeface="ＭＳ Ｐゴシック"/>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Rot="1" noChangeAspect="1" noChangeArrowheads="1" noTextEdit="1"/>
          </p:cNvSpPr>
          <p:nvPr>
            <p:ph type="sldImg"/>
          </p:nvPr>
        </p:nvSpPr>
        <p:spPr>
          <a:xfrm>
            <a:off x="922338" y="747713"/>
            <a:ext cx="4991100" cy="3743325"/>
          </a:xfrm>
          <a:ln/>
        </p:spPr>
      </p:sp>
      <p:sp>
        <p:nvSpPr>
          <p:cNvPr id="141314" name="Rectangle 3"/>
          <p:cNvSpPr>
            <a:spLocks noGrp="1" noChangeArrowheads="1"/>
          </p:cNvSpPr>
          <p:nvPr>
            <p:ph type="body" idx="1"/>
          </p:nvPr>
        </p:nvSpPr>
        <p:spPr>
          <a:noFill/>
          <a:ln/>
        </p:spPr>
        <p:txBody>
          <a:bodyPr lIns="91923" tIns="45960" rIns="91923" bIns="45960"/>
          <a:lstStyle/>
          <a:p>
            <a:pPr defTabSz="909638" eaLnBrk="1" hangingPunct="1"/>
            <a:endParaRPr lang="en-US" sz="1000" smtClean="0">
              <a:latin typeface="Arial" charset="0"/>
              <a:ea typeface="ＭＳ Ｐゴシック"/>
              <a:cs typeface="ＭＳ Ｐゴシック"/>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xfrm>
            <a:off x="922338" y="747713"/>
            <a:ext cx="4991100" cy="3743325"/>
          </a:xfrm>
          <a:ln/>
        </p:spPr>
      </p:sp>
      <p:sp>
        <p:nvSpPr>
          <p:cNvPr id="143362" name="Rectangle 3"/>
          <p:cNvSpPr>
            <a:spLocks noGrp="1" noChangeArrowheads="1"/>
          </p:cNvSpPr>
          <p:nvPr>
            <p:ph type="body" idx="1"/>
          </p:nvPr>
        </p:nvSpPr>
        <p:spPr>
          <a:noFill/>
          <a:ln/>
        </p:spPr>
        <p:txBody>
          <a:bodyPr lIns="91923" tIns="45960" rIns="91923" bIns="45960"/>
          <a:lstStyle/>
          <a:p>
            <a:pPr defTabSz="909638" eaLnBrk="1" hangingPunct="1"/>
            <a:r>
              <a:rPr lang="en-US" sz="1000" smtClean="0">
                <a:latin typeface="Arial" charset="0"/>
                <a:ea typeface="ＭＳ Ｐゴシック"/>
                <a:cs typeface="ＭＳ Ｐゴシック"/>
              </a:rPr>
              <a:t>QROPS transfers – to see BCE 8 calculations, evidence that this would be included on Event Report.  Checking that administrator had ensured QROPS on HMRC’s permitted list</a:t>
            </a:r>
          </a:p>
          <a:p>
            <a:pPr defTabSz="909638" eaLnBrk="1" hangingPunct="1"/>
            <a:endParaRPr lang="en-US" sz="1000" smtClean="0">
              <a:latin typeface="Arial" charset="0"/>
              <a:ea typeface="ＭＳ Ｐゴシック"/>
              <a:cs typeface="ＭＳ Ｐゴシック"/>
            </a:endParaRPr>
          </a:p>
          <a:p>
            <a:pPr defTabSz="909638" eaLnBrk="1" hangingPunct="1"/>
            <a:r>
              <a:rPr lang="en-US" sz="1000" smtClean="0">
                <a:latin typeface="Arial" charset="0"/>
                <a:ea typeface="ＭＳ Ｐゴシック"/>
                <a:cs typeface="ＭＳ Ｐゴシック"/>
              </a:rPr>
              <a:t>Unquoted shares – arm’s length valuation of company, type of shares being acquired.  Proof of ownership (share certificate) </a:t>
            </a:r>
          </a:p>
          <a:p>
            <a:pPr defTabSz="909638" eaLnBrk="1" hangingPunct="1"/>
            <a:endParaRPr lang="en-US" sz="1000" smtClean="0">
              <a:latin typeface="Arial" charset="0"/>
              <a:ea typeface="ＭＳ Ｐゴシック"/>
              <a:cs typeface="ＭＳ Ｐゴシック"/>
            </a:endParaRPr>
          </a:p>
          <a:p>
            <a:pPr defTabSz="909638" eaLnBrk="1" hangingPunct="1"/>
            <a:r>
              <a:rPr lang="en-US" sz="1000" smtClean="0">
                <a:latin typeface="Arial" charset="0"/>
                <a:ea typeface="ＭＳ Ｐゴシック"/>
                <a:cs typeface="ＭＳ Ｐゴシック"/>
              </a:rPr>
              <a:t>In specie contributions – creation of debt, how debt will be satisfied, satisfaction of debt and how we dealt with any under or over contribution</a:t>
            </a:r>
          </a:p>
          <a:p>
            <a:pPr defTabSz="909638" eaLnBrk="1" hangingPunct="1"/>
            <a:endParaRPr lang="en-US" sz="1000" smtClean="0">
              <a:latin typeface="Arial" charset="0"/>
              <a:ea typeface="ＭＳ Ｐゴシック"/>
              <a:cs typeface="ＭＳ Ｐゴシック"/>
            </a:endParaRPr>
          </a:p>
          <a:p>
            <a:pPr defTabSz="909638" eaLnBrk="1" hangingPunct="1"/>
            <a:r>
              <a:rPr lang="en-US" sz="1000" smtClean="0">
                <a:latin typeface="Arial" charset="0"/>
                <a:ea typeface="ＭＳ Ｐゴシック"/>
                <a:cs typeface="ＭＳ Ｐゴシック"/>
              </a:rPr>
              <a:t>Residential property – do we check Google Earth?  How do we ensure we don’t acquire residential property?</a:t>
            </a:r>
          </a:p>
          <a:p>
            <a:pPr defTabSz="909638" eaLnBrk="1" hangingPunct="1"/>
            <a:endParaRPr lang="en-US" sz="1000" smtClean="0">
              <a:latin typeface="Arial" charset="0"/>
              <a:ea typeface="ＭＳ Ｐゴシック"/>
              <a:cs typeface="ＭＳ Ｐゴシック"/>
            </a:endParaRPr>
          </a:p>
          <a:p>
            <a:pPr defTabSz="909638" eaLnBrk="1" hangingPunct="1"/>
            <a:r>
              <a:rPr lang="en-US" sz="1000" smtClean="0">
                <a:latin typeface="Arial" charset="0"/>
                <a:ea typeface="ＭＳ Ｐゴシック"/>
                <a:cs typeface="ＭＳ Ｐゴシック"/>
              </a:rPr>
              <a:t>Connected party rent arrears – HMRC keen to note how you deal with this, what you systems and processes are and whether you are successful in obtaining arrears</a:t>
            </a:r>
          </a:p>
          <a:p>
            <a:pPr defTabSz="909638" eaLnBrk="1" hangingPunct="1"/>
            <a:endParaRPr lang="en-US" sz="1000" smtClean="0">
              <a:latin typeface="Arial" charset="0"/>
              <a:ea typeface="ＭＳ Ｐゴシック"/>
              <a:cs typeface="ＭＳ Ｐゴシック"/>
            </a:endParaRPr>
          </a:p>
          <a:p>
            <a:pPr defTabSz="909638" eaLnBrk="1" hangingPunct="1"/>
            <a:r>
              <a:rPr lang="en-US" sz="1000" smtClean="0">
                <a:latin typeface="Arial" charset="0"/>
                <a:ea typeface="ＭＳ Ｐゴシック"/>
                <a:cs typeface="ＭＳ Ｐゴシック"/>
              </a:rPr>
              <a:t>Relief at Source – this is covered later on in depth !</a:t>
            </a:r>
          </a:p>
          <a:p>
            <a:pPr defTabSz="909638" eaLnBrk="1" hangingPunct="1"/>
            <a:endParaRPr lang="en-US" sz="1000" smtClean="0">
              <a:latin typeface="Arial" charset="0"/>
              <a:ea typeface="ＭＳ Ｐゴシック"/>
              <a:cs typeface="ＭＳ Ｐゴシック"/>
            </a:endParaRPr>
          </a:p>
          <a:p>
            <a:pPr defTabSz="909638" eaLnBrk="1" hangingPunct="1"/>
            <a:r>
              <a:rPr lang="en-US" sz="1000" smtClean="0">
                <a:latin typeface="Arial" charset="0"/>
                <a:ea typeface="ＭＳ Ｐゴシック"/>
                <a:cs typeface="ＭＳ Ｐゴシック"/>
              </a:rPr>
              <a:t>Trivial commutation – they wanted to see calculations, declarations re total pensions and our understanding of how this works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Rot="1" noChangeAspect="1" noChangeArrowheads="1" noTextEdit="1"/>
          </p:cNvSpPr>
          <p:nvPr>
            <p:ph type="sldImg"/>
          </p:nvPr>
        </p:nvSpPr>
        <p:spPr>
          <a:xfrm>
            <a:off x="922338" y="747713"/>
            <a:ext cx="4991100" cy="3743325"/>
          </a:xfrm>
          <a:ln/>
        </p:spPr>
      </p:sp>
      <p:sp>
        <p:nvSpPr>
          <p:cNvPr id="145410" name="Rectangle 3"/>
          <p:cNvSpPr>
            <a:spLocks noGrp="1" noChangeArrowheads="1"/>
          </p:cNvSpPr>
          <p:nvPr>
            <p:ph type="body" idx="1"/>
          </p:nvPr>
        </p:nvSpPr>
        <p:spPr>
          <a:noFill/>
          <a:ln/>
        </p:spPr>
        <p:txBody>
          <a:bodyPr lIns="91923" tIns="45960" rIns="91923" bIns="45960"/>
          <a:lstStyle/>
          <a:p>
            <a:pPr defTabSz="909638" eaLnBrk="1" hangingPunct="1"/>
            <a:endParaRPr lang="en-US" smtClean="0">
              <a:ea typeface="ＭＳ Ｐゴシック"/>
              <a:cs typeface="ＭＳ Ｐゴシック"/>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Rot="1" noChangeAspect="1" noChangeArrowheads="1" noTextEdit="1"/>
          </p:cNvSpPr>
          <p:nvPr>
            <p:ph type="sldImg"/>
          </p:nvPr>
        </p:nvSpPr>
        <p:spPr>
          <a:xfrm>
            <a:off x="922338" y="747713"/>
            <a:ext cx="4991100" cy="3743325"/>
          </a:xfrm>
          <a:ln/>
        </p:spPr>
      </p:sp>
      <p:sp>
        <p:nvSpPr>
          <p:cNvPr id="147458" name="Rectangle 3"/>
          <p:cNvSpPr>
            <a:spLocks noGrp="1" noChangeArrowheads="1"/>
          </p:cNvSpPr>
          <p:nvPr>
            <p:ph type="body" idx="1"/>
          </p:nvPr>
        </p:nvSpPr>
        <p:spPr>
          <a:noFill/>
          <a:ln/>
        </p:spPr>
        <p:txBody>
          <a:bodyPr lIns="91923" tIns="45960" rIns="91923" bIns="45960"/>
          <a:lstStyle/>
          <a:p>
            <a:pPr defTabSz="909638" eaLnBrk="1" hangingPunct="1"/>
            <a:r>
              <a:rPr lang="en-US" sz="1000" smtClean="0">
                <a:latin typeface="Arial" charset="0"/>
                <a:ea typeface="ＭＳ Ｐゴシック"/>
                <a:cs typeface="ＭＳ Ｐゴシック"/>
              </a:rPr>
              <a:t>HMRC were keen to point out that we weren’t the only company who had deficient declarations.</a:t>
            </a:r>
          </a:p>
          <a:p>
            <a:pPr defTabSz="909638" eaLnBrk="1" hangingPunct="1"/>
            <a:endParaRPr lang="en-US" sz="1000" smtClean="0">
              <a:latin typeface="Arial" charset="0"/>
              <a:ea typeface="ＭＳ Ｐゴシック"/>
              <a:cs typeface="ＭＳ Ｐゴシック"/>
            </a:endParaRPr>
          </a:p>
          <a:p>
            <a:pPr defTabSz="909638" eaLnBrk="1" hangingPunct="1"/>
            <a:r>
              <a:rPr lang="en-US" sz="1000" smtClean="0">
                <a:latin typeface="Arial" charset="0"/>
                <a:ea typeface="ＭＳ Ｐゴシック"/>
                <a:cs typeface="ＭＳ Ｐゴシック"/>
              </a:rPr>
              <a:t>INTERACTIVE QUESTION</a:t>
            </a:r>
          </a:p>
          <a:p>
            <a:pPr defTabSz="909638" eaLnBrk="1" hangingPunct="1"/>
            <a:endParaRPr lang="en-US" sz="1000" smtClean="0">
              <a:latin typeface="Arial" charset="0"/>
              <a:ea typeface="ＭＳ Ｐゴシック"/>
              <a:cs typeface="ＭＳ Ｐゴシック"/>
            </a:endParaRPr>
          </a:p>
          <a:p>
            <a:pPr defTabSz="909638" eaLnBrk="1" hangingPunct="1"/>
            <a:r>
              <a:rPr lang="en-US" sz="1000" smtClean="0">
                <a:latin typeface="Arial" charset="0"/>
                <a:ea typeface="ＭＳ Ｐゴシック"/>
                <a:cs typeface="ＭＳ Ｐゴシック"/>
              </a:rPr>
              <a:t>How confident are you that the declarations contained on your application/contributions documentation are correct?</a:t>
            </a:r>
          </a:p>
          <a:p>
            <a:pPr defTabSz="909638" eaLnBrk="1" hangingPunct="1"/>
            <a:endParaRPr lang="en-US" sz="1000" smtClean="0">
              <a:latin typeface="Arial" charset="0"/>
              <a:ea typeface="ＭＳ Ｐゴシック"/>
              <a:cs typeface="ＭＳ Ｐゴシック"/>
            </a:endParaRPr>
          </a:p>
          <a:p>
            <a:pPr defTabSz="909638" eaLnBrk="1" hangingPunct="1"/>
            <a:r>
              <a:rPr lang="en-US" sz="1000" smtClean="0">
                <a:latin typeface="Arial" charset="0"/>
                <a:ea typeface="ＭＳ Ｐゴシック"/>
                <a:cs typeface="ＭＳ Ｐゴシック"/>
              </a:rPr>
              <a:t>1=	Very</a:t>
            </a:r>
          </a:p>
          <a:p>
            <a:pPr defTabSz="909638" eaLnBrk="1" hangingPunct="1"/>
            <a:r>
              <a:rPr lang="en-US" sz="1000" smtClean="0">
                <a:latin typeface="Arial" charset="0"/>
                <a:ea typeface="ＭＳ Ｐゴシック"/>
                <a:cs typeface="ＭＳ Ｐゴシック"/>
              </a:rPr>
              <a:t>2=	Not Very</a:t>
            </a:r>
          </a:p>
          <a:p>
            <a:pPr defTabSz="909638" eaLnBrk="1" hangingPunct="1"/>
            <a:r>
              <a:rPr lang="en-US" sz="1000" smtClean="0">
                <a:latin typeface="Arial" charset="0"/>
                <a:ea typeface="ＭＳ Ｐゴシック"/>
                <a:cs typeface="ＭＳ Ｐゴシック"/>
              </a:rPr>
              <a:t>3=	Don’t know</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Rot="1" noChangeAspect="1" noChangeArrowheads="1" noTextEdit="1"/>
          </p:cNvSpPr>
          <p:nvPr>
            <p:ph type="sldImg"/>
          </p:nvPr>
        </p:nvSpPr>
        <p:spPr>
          <a:xfrm>
            <a:off x="922338" y="747713"/>
            <a:ext cx="4991100" cy="3743325"/>
          </a:xfrm>
          <a:ln/>
        </p:spPr>
      </p:sp>
      <p:sp>
        <p:nvSpPr>
          <p:cNvPr id="149506" name="Rectangle 3"/>
          <p:cNvSpPr>
            <a:spLocks noGrp="1" noChangeArrowheads="1"/>
          </p:cNvSpPr>
          <p:nvPr>
            <p:ph type="body" idx="1"/>
          </p:nvPr>
        </p:nvSpPr>
        <p:spPr>
          <a:noFill/>
          <a:ln/>
        </p:spPr>
        <p:txBody>
          <a:bodyPr lIns="91923" tIns="45960" rIns="91923" bIns="45960"/>
          <a:lstStyle/>
          <a:p>
            <a:pPr defTabSz="909638" eaLnBrk="1" hangingPunct="1"/>
            <a:endParaRPr lang="en-US" smtClean="0">
              <a:ea typeface="ＭＳ Ｐゴシック"/>
              <a:cs typeface="ＭＳ Ｐゴシック"/>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Rot="1" noChangeAspect="1" noChangeArrowheads="1" noTextEdit="1"/>
          </p:cNvSpPr>
          <p:nvPr>
            <p:ph type="sldImg"/>
          </p:nvPr>
        </p:nvSpPr>
        <p:spPr>
          <a:xfrm>
            <a:off x="922338" y="747713"/>
            <a:ext cx="4991100" cy="3743325"/>
          </a:xfrm>
          <a:ln/>
        </p:spPr>
      </p:sp>
      <p:sp>
        <p:nvSpPr>
          <p:cNvPr id="151554" name="Rectangle 3"/>
          <p:cNvSpPr>
            <a:spLocks noGrp="1" noChangeArrowheads="1"/>
          </p:cNvSpPr>
          <p:nvPr>
            <p:ph type="body" idx="1"/>
          </p:nvPr>
        </p:nvSpPr>
        <p:spPr>
          <a:noFill/>
          <a:ln/>
        </p:spPr>
        <p:txBody>
          <a:bodyPr lIns="91923" tIns="45960" rIns="91923" bIns="45960"/>
          <a:lstStyle/>
          <a:p>
            <a:pPr defTabSz="909638" eaLnBrk="1" hangingPunct="1"/>
            <a:r>
              <a:rPr lang="en-US" sz="1000" smtClean="0">
                <a:latin typeface="Arial" charset="0"/>
                <a:ea typeface="ＭＳ Ｐゴシック"/>
                <a:cs typeface="ＭＳ Ｐゴシック"/>
              </a:rPr>
              <a:t>We process our administration on a checklist basis, either automated or in paper format.  This ensures we don’t omit any part of the procedure and also provides a record for both internal audit purposes and external checking, such as by HMRC.</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Rot="1" noChangeAspect="1" noChangeArrowheads="1" noTextEdit="1"/>
          </p:cNvSpPr>
          <p:nvPr>
            <p:ph type="sldImg"/>
          </p:nvPr>
        </p:nvSpPr>
        <p:spPr>
          <a:xfrm>
            <a:off x="922338" y="747713"/>
            <a:ext cx="4991100" cy="3743325"/>
          </a:xfrm>
          <a:ln/>
        </p:spPr>
      </p:sp>
      <p:sp>
        <p:nvSpPr>
          <p:cNvPr id="153602" name="Rectangle 3"/>
          <p:cNvSpPr>
            <a:spLocks noGrp="1" noChangeArrowheads="1"/>
          </p:cNvSpPr>
          <p:nvPr>
            <p:ph type="body" idx="1"/>
          </p:nvPr>
        </p:nvSpPr>
        <p:spPr>
          <a:noFill/>
          <a:ln/>
        </p:spPr>
        <p:txBody>
          <a:bodyPr lIns="91923" tIns="45960" rIns="91923" bIns="45960"/>
          <a:lstStyle/>
          <a:p>
            <a:pPr defTabSz="909638">
              <a:lnSpc>
                <a:spcPct val="90000"/>
              </a:lnSpc>
              <a:spcBef>
                <a:spcPts val="400"/>
              </a:spcBef>
              <a:buClr>
                <a:schemeClr val="tx1"/>
              </a:buClr>
            </a:pPr>
            <a:r>
              <a:rPr lang="en-GB" sz="1000" smtClean="0">
                <a:latin typeface="Arial" charset="0"/>
                <a:ea typeface="ＭＳ Ｐゴシック"/>
                <a:cs typeface="ＭＳ Ｐゴシック"/>
              </a:rPr>
              <a:t>“Keep an eye out” for contributions made via salary sacrifice and ensure this is dealt with as an employer contribution and that RAS is not claimed.</a:t>
            </a:r>
          </a:p>
          <a:p>
            <a:pPr defTabSz="909638">
              <a:lnSpc>
                <a:spcPct val="90000"/>
              </a:lnSpc>
              <a:spcBef>
                <a:spcPts val="400"/>
              </a:spcBef>
              <a:buClr>
                <a:schemeClr val="tx1"/>
              </a:buClr>
            </a:pPr>
            <a:endParaRPr lang="en-GB" sz="1000" smtClean="0">
              <a:latin typeface="Arial" charset="0"/>
              <a:ea typeface="ＭＳ Ｐゴシック"/>
              <a:cs typeface="ＭＳ Ｐゴシック"/>
            </a:endParaRPr>
          </a:p>
          <a:p>
            <a:pPr defTabSz="909638">
              <a:lnSpc>
                <a:spcPct val="90000"/>
              </a:lnSpc>
              <a:spcBef>
                <a:spcPts val="400"/>
              </a:spcBef>
              <a:buClr>
                <a:schemeClr val="tx1"/>
              </a:buClr>
            </a:pPr>
            <a:r>
              <a:rPr lang="en-GB" sz="1000" smtClean="0">
                <a:latin typeface="Arial" charset="0"/>
                <a:ea typeface="ＭＳ Ｐゴシック"/>
                <a:cs typeface="ＭＳ Ｐゴシック"/>
              </a:rPr>
              <a:t>One SIPP had purchased shares in a limited company – a valuation of the company had been obtained in order to determine the share price.  HMRC requested copies of the company’s accounts for the three years preceding the share purchase as they intended to ask the Shares Assets Valuation department to consider the price paid on an “informal” basis.  We haven’t received any feedback about this yet!</a:t>
            </a:r>
          </a:p>
          <a:p>
            <a:pPr defTabSz="909638" eaLnBrk="1" hangingPunct="1"/>
            <a:endParaRPr lang="en-US" sz="1000" smtClean="0">
              <a:latin typeface="Arial" charset="0"/>
              <a:ea typeface="ＭＳ Ｐゴシック"/>
              <a:cs typeface="ＭＳ Ｐゴシック"/>
            </a:endParaRPr>
          </a:p>
          <a:p>
            <a:pPr defTabSz="909638" eaLnBrk="1" hangingPunct="1"/>
            <a:endParaRPr lang="en-US" sz="1000" smtClean="0">
              <a:latin typeface="Arial" charset="0"/>
              <a:ea typeface="ＭＳ Ｐゴシック"/>
              <a:cs typeface="ＭＳ Ｐゴシック"/>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Rot="1" noChangeAspect="1" noChangeArrowheads="1" noTextEdit="1"/>
          </p:cNvSpPr>
          <p:nvPr>
            <p:ph type="sldImg"/>
          </p:nvPr>
        </p:nvSpPr>
        <p:spPr>
          <a:xfrm>
            <a:off x="922338" y="747713"/>
            <a:ext cx="4991100" cy="3743325"/>
          </a:xfrm>
          <a:ln/>
        </p:spPr>
      </p:sp>
      <p:sp>
        <p:nvSpPr>
          <p:cNvPr id="155650" name="Rectangle 3"/>
          <p:cNvSpPr>
            <a:spLocks noGrp="1" noChangeArrowheads="1"/>
          </p:cNvSpPr>
          <p:nvPr>
            <p:ph type="body" idx="1"/>
          </p:nvPr>
        </p:nvSpPr>
        <p:spPr>
          <a:noFill/>
          <a:ln/>
        </p:spPr>
        <p:txBody>
          <a:bodyPr lIns="91923" tIns="45960" rIns="91923" bIns="45960"/>
          <a:lstStyle/>
          <a:p>
            <a:pPr defTabSz="909638" eaLnBrk="1" hangingPunct="1"/>
            <a:r>
              <a:rPr lang="en-US" sz="1000" smtClean="0">
                <a:latin typeface="Arial" charset="0"/>
                <a:ea typeface="ＭＳ Ｐゴシック"/>
                <a:cs typeface="ＭＳ Ｐゴシック"/>
              </a:rPr>
              <a:t>RPSM05202020 details the information and declarations to be contained within an application form before a Relief at Source contribution can be made.  The RPSM refers to regulation 6 of the Registered Pension Schemes (Relief at Source) Regulations 2005 (SI2005/3448)</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Rot="1" noChangeAspect="1" noChangeArrowheads="1" noTextEdit="1"/>
          </p:cNvSpPr>
          <p:nvPr>
            <p:ph type="sldImg"/>
          </p:nvPr>
        </p:nvSpPr>
        <p:spPr>
          <a:xfrm>
            <a:off x="922338" y="747713"/>
            <a:ext cx="4991100" cy="3743325"/>
          </a:xfrm>
          <a:ln/>
        </p:spPr>
      </p:sp>
      <p:sp>
        <p:nvSpPr>
          <p:cNvPr id="15769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txBox="1">
            <a:spLocks noGrp="1" noChangeArrowheads="1"/>
          </p:cNvSpPr>
          <p:nvPr/>
        </p:nvSpPr>
        <p:spPr bwMode="auto">
          <a:xfrm>
            <a:off x="3887788" y="9467850"/>
            <a:ext cx="2933700" cy="484188"/>
          </a:xfrm>
          <a:prstGeom prst="rect">
            <a:avLst/>
          </a:prstGeom>
          <a:noFill/>
          <a:ln w="9525">
            <a:noFill/>
            <a:miter lim="800000"/>
            <a:headEnd/>
            <a:tailEnd/>
          </a:ln>
        </p:spPr>
        <p:txBody>
          <a:bodyPr lIns="91062" tIns="45532" rIns="91062" bIns="45532" anchor="b"/>
          <a:lstStyle/>
          <a:p>
            <a:pPr algn="r" defTabSz="909638" eaLnBrk="1" hangingPunct="1"/>
            <a:fld id="{DCEA6F55-21CB-4D86-8866-5E2DB4AAF3FA}" type="slidenum">
              <a:rPr lang="en-GB" sz="1200">
                <a:solidFill>
                  <a:schemeClr val="tx1"/>
                </a:solidFill>
              </a:rPr>
              <a:pPr algn="r" defTabSz="909638" eaLnBrk="1" hangingPunct="1"/>
              <a:t>30</a:t>
            </a:fld>
            <a:endParaRPr lang="en-GB" sz="1200">
              <a:solidFill>
                <a:schemeClr val="tx1"/>
              </a:solidFill>
            </a:endParaRPr>
          </a:p>
        </p:txBody>
      </p:sp>
      <p:sp>
        <p:nvSpPr>
          <p:cNvPr id="159746" name="Rectangle 2"/>
          <p:cNvSpPr>
            <a:spLocks noGrp="1" noRot="1" noChangeAspect="1" noChangeArrowheads="1" noTextEdit="1"/>
          </p:cNvSpPr>
          <p:nvPr>
            <p:ph type="sldImg"/>
          </p:nvPr>
        </p:nvSpPr>
        <p:spPr>
          <a:xfrm>
            <a:off x="914400" y="727075"/>
            <a:ext cx="5070475" cy="3803650"/>
          </a:xfrm>
          <a:ln/>
        </p:spPr>
      </p:sp>
      <p:sp>
        <p:nvSpPr>
          <p:cNvPr id="159747" name="Rectangle 3"/>
          <p:cNvSpPr>
            <a:spLocks noGrp="1" noChangeArrowheads="1"/>
          </p:cNvSpPr>
          <p:nvPr>
            <p:ph type="body" idx="1"/>
          </p:nvPr>
        </p:nvSpPr>
        <p:spPr>
          <a:xfrm>
            <a:off x="881063" y="4773613"/>
            <a:ext cx="5057775" cy="4449762"/>
          </a:xfrm>
          <a:noFill/>
          <a:ln/>
        </p:spPr>
        <p:txBody>
          <a:bodyPr lIns="91062" tIns="45532" rIns="91062" bIns="45532"/>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noTextEdit="1"/>
          </p:cNvSpPr>
          <p:nvPr>
            <p:ph type="sldImg"/>
          </p:nvPr>
        </p:nvSpPr>
        <p:spPr>
          <a:xfrm>
            <a:off x="914400" y="727075"/>
            <a:ext cx="5070475" cy="3803650"/>
          </a:xfrm>
          <a:ln/>
        </p:spPr>
      </p:sp>
      <p:sp>
        <p:nvSpPr>
          <p:cNvPr id="161794" name="Notes Placeholder 2"/>
          <p:cNvSpPr>
            <a:spLocks noGrp="1"/>
          </p:cNvSpPr>
          <p:nvPr>
            <p:ph type="body" idx="1"/>
          </p:nvPr>
        </p:nvSpPr>
        <p:spPr>
          <a:xfrm>
            <a:off x="881063" y="4773613"/>
            <a:ext cx="5057775" cy="4449762"/>
          </a:xfrm>
          <a:noFill/>
          <a:ln/>
        </p:spPr>
        <p:txBody>
          <a:bodyPr lIns="91062" tIns="45532" rIns="91062" bIns="45532"/>
          <a:lstStyle/>
          <a:p>
            <a:endParaRPr lang="en-US" smtClean="0"/>
          </a:p>
        </p:txBody>
      </p:sp>
      <p:sp>
        <p:nvSpPr>
          <p:cNvPr id="161795" name="Slide Number Placeholder 3"/>
          <p:cNvSpPr txBox="1">
            <a:spLocks noGrp="1"/>
          </p:cNvSpPr>
          <p:nvPr/>
        </p:nvSpPr>
        <p:spPr bwMode="auto">
          <a:xfrm>
            <a:off x="3887788" y="9467850"/>
            <a:ext cx="2933700" cy="484188"/>
          </a:xfrm>
          <a:prstGeom prst="rect">
            <a:avLst/>
          </a:prstGeom>
          <a:noFill/>
          <a:ln w="9525">
            <a:noFill/>
            <a:miter lim="800000"/>
            <a:headEnd/>
            <a:tailEnd/>
          </a:ln>
        </p:spPr>
        <p:txBody>
          <a:bodyPr lIns="91062" tIns="45532" rIns="91062" bIns="45532" anchor="b"/>
          <a:lstStyle/>
          <a:p>
            <a:pPr algn="r" defTabSz="908050" eaLnBrk="1" hangingPunct="1"/>
            <a:fld id="{51133759-E89E-4F4B-A6DC-39B79D497936}" type="slidenum">
              <a:rPr lang="en-GB" sz="1200">
                <a:solidFill>
                  <a:schemeClr val="tx1"/>
                </a:solidFill>
              </a:rPr>
              <a:pPr algn="r" defTabSz="908050" eaLnBrk="1" hangingPunct="1"/>
              <a:t>31</a:t>
            </a:fld>
            <a:endParaRPr lang="en-GB" sz="1200">
              <a:solidFill>
                <a:schemeClr val="tx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Slide Image Placeholder 1"/>
          <p:cNvSpPr>
            <a:spLocks noGrp="1" noRot="1" noChangeAspect="1" noTextEdit="1"/>
          </p:cNvSpPr>
          <p:nvPr>
            <p:ph type="sldImg"/>
          </p:nvPr>
        </p:nvSpPr>
        <p:spPr>
          <a:xfrm>
            <a:off x="914400" y="727075"/>
            <a:ext cx="5070475" cy="3803650"/>
          </a:xfrm>
          <a:ln/>
        </p:spPr>
      </p:sp>
      <p:sp>
        <p:nvSpPr>
          <p:cNvPr id="171010" name="Notes Placeholder 2"/>
          <p:cNvSpPr>
            <a:spLocks noGrp="1"/>
          </p:cNvSpPr>
          <p:nvPr>
            <p:ph type="body" idx="1"/>
          </p:nvPr>
        </p:nvSpPr>
        <p:spPr>
          <a:xfrm>
            <a:off x="881063" y="4773613"/>
            <a:ext cx="5057775" cy="4449762"/>
          </a:xfrm>
          <a:noFill/>
          <a:ln/>
        </p:spPr>
        <p:txBody>
          <a:bodyPr lIns="91062" tIns="45532" rIns="91062" bIns="45532"/>
          <a:lstStyle/>
          <a:p>
            <a:endParaRPr lang="en-US" smtClean="0"/>
          </a:p>
        </p:txBody>
      </p:sp>
      <p:sp>
        <p:nvSpPr>
          <p:cNvPr id="171011" name="Slide Number Placeholder 3"/>
          <p:cNvSpPr txBox="1">
            <a:spLocks noGrp="1"/>
          </p:cNvSpPr>
          <p:nvPr/>
        </p:nvSpPr>
        <p:spPr bwMode="auto">
          <a:xfrm>
            <a:off x="3887788" y="9467850"/>
            <a:ext cx="2933700" cy="484188"/>
          </a:xfrm>
          <a:prstGeom prst="rect">
            <a:avLst/>
          </a:prstGeom>
          <a:noFill/>
          <a:ln w="9525">
            <a:noFill/>
            <a:miter lim="800000"/>
            <a:headEnd/>
            <a:tailEnd/>
          </a:ln>
        </p:spPr>
        <p:txBody>
          <a:bodyPr lIns="91062" tIns="45532" rIns="91062" bIns="45532" anchor="b"/>
          <a:lstStyle/>
          <a:p>
            <a:pPr algn="r" defTabSz="909638" eaLnBrk="1" hangingPunct="1"/>
            <a:fld id="{7273981D-AB58-4128-987D-9F900E003D1C}" type="slidenum">
              <a:rPr lang="en-GB" sz="1200">
                <a:solidFill>
                  <a:schemeClr val="tx1"/>
                </a:solidFill>
              </a:rPr>
              <a:pPr algn="r" defTabSz="909638" eaLnBrk="1" hangingPunct="1"/>
              <a:t>39</a:t>
            </a:fld>
            <a:endParaRPr lang="en-GB" sz="1200">
              <a:solidFill>
                <a:schemeClr val="tx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Rectangle 2"/>
          <p:cNvSpPr>
            <a:spLocks noGrp="1" noRot="1" noChangeAspect="1" noChangeArrowheads="1" noTextEdit="1"/>
          </p:cNvSpPr>
          <p:nvPr>
            <p:ph type="sldImg"/>
          </p:nvPr>
        </p:nvSpPr>
        <p:spPr>
          <a:xfrm>
            <a:off x="922338" y="747713"/>
            <a:ext cx="4991100" cy="3743325"/>
          </a:xfrm>
          <a:ln/>
        </p:spPr>
      </p:sp>
      <p:sp>
        <p:nvSpPr>
          <p:cNvPr id="17510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2"/>
          <p:cNvSpPr>
            <a:spLocks noGrp="1" noRot="1" noChangeAspect="1" noChangeArrowheads="1" noTextEdit="1"/>
          </p:cNvSpPr>
          <p:nvPr>
            <p:ph type="sldImg"/>
          </p:nvPr>
        </p:nvSpPr>
        <p:spPr>
          <a:xfrm>
            <a:off x="922338" y="747713"/>
            <a:ext cx="4991100" cy="3743325"/>
          </a:xfrm>
          <a:ln/>
        </p:spPr>
      </p:sp>
      <p:sp>
        <p:nvSpPr>
          <p:cNvPr id="23449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Rot="1" noChangeAspect="1" noChangeArrowheads="1" noTextEdit="1"/>
          </p:cNvSpPr>
          <p:nvPr>
            <p:ph type="sldImg"/>
          </p:nvPr>
        </p:nvSpPr>
        <p:spPr>
          <a:xfrm>
            <a:off x="922338" y="747713"/>
            <a:ext cx="4991100" cy="3743325"/>
          </a:xfrm>
          <a:ln/>
        </p:spPr>
      </p:sp>
      <p:sp>
        <p:nvSpPr>
          <p:cNvPr id="23654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xfrm>
            <a:off x="0" y="0"/>
            <a:ext cx="1588" cy="1588"/>
          </a:xfrm>
          <a:ln/>
        </p:spPr>
      </p:sp>
      <p:sp>
        <p:nvSpPr>
          <p:cNvPr id="238595"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0642" name="Rectangle 2"/>
          <p:cNvSpPr>
            <a:spLocks noGrp="1" noRot="1" noChangeAspect="1" noChangeArrowheads="1" noTextEdit="1"/>
          </p:cNvSpPr>
          <p:nvPr>
            <p:ph type="sldImg"/>
          </p:nvPr>
        </p:nvSpPr>
        <p:spPr>
          <a:xfrm>
            <a:off x="0" y="0"/>
            <a:ext cx="1588" cy="1588"/>
          </a:xfrm>
          <a:ln/>
        </p:spPr>
      </p:sp>
      <p:sp>
        <p:nvSpPr>
          <p:cNvPr id="240643"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2690" name="Rectangle 2"/>
          <p:cNvSpPr>
            <a:spLocks noGrp="1" noRot="1" noChangeAspect="1" noChangeArrowheads="1" noTextEdit="1"/>
          </p:cNvSpPr>
          <p:nvPr>
            <p:ph type="sldImg"/>
          </p:nvPr>
        </p:nvSpPr>
        <p:spPr>
          <a:xfrm>
            <a:off x="0" y="0"/>
            <a:ext cx="1588" cy="1588"/>
          </a:xfrm>
          <a:ln/>
        </p:spPr>
      </p:sp>
      <p:sp>
        <p:nvSpPr>
          <p:cNvPr id="242691"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4738" name="Rectangle 2"/>
          <p:cNvSpPr>
            <a:spLocks noGrp="1" noRot="1" noChangeAspect="1" noChangeArrowheads="1" noTextEdit="1"/>
          </p:cNvSpPr>
          <p:nvPr>
            <p:ph type="sldImg"/>
          </p:nvPr>
        </p:nvSpPr>
        <p:spPr>
          <a:xfrm>
            <a:off x="0" y="0"/>
            <a:ext cx="1588" cy="1588"/>
          </a:xfrm>
          <a:ln/>
        </p:spPr>
      </p:sp>
      <p:sp>
        <p:nvSpPr>
          <p:cNvPr id="244739"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6786" name="Rectangle 2"/>
          <p:cNvSpPr>
            <a:spLocks noGrp="1" noRot="1" noChangeAspect="1" noChangeArrowheads="1" noTextEdit="1"/>
          </p:cNvSpPr>
          <p:nvPr>
            <p:ph type="sldImg"/>
          </p:nvPr>
        </p:nvSpPr>
        <p:spPr>
          <a:xfrm>
            <a:off x="0" y="0"/>
            <a:ext cx="1588" cy="1588"/>
          </a:xfrm>
          <a:ln/>
        </p:spPr>
      </p:sp>
      <p:sp>
        <p:nvSpPr>
          <p:cNvPr id="246787"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8834" name="Rectangle 2"/>
          <p:cNvSpPr>
            <a:spLocks noGrp="1" noRot="1" noChangeAspect="1" noChangeArrowheads="1" noTextEdit="1"/>
          </p:cNvSpPr>
          <p:nvPr>
            <p:ph type="sldImg"/>
          </p:nvPr>
        </p:nvSpPr>
        <p:spPr>
          <a:xfrm>
            <a:off x="0" y="0"/>
            <a:ext cx="1588" cy="1588"/>
          </a:xfrm>
          <a:ln/>
        </p:spPr>
      </p:sp>
      <p:sp>
        <p:nvSpPr>
          <p:cNvPr id="248835"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xfrm>
            <a:off x="0" y="0"/>
            <a:ext cx="1588" cy="1588"/>
          </a:xfrm>
          <a:ln/>
        </p:spPr>
      </p:sp>
      <p:sp>
        <p:nvSpPr>
          <p:cNvPr id="250883"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2930" name="Rectangle 2"/>
          <p:cNvSpPr>
            <a:spLocks noGrp="1" noRot="1" noChangeAspect="1" noChangeArrowheads="1" noTextEdit="1"/>
          </p:cNvSpPr>
          <p:nvPr>
            <p:ph type="sldImg"/>
          </p:nvPr>
        </p:nvSpPr>
        <p:spPr>
          <a:xfrm>
            <a:off x="0" y="0"/>
            <a:ext cx="1588" cy="1588"/>
          </a:xfrm>
          <a:ln/>
        </p:spPr>
      </p:sp>
      <p:sp>
        <p:nvSpPr>
          <p:cNvPr id="252931"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4978" name="Rectangle 2"/>
          <p:cNvSpPr>
            <a:spLocks noGrp="1" noRot="1" noChangeAspect="1" noChangeArrowheads="1" noTextEdit="1"/>
          </p:cNvSpPr>
          <p:nvPr>
            <p:ph type="sldImg"/>
          </p:nvPr>
        </p:nvSpPr>
        <p:spPr>
          <a:xfrm>
            <a:off x="0" y="0"/>
            <a:ext cx="1588" cy="1588"/>
          </a:xfrm>
          <a:ln/>
        </p:spPr>
      </p:sp>
      <p:sp>
        <p:nvSpPr>
          <p:cNvPr id="254979"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7026" name="Rectangle 2"/>
          <p:cNvSpPr>
            <a:spLocks noGrp="1" noRot="1" noChangeAspect="1" noChangeArrowheads="1" noTextEdit="1"/>
          </p:cNvSpPr>
          <p:nvPr>
            <p:ph type="sldImg"/>
          </p:nvPr>
        </p:nvSpPr>
        <p:spPr>
          <a:xfrm>
            <a:off x="0" y="0"/>
            <a:ext cx="1588" cy="1588"/>
          </a:xfrm>
          <a:ln/>
        </p:spPr>
      </p:sp>
      <p:sp>
        <p:nvSpPr>
          <p:cNvPr id="257027"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9074" name="Rectangle 2"/>
          <p:cNvSpPr>
            <a:spLocks noGrp="1" noRot="1" noChangeAspect="1" noChangeArrowheads="1" noTextEdit="1"/>
          </p:cNvSpPr>
          <p:nvPr>
            <p:ph type="sldImg"/>
          </p:nvPr>
        </p:nvSpPr>
        <p:spPr>
          <a:xfrm>
            <a:off x="0" y="0"/>
            <a:ext cx="1588" cy="1588"/>
          </a:xfrm>
          <a:ln/>
        </p:spPr>
      </p:sp>
      <p:sp>
        <p:nvSpPr>
          <p:cNvPr id="259075"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1122" name="Rectangle 2"/>
          <p:cNvSpPr>
            <a:spLocks noGrp="1" noRot="1" noChangeAspect="1" noChangeArrowheads="1" noTextEdit="1"/>
          </p:cNvSpPr>
          <p:nvPr>
            <p:ph type="sldImg"/>
          </p:nvPr>
        </p:nvSpPr>
        <p:spPr>
          <a:xfrm>
            <a:off x="0" y="0"/>
            <a:ext cx="1588" cy="1588"/>
          </a:xfrm>
          <a:ln/>
        </p:spPr>
      </p:sp>
      <p:sp>
        <p:nvSpPr>
          <p:cNvPr id="261123"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3170" name="Rectangle 2"/>
          <p:cNvSpPr>
            <a:spLocks noGrp="1" noRot="1" noChangeAspect="1" noChangeArrowheads="1" noTextEdit="1"/>
          </p:cNvSpPr>
          <p:nvPr>
            <p:ph type="sldImg"/>
          </p:nvPr>
        </p:nvSpPr>
        <p:spPr>
          <a:xfrm>
            <a:off x="0" y="0"/>
            <a:ext cx="1588" cy="1588"/>
          </a:xfrm>
          <a:ln/>
        </p:spPr>
      </p:sp>
      <p:sp>
        <p:nvSpPr>
          <p:cNvPr id="263171"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5218" name="Rectangle 2"/>
          <p:cNvSpPr>
            <a:spLocks noGrp="1" noRot="1" noChangeAspect="1" noChangeArrowheads="1" noTextEdit="1"/>
          </p:cNvSpPr>
          <p:nvPr>
            <p:ph type="sldImg"/>
          </p:nvPr>
        </p:nvSpPr>
        <p:spPr>
          <a:xfrm>
            <a:off x="0" y="0"/>
            <a:ext cx="1588" cy="1588"/>
          </a:xfrm>
          <a:ln/>
        </p:spPr>
      </p:sp>
      <p:sp>
        <p:nvSpPr>
          <p:cNvPr id="265219"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7266" name="Rectangle 2"/>
          <p:cNvSpPr>
            <a:spLocks noGrp="1" noRot="1" noChangeAspect="1" noChangeArrowheads="1" noTextEdit="1"/>
          </p:cNvSpPr>
          <p:nvPr>
            <p:ph type="sldImg"/>
          </p:nvPr>
        </p:nvSpPr>
        <p:spPr>
          <a:xfrm>
            <a:off x="0" y="0"/>
            <a:ext cx="1588" cy="1588"/>
          </a:xfrm>
          <a:ln/>
        </p:spPr>
      </p:sp>
      <p:sp>
        <p:nvSpPr>
          <p:cNvPr id="267267"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9314" name="Rectangle 2"/>
          <p:cNvSpPr>
            <a:spLocks noGrp="1" noRot="1" noChangeAspect="1" noChangeArrowheads="1" noTextEdit="1"/>
          </p:cNvSpPr>
          <p:nvPr>
            <p:ph type="sldImg"/>
          </p:nvPr>
        </p:nvSpPr>
        <p:spPr>
          <a:xfrm>
            <a:off x="0" y="0"/>
            <a:ext cx="1588" cy="1588"/>
          </a:xfrm>
          <a:ln/>
        </p:spPr>
      </p:sp>
      <p:sp>
        <p:nvSpPr>
          <p:cNvPr id="269315"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1362" name="Rectangle 2"/>
          <p:cNvSpPr>
            <a:spLocks noGrp="1" noRot="1" noChangeAspect="1" noChangeArrowheads="1" noTextEdit="1"/>
          </p:cNvSpPr>
          <p:nvPr>
            <p:ph type="sldImg"/>
          </p:nvPr>
        </p:nvSpPr>
        <p:spPr>
          <a:xfrm>
            <a:off x="0" y="0"/>
            <a:ext cx="1588" cy="1588"/>
          </a:xfrm>
          <a:ln/>
        </p:spPr>
      </p:sp>
      <p:sp>
        <p:nvSpPr>
          <p:cNvPr id="271363"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3410" name="Rectangle 2"/>
          <p:cNvSpPr>
            <a:spLocks noGrp="1" noRot="1" noChangeAspect="1" noChangeArrowheads="1" noTextEdit="1"/>
          </p:cNvSpPr>
          <p:nvPr>
            <p:ph type="sldImg"/>
          </p:nvPr>
        </p:nvSpPr>
        <p:spPr>
          <a:xfrm>
            <a:off x="0" y="0"/>
            <a:ext cx="1588" cy="1588"/>
          </a:xfrm>
          <a:ln/>
        </p:spPr>
      </p:sp>
      <p:sp>
        <p:nvSpPr>
          <p:cNvPr id="273411"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5458" name="Rectangle 2"/>
          <p:cNvSpPr>
            <a:spLocks noGrp="1" noRot="1" noChangeAspect="1" noChangeArrowheads="1" noTextEdit="1"/>
          </p:cNvSpPr>
          <p:nvPr>
            <p:ph type="sldImg"/>
          </p:nvPr>
        </p:nvSpPr>
        <p:spPr>
          <a:xfrm>
            <a:off x="0" y="0"/>
            <a:ext cx="1588" cy="1588"/>
          </a:xfrm>
          <a:ln/>
        </p:spPr>
      </p:sp>
      <p:sp>
        <p:nvSpPr>
          <p:cNvPr id="275459"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7506" name="Rectangle 2"/>
          <p:cNvSpPr>
            <a:spLocks noGrp="1" noRot="1" noChangeAspect="1" noChangeArrowheads="1" noTextEdit="1"/>
          </p:cNvSpPr>
          <p:nvPr>
            <p:ph type="sldImg"/>
          </p:nvPr>
        </p:nvSpPr>
        <p:spPr>
          <a:xfrm>
            <a:off x="0" y="0"/>
            <a:ext cx="1588" cy="1588"/>
          </a:xfrm>
          <a:ln/>
        </p:spPr>
      </p:sp>
      <p:sp>
        <p:nvSpPr>
          <p:cNvPr id="277507"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9554" name="Rectangle 2"/>
          <p:cNvSpPr>
            <a:spLocks noGrp="1" noRot="1" noChangeAspect="1" noChangeArrowheads="1" noTextEdit="1"/>
          </p:cNvSpPr>
          <p:nvPr>
            <p:ph type="sldImg"/>
          </p:nvPr>
        </p:nvSpPr>
        <p:spPr>
          <a:xfrm>
            <a:off x="0" y="0"/>
            <a:ext cx="1588" cy="1588"/>
          </a:xfrm>
          <a:ln/>
        </p:spPr>
      </p:sp>
      <p:sp>
        <p:nvSpPr>
          <p:cNvPr id="279555"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1602" name="Rectangle 2"/>
          <p:cNvSpPr>
            <a:spLocks noGrp="1" noRot="1" noChangeAspect="1" noChangeArrowheads="1" noTextEdit="1"/>
          </p:cNvSpPr>
          <p:nvPr>
            <p:ph type="sldImg"/>
          </p:nvPr>
        </p:nvSpPr>
        <p:spPr>
          <a:xfrm>
            <a:off x="0" y="0"/>
            <a:ext cx="1588" cy="1588"/>
          </a:xfrm>
          <a:ln/>
        </p:spPr>
      </p:sp>
      <p:sp>
        <p:nvSpPr>
          <p:cNvPr id="281603"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3650" name="Rectangle 2"/>
          <p:cNvSpPr>
            <a:spLocks noGrp="1" noRot="1" noChangeAspect="1" noChangeArrowheads="1" noTextEdit="1"/>
          </p:cNvSpPr>
          <p:nvPr>
            <p:ph type="sldImg"/>
          </p:nvPr>
        </p:nvSpPr>
        <p:spPr>
          <a:xfrm>
            <a:off x="0" y="0"/>
            <a:ext cx="1588" cy="1588"/>
          </a:xfrm>
          <a:ln/>
        </p:spPr>
      </p:sp>
      <p:sp>
        <p:nvSpPr>
          <p:cNvPr id="283651"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5698" name="Rectangle 2"/>
          <p:cNvSpPr>
            <a:spLocks noGrp="1" noRot="1" noChangeAspect="1" noChangeArrowheads="1" noTextEdit="1"/>
          </p:cNvSpPr>
          <p:nvPr>
            <p:ph type="sldImg"/>
          </p:nvPr>
        </p:nvSpPr>
        <p:spPr>
          <a:xfrm>
            <a:off x="0" y="0"/>
            <a:ext cx="1588" cy="1588"/>
          </a:xfrm>
          <a:ln/>
        </p:spPr>
      </p:sp>
      <p:sp>
        <p:nvSpPr>
          <p:cNvPr id="285699"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Rectangle 2"/>
          <p:cNvSpPr>
            <a:spLocks noGrp="1" noRot="1" noChangeAspect="1" noChangeArrowheads="1" noTextEdit="1"/>
          </p:cNvSpPr>
          <p:nvPr>
            <p:ph type="sldImg"/>
          </p:nvPr>
        </p:nvSpPr>
        <p:spPr>
          <a:xfrm>
            <a:off x="922338" y="747713"/>
            <a:ext cx="4991100" cy="3743325"/>
          </a:xfrm>
          <a:ln/>
        </p:spPr>
      </p:sp>
      <p:sp>
        <p:nvSpPr>
          <p:cNvPr id="28774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ChangeArrowheads="1" noTextEdit="1"/>
          </p:cNvSpPr>
          <p:nvPr>
            <p:ph type="sldImg"/>
          </p:nvPr>
        </p:nvSpPr>
        <p:spPr>
          <a:xfrm>
            <a:off x="922338" y="747713"/>
            <a:ext cx="4991100" cy="3743325"/>
          </a:xfrm>
          <a:ln/>
        </p:spPr>
      </p:sp>
      <p:sp>
        <p:nvSpPr>
          <p:cNvPr id="31232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Rectangle 2"/>
          <p:cNvSpPr>
            <a:spLocks noGrp="1" noRot="1" noChangeAspect="1" noChangeArrowheads="1" noTextEdit="1"/>
          </p:cNvSpPr>
          <p:nvPr>
            <p:ph type="sldImg"/>
          </p:nvPr>
        </p:nvSpPr>
        <p:spPr>
          <a:xfrm>
            <a:off x="922338" y="747713"/>
            <a:ext cx="4991100" cy="3743325"/>
          </a:xfrm>
          <a:ln/>
        </p:spPr>
      </p:sp>
      <p:sp>
        <p:nvSpPr>
          <p:cNvPr id="31437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Slide Image Placeholder 1"/>
          <p:cNvSpPr>
            <a:spLocks noGrp="1" noRot="1" noChangeAspect="1" noTextEdit="1"/>
          </p:cNvSpPr>
          <p:nvPr>
            <p:ph type="sldImg"/>
          </p:nvPr>
        </p:nvSpPr>
        <p:spPr>
          <a:ln/>
        </p:spPr>
      </p:sp>
      <p:sp>
        <p:nvSpPr>
          <p:cNvPr id="316418" name="Notes Placeholder 2"/>
          <p:cNvSpPr>
            <a:spLocks noGrp="1"/>
          </p:cNvSpPr>
          <p:nvPr>
            <p:ph type="body" idx="1"/>
          </p:nvPr>
        </p:nvSpPr>
        <p:spPr>
          <a:noFill/>
          <a:ln/>
        </p:spPr>
        <p:txBody>
          <a:bodyPr/>
          <a:lstStyle/>
          <a:p>
            <a:endParaRPr lang="en-US" smtClean="0"/>
          </a:p>
        </p:txBody>
      </p:sp>
      <p:sp>
        <p:nvSpPr>
          <p:cNvPr id="4" name="Slide Number Placeholder 3"/>
          <p:cNvSpPr txBox="1">
            <a:spLocks noGrp="1"/>
          </p:cNvSpPr>
          <p:nvPr/>
        </p:nvSpPr>
        <p:spPr bwMode="auto">
          <a:xfrm>
            <a:off x="3870325" y="9477375"/>
            <a:ext cx="2962275" cy="500063"/>
          </a:xfrm>
          <a:prstGeom prst="rect">
            <a:avLst/>
          </a:prstGeom>
          <a:noFill/>
          <a:ln>
            <a:miter lim="800000"/>
            <a:headEnd/>
            <a:tailEnd/>
          </a:ln>
        </p:spPr>
        <p:txBody>
          <a:bodyPr lIns="91925" tIns="45962" rIns="91925" bIns="45962" anchor="b"/>
          <a:lstStyle/>
          <a:p>
            <a:pPr algn="r" defTabSz="919163">
              <a:defRPr/>
            </a:pPr>
            <a:fld id="{2A68CBB9-761E-47D6-BE4E-EC6790C4468B}" type="slidenum">
              <a:rPr lang="en-US" sz="1200">
                <a:solidFill>
                  <a:schemeClr val="tx1"/>
                </a:solidFill>
                <a:latin typeface="Arial" pitchFamily="34" charset="0"/>
                <a:ea typeface="+mn-ea"/>
                <a:cs typeface="Arial" pitchFamily="34" charset="0"/>
              </a:rPr>
              <a:pPr algn="r" defTabSz="919163">
                <a:defRPr/>
              </a:pPr>
              <a:t>150</a:t>
            </a:fld>
            <a:endParaRPr lang="en-US" sz="1200">
              <a:solidFill>
                <a:schemeClr val="tx1"/>
              </a:solidFill>
              <a:latin typeface="Arial" pitchFamily="34" charset="0"/>
              <a:ea typeface="+mn-ea"/>
              <a:cs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8946" name="Rectangle 2"/>
          <p:cNvSpPr>
            <a:spLocks noGrp="1" noRot="1" noChangeAspect="1" noChangeArrowheads="1" noTextEdit="1"/>
          </p:cNvSpPr>
          <p:nvPr>
            <p:ph type="sldImg"/>
          </p:nvPr>
        </p:nvSpPr>
        <p:spPr>
          <a:xfrm>
            <a:off x="922338" y="747713"/>
            <a:ext cx="4991100" cy="3743325"/>
          </a:xfrm>
          <a:ln/>
        </p:spPr>
      </p:sp>
      <p:sp>
        <p:nvSpPr>
          <p:cNvPr id="338947"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0994" name="Rectangle 2"/>
          <p:cNvSpPr>
            <a:spLocks noGrp="1" noRot="1" noChangeAspect="1" noChangeArrowheads="1" noTextEdit="1"/>
          </p:cNvSpPr>
          <p:nvPr>
            <p:ph type="sldImg"/>
          </p:nvPr>
        </p:nvSpPr>
        <p:spPr>
          <a:xfrm>
            <a:off x="0" y="0"/>
            <a:ext cx="1588" cy="1588"/>
          </a:xfrm>
          <a:ln/>
        </p:spPr>
      </p:sp>
      <p:sp>
        <p:nvSpPr>
          <p:cNvPr id="340995"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3042" name="Rectangle 2"/>
          <p:cNvSpPr>
            <a:spLocks noGrp="1" noRot="1" noChangeAspect="1" noChangeArrowheads="1" noTextEdit="1"/>
          </p:cNvSpPr>
          <p:nvPr>
            <p:ph type="sldImg"/>
          </p:nvPr>
        </p:nvSpPr>
        <p:spPr>
          <a:xfrm>
            <a:off x="0" y="0"/>
            <a:ext cx="1588" cy="1588"/>
          </a:xfrm>
          <a:ln/>
        </p:spPr>
      </p:sp>
      <p:sp>
        <p:nvSpPr>
          <p:cNvPr id="343043"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5090" name="Rectangle 2"/>
          <p:cNvSpPr>
            <a:spLocks noGrp="1" noRot="1" noChangeAspect="1" noChangeArrowheads="1" noTextEdit="1"/>
          </p:cNvSpPr>
          <p:nvPr>
            <p:ph type="sldImg"/>
          </p:nvPr>
        </p:nvSpPr>
        <p:spPr>
          <a:xfrm>
            <a:off x="0" y="0"/>
            <a:ext cx="1588" cy="1588"/>
          </a:xfrm>
          <a:ln/>
        </p:spPr>
      </p:sp>
      <p:sp>
        <p:nvSpPr>
          <p:cNvPr id="345091"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7138" name="Rectangle 2"/>
          <p:cNvSpPr>
            <a:spLocks noGrp="1" noRot="1" noChangeAspect="1" noChangeArrowheads="1" noTextEdit="1"/>
          </p:cNvSpPr>
          <p:nvPr>
            <p:ph type="sldImg"/>
          </p:nvPr>
        </p:nvSpPr>
        <p:spPr>
          <a:xfrm>
            <a:off x="0" y="0"/>
            <a:ext cx="1588" cy="1588"/>
          </a:xfrm>
          <a:ln/>
        </p:spPr>
      </p:sp>
      <p:sp>
        <p:nvSpPr>
          <p:cNvPr id="347139"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9186" name="Rectangle 2"/>
          <p:cNvSpPr>
            <a:spLocks noGrp="1" noRot="1" noChangeAspect="1" noChangeArrowheads="1" noTextEdit="1"/>
          </p:cNvSpPr>
          <p:nvPr>
            <p:ph type="sldImg"/>
          </p:nvPr>
        </p:nvSpPr>
        <p:spPr>
          <a:xfrm>
            <a:off x="0" y="0"/>
            <a:ext cx="1588" cy="1588"/>
          </a:xfrm>
          <a:ln/>
        </p:spPr>
      </p:sp>
      <p:sp>
        <p:nvSpPr>
          <p:cNvPr id="349187"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1234" name="Rectangle 2"/>
          <p:cNvSpPr>
            <a:spLocks noGrp="1" noRot="1" noChangeAspect="1" noChangeArrowheads="1" noTextEdit="1"/>
          </p:cNvSpPr>
          <p:nvPr>
            <p:ph type="sldImg"/>
          </p:nvPr>
        </p:nvSpPr>
        <p:spPr>
          <a:xfrm>
            <a:off x="0" y="0"/>
            <a:ext cx="1588" cy="1588"/>
          </a:xfrm>
          <a:ln/>
        </p:spPr>
      </p:sp>
      <p:sp>
        <p:nvSpPr>
          <p:cNvPr id="351235"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3282" name="Rectangle 2"/>
          <p:cNvSpPr>
            <a:spLocks noGrp="1" noRot="1" noChangeAspect="1" noChangeArrowheads="1" noTextEdit="1"/>
          </p:cNvSpPr>
          <p:nvPr>
            <p:ph type="sldImg"/>
          </p:nvPr>
        </p:nvSpPr>
        <p:spPr>
          <a:xfrm>
            <a:off x="0" y="0"/>
            <a:ext cx="1588" cy="1588"/>
          </a:xfrm>
          <a:ln/>
        </p:spPr>
      </p:sp>
      <p:sp>
        <p:nvSpPr>
          <p:cNvPr id="353283"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5330" name="Rectangle 2"/>
          <p:cNvSpPr>
            <a:spLocks noGrp="1" noRot="1" noChangeAspect="1" noChangeArrowheads="1" noTextEdit="1"/>
          </p:cNvSpPr>
          <p:nvPr>
            <p:ph type="sldImg"/>
          </p:nvPr>
        </p:nvSpPr>
        <p:spPr>
          <a:xfrm>
            <a:off x="0" y="0"/>
            <a:ext cx="1588" cy="1588"/>
          </a:xfrm>
          <a:ln/>
        </p:spPr>
      </p:sp>
      <p:sp>
        <p:nvSpPr>
          <p:cNvPr id="355331"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7378" name="Rectangle 2"/>
          <p:cNvSpPr>
            <a:spLocks noGrp="1" noRot="1" noChangeAspect="1" noChangeArrowheads="1" noTextEdit="1"/>
          </p:cNvSpPr>
          <p:nvPr>
            <p:ph type="sldImg"/>
          </p:nvPr>
        </p:nvSpPr>
        <p:spPr>
          <a:xfrm>
            <a:off x="0" y="0"/>
            <a:ext cx="1588" cy="1588"/>
          </a:xfrm>
          <a:ln/>
        </p:spPr>
      </p:sp>
      <p:sp>
        <p:nvSpPr>
          <p:cNvPr id="357379"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dirty="0" smtClean="0">
              <a:latin typeface="Arial" charset="0"/>
              <a:cs typeface="Lucida Sans Unicode"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9426" name="Rectangle 2"/>
          <p:cNvSpPr>
            <a:spLocks noGrp="1" noRot="1" noChangeAspect="1" noChangeArrowheads="1" noTextEdit="1"/>
          </p:cNvSpPr>
          <p:nvPr>
            <p:ph type="sldImg"/>
          </p:nvPr>
        </p:nvSpPr>
        <p:spPr>
          <a:xfrm>
            <a:off x="0" y="0"/>
            <a:ext cx="1588" cy="1588"/>
          </a:xfrm>
          <a:ln/>
        </p:spPr>
      </p:sp>
      <p:sp>
        <p:nvSpPr>
          <p:cNvPr id="359427"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1474" name="Rectangle 2"/>
          <p:cNvSpPr>
            <a:spLocks noGrp="1" noRot="1" noChangeAspect="1" noChangeArrowheads="1" noTextEdit="1"/>
          </p:cNvSpPr>
          <p:nvPr>
            <p:ph type="sldImg"/>
          </p:nvPr>
        </p:nvSpPr>
        <p:spPr>
          <a:xfrm>
            <a:off x="0" y="0"/>
            <a:ext cx="1588" cy="1588"/>
          </a:xfrm>
          <a:ln/>
        </p:spPr>
      </p:sp>
      <p:sp>
        <p:nvSpPr>
          <p:cNvPr id="361475"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3522" name="Rectangle 2"/>
          <p:cNvSpPr>
            <a:spLocks noGrp="1" noRot="1" noChangeAspect="1" noChangeArrowheads="1" noTextEdit="1"/>
          </p:cNvSpPr>
          <p:nvPr>
            <p:ph type="sldImg"/>
          </p:nvPr>
        </p:nvSpPr>
        <p:spPr>
          <a:xfrm>
            <a:off x="0" y="0"/>
            <a:ext cx="1588" cy="1588"/>
          </a:xfrm>
          <a:ln/>
        </p:spPr>
      </p:sp>
      <p:sp>
        <p:nvSpPr>
          <p:cNvPr id="363523"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5570" name="Rectangle 2"/>
          <p:cNvSpPr>
            <a:spLocks noGrp="1" noRot="1" noChangeAspect="1" noChangeArrowheads="1" noTextEdit="1"/>
          </p:cNvSpPr>
          <p:nvPr>
            <p:ph type="sldImg"/>
          </p:nvPr>
        </p:nvSpPr>
        <p:spPr>
          <a:xfrm>
            <a:off x="0" y="0"/>
            <a:ext cx="1588" cy="1588"/>
          </a:xfrm>
          <a:ln/>
        </p:spPr>
      </p:sp>
      <p:sp>
        <p:nvSpPr>
          <p:cNvPr id="365571" name="Rectangle 3"/>
          <p:cNvSpPr>
            <a:spLocks noGrp="1" noChangeArrowheads="1"/>
          </p:cNvSpPr>
          <p:nvPr>
            <p:ph type="body" idx="1"/>
          </p:nvPr>
        </p:nvSpPr>
        <p:spPr>
          <a:xfrm>
            <a:off x="0" y="0"/>
            <a:ext cx="1588" cy="1588"/>
          </a:xfrm>
          <a:noFill/>
          <a:ln/>
        </p:spPr>
        <p:txBody>
          <a:bodyPr wrap="none" anchor="ctr"/>
          <a:lstStyle/>
          <a:p>
            <a:pPr eaLnBrk="1">
              <a:spcBef>
                <a:spcPct val="0"/>
              </a:spcBef>
            </a:pPr>
            <a:endParaRPr lang="en-US" sz="2000" smtClean="0">
              <a:latin typeface="Arial" charset="0"/>
              <a:cs typeface="Lucida Sans Unicode"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Rectangle 2"/>
          <p:cNvSpPr>
            <a:spLocks noGrp="1" noRot="1" noChangeAspect="1" noChangeArrowheads="1" noTextEdit="1"/>
          </p:cNvSpPr>
          <p:nvPr>
            <p:ph type="sldImg"/>
          </p:nvPr>
        </p:nvSpPr>
        <p:spPr>
          <a:xfrm>
            <a:off x="922338" y="747713"/>
            <a:ext cx="4991100" cy="3743325"/>
          </a:xfrm>
          <a:ln/>
        </p:spPr>
      </p:sp>
      <p:sp>
        <p:nvSpPr>
          <p:cNvPr id="36761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Rectangle 2"/>
          <p:cNvSpPr>
            <a:spLocks noGrp="1" noRot="1" noChangeAspect="1" noChangeArrowheads="1" noTextEdit="1"/>
          </p:cNvSpPr>
          <p:nvPr>
            <p:ph type="sldImg"/>
          </p:nvPr>
        </p:nvSpPr>
        <p:spPr>
          <a:xfrm>
            <a:off x="922338" y="747713"/>
            <a:ext cx="4991100" cy="3743325"/>
          </a:xfrm>
          <a:ln/>
        </p:spPr>
      </p:sp>
      <p:sp>
        <p:nvSpPr>
          <p:cNvPr id="36966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Rectangle 2"/>
          <p:cNvSpPr>
            <a:spLocks noGrp="1" noRot="1" noChangeAspect="1" noChangeArrowheads="1" noTextEdit="1"/>
          </p:cNvSpPr>
          <p:nvPr>
            <p:ph type="sldImg"/>
          </p:nvPr>
        </p:nvSpPr>
        <p:spPr>
          <a:xfrm>
            <a:off x="922338" y="747713"/>
            <a:ext cx="4991100" cy="3743325"/>
          </a:xfrm>
          <a:ln/>
        </p:spPr>
      </p:sp>
      <p:sp>
        <p:nvSpPr>
          <p:cNvPr id="37171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Rectangle 2"/>
          <p:cNvSpPr>
            <a:spLocks noGrp="1" noRot="1" noChangeAspect="1" noChangeArrowheads="1" noTextEdit="1"/>
          </p:cNvSpPr>
          <p:nvPr>
            <p:ph type="sldImg"/>
          </p:nvPr>
        </p:nvSpPr>
        <p:spPr>
          <a:xfrm>
            <a:off x="922338" y="747713"/>
            <a:ext cx="4991100" cy="3743325"/>
          </a:xfrm>
          <a:ln/>
        </p:spPr>
      </p:sp>
      <p:sp>
        <p:nvSpPr>
          <p:cNvPr id="37376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Rectangle 2"/>
          <p:cNvSpPr>
            <a:spLocks noGrp="1" noRot="1" noChangeAspect="1" noChangeArrowheads="1" noTextEdit="1"/>
          </p:cNvSpPr>
          <p:nvPr>
            <p:ph type="sldImg"/>
          </p:nvPr>
        </p:nvSpPr>
        <p:spPr>
          <a:xfrm>
            <a:off x="922338" y="747713"/>
            <a:ext cx="4991100" cy="3743325"/>
          </a:xfrm>
          <a:ln/>
        </p:spPr>
      </p:sp>
      <p:sp>
        <p:nvSpPr>
          <p:cNvPr id="37581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Rectangle 2"/>
          <p:cNvSpPr>
            <a:spLocks noGrp="1" noRot="1" noChangeAspect="1" noChangeArrowheads="1" noTextEdit="1"/>
          </p:cNvSpPr>
          <p:nvPr>
            <p:ph type="sldImg"/>
          </p:nvPr>
        </p:nvSpPr>
        <p:spPr>
          <a:ln/>
        </p:spPr>
      </p:sp>
      <p:sp>
        <p:nvSpPr>
          <p:cNvPr id="37785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5" name="Rectangle 2"/>
          <p:cNvSpPr>
            <a:spLocks noGrp="1" noRot="1" noChangeAspect="1" noChangeArrowheads="1" noTextEdit="1"/>
          </p:cNvSpPr>
          <p:nvPr>
            <p:ph type="sldImg"/>
          </p:nvPr>
        </p:nvSpPr>
        <p:spPr>
          <a:ln/>
        </p:spPr>
      </p:sp>
      <p:sp>
        <p:nvSpPr>
          <p:cNvPr id="37990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7" name="Rectangle 2"/>
          <p:cNvSpPr>
            <a:spLocks noGrp="1" noRot="1" noChangeAspect="1" noChangeArrowheads="1" noTextEdit="1"/>
          </p:cNvSpPr>
          <p:nvPr>
            <p:ph type="sldImg"/>
          </p:nvPr>
        </p:nvSpPr>
        <p:spPr>
          <a:xfrm>
            <a:off x="922338" y="747713"/>
            <a:ext cx="4991100" cy="3743325"/>
          </a:xfrm>
          <a:ln/>
        </p:spPr>
      </p:sp>
      <p:sp>
        <p:nvSpPr>
          <p:cNvPr id="382978" name="Rectangle 3"/>
          <p:cNvSpPr>
            <a:spLocks noGrp="1" noChangeArrowheads="1"/>
          </p:cNvSpPr>
          <p:nvPr>
            <p:ph type="body" idx="1"/>
          </p:nvPr>
        </p:nvSpPr>
        <p:spPr>
          <a:xfrm>
            <a:off x="911225" y="4740275"/>
            <a:ext cx="5011738" cy="4491038"/>
          </a:xfrm>
          <a:noFill/>
          <a:ln/>
        </p:spPr>
        <p:txBody>
          <a:bodyPr lIns="91440" tIns="45720" rIns="91440" bIns="45720"/>
          <a:lstStyle/>
          <a:p>
            <a:endParaRPr lang="fr-FR" altLang="fr-FR"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7" name="Rectangle 2"/>
          <p:cNvSpPr>
            <a:spLocks noGrp="1" noRot="1" noChangeAspect="1" noChangeArrowheads="1" noTextEdit="1"/>
          </p:cNvSpPr>
          <p:nvPr>
            <p:ph type="sldImg"/>
          </p:nvPr>
        </p:nvSpPr>
        <p:spPr>
          <a:xfrm>
            <a:off x="922338" y="747713"/>
            <a:ext cx="4991100" cy="3743325"/>
          </a:xfrm>
          <a:ln/>
        </p:spPr>
      </p:sp>
      <p:sp>
        <p:nvSpPr>
          <p:cNvPr id="398338" name="Rectangle 3"/>
          <p:cNvSpPr>
            <a:spLocks noGrp="1" noChangeArrowheads="1"/>
          </p:cNvSpPr>
          <p:nvPr>
            <p:ph type="body" idx="1"/>
          </p:nvPr>
        </p:nvSpPr>
        <p:spPr>
          <a:xfrm>
            <a:off x="684213" y="4740275"/>
            <a:ext cx="5467350" cy="4491038"/>
          </a:xfrm>
          <a:noFill/>
          <a:ln/>
        </p:spPr>
        <p:txBody>
          <a:bodyPr lIns="91440" tIns="45720" rIns="91440" bIns="45720"/>
          <a:lstStyle/>
          <a:p>
            <a:r>
              <a:rPr lang="en-GB" smtClean="0"/>
              <a:t>A scheme pension can be set up to provide for a dependants pension in two ways 1) as part of the scheme pension arrangement for the original client at outset i.e. a contingent scheme pension which will reduce the initial level of scheme pension or 2) from any remaining fund, if there is one, on death of the original scheme pension member who had a single life scheme pension. A dependant could also be a beneficiary of a fixed payment period.     </a:t>
            </a:r>
          </a:p>
          <a:p>
            <a:endParaRPr lang="en-GB" smtClean="0"/>
          </a:p>
          <a:p>
            <a:r>
              <a:rPr lang="en-GB" smtClean="0"/>
              <a:t>NB: AXA only do option 2.</a:t>
            </a:r>
            <a:endParaRPr 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29" name="Rectangle 7"/>
          <p:cNvSpPr txBox="1">
            <a:spLocks noGrp="1" noChangeArrowheads="1"/>
          </p:cNvSpPr>
          <p:nvPr/>
        </p:nvSpPr>
        <p:spPr bwMode="auto">
          <a:xfrm>
            <a:off x="3873500" y="9480550"/>
            <a:ext cx="2960688" cy="498475"/>
          </a:xfrm>
          <a:prstGeom prst="rect">
            <a:avLst/>
          </a:prstGeom>
          <a:noFill/>
          <a:ln w="9525">
            <a:noFill/>
            <a:miter lim="800000"/>
            <a:headEnd/>
            <a:tailEnd/>
          </a:ln>
        </p:spPr>
        <p:txBody>
          <a:bodyPr anchor="b"/>
          <a:lstStyle/>
          <a:p>
            <a:pPr algn="r"/>
            <a:fld id="{228297AA-72AE-4095-9FF0-EE70F089BB14}" type="slidenum">
              <a:rPr lang="fr-FR" sz="1200">
                <a:solidFill>
                  <a:schemeClr val="tx1"/>
                </a:solidFill>
              </a:rPr>
              <a:pPr algn="r"/>
              <a:t>215</a:t>
            </a:fld>
            <a:endParaRPr lang="fr-FR" sz="1200">
              <a:solidFill>
                <a:schemeClr val="tx1"/>
              </a:solidFill>
            </a:endParaRPr>
          </a:p>
        </p:txBody>
      </p:sp>
      <p:sp>
        <p:nvSpPr>
          <p:cNvPr id="508930" name="Rectangle 2"/>
          <p:cNvSpPr>
            <a:spLocks noGrp="1" noRot="1" noChangeAspect="1" noChangeArrowheads="1" noTextEdit="1"/>
          </p:cNvSpPr>
          <p:nvPr>
            <p:ph type="sldImg"/>
          </p:nvPr>
        </p:nvSpPr>
        <p:spPr>
          <a:xfrm>
            <a:off x="922338" y="747713"/>
            <a:ext cx="4991100" cy="3743325"/>
          </a:xfrm>
          <a:solidFill>
            <a:srgbClr val="FFFFFF"/>
          </a:solidFill>
          <a:ln/>
        </p:spPr>
      </p:sp>
      <p:sp>
        <p:nvSpPr>
          <p:cNvPr id="508931" name="Rectangle 3"/>
          <p:cNvSpPr>
            <a:spLocks noGrp="1" noChangeArrowheads="1"/>
          </p:cNvSpPr>
          <p:nvPr>
            <p:ph type="body" idx="1"/>
          </p:nvPr>
        </p:nvSpPr>
        <p:spPr>
          <a:xfrm>
            <a:off x="911225" y="4740275"/>
            <a:ext cx="5011738" cy="4491038"/>
          </a:xfrm>
          <a:solidFill>
            <a:srgbClr val="FFFFFF"/>
          </a:solidFill>
          <a:ln>
            <a:solidFill>
              <a:srgbClr val="000000"/>
            </a:solidFill>
          </a:ln>
        </p:spPr>
        <p:txBody>
          <a:bodyPr lIns="91440" tIns="45720" rIns="91440" bIns="45720"/>
          <a:lstStyle/>
          <a:p>
            <a:pPr eaLnBrk="1" hangingPunct="1"/>
            <a:endParaRPr lang="en-U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7" name="Rectangle 2"/>
          <p:cNvSpPr>
            <a:spLocks noGrp="1" noRot="1" noChangeAspect="1" noChangeArrowheads="1" noTextEdit="1"/>
          </p:cNvSpPr>
          <p:nvPr>
            <p:ph type="sldImg"/>
          </p:nvPr>
        </p:nvSpPr>
        <p:spPr>
          <a:xfrm>
            <a:off x="922338" y="747713"/>
            <a:ext cx="4991100" cy="3743325"/>
          </a:xfrm>
          <a:ln/>
        </p:spPr>
      </p:sp>
      <p:sp>
        <p:nvSpPr>
          <p:cNvPr id="51097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5" name="Rectangle 2"/>
          <p:cNvSpPr>
            <a:spLocks noGrp="1" noRot="1" noChangeAspect="1" noChangeArrowheads="1" noTextEdit="1"/>
          </p:cNvSpPr>
          <p:nvPr>
            <p:ph type="sldImg"/>
          </p:nvPr>
        </p:nvSpPr>
        <p:spPr>
          <a:xfrm>
            <a:off x="922338" y="747713"/>
            <a:ext cx="4991100" cy="3743325"/>
          </a:xfrm>
          <a:ln/>
        </p:spPr>
      </p:sp>
      <p:sp>
        <p:nvSpPr>
          <p:cNvPr id="51302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3" name="Rectangle 2"/>
          <p:cNvSpPr>
            <a:spLocks noGrp="1" noRot="1" noChangeAspect="1" noChangeArrowheads="1" noTextEdit="1"/>
          </p:cNvSpPr>
          <p:nvPr>
            <p:ph type="sldImg"/>
          </p:nvPr>
        </p:nvSpPr>
        <p:spPr>
          <a:ln/>
        </p:spPr>
      </p:sp>
      <p:sp>
        <p:nvSpPr>
          <p:cNvPr id="51507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28775"/>
            <a:ext cx="4038600" cy="4176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28775"/>
            <a:ext cx="4038600" cy="4176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88913"/>
            <a:ext cx="2068513" cy="561657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88913"/>
            <a:ext cx="6057900" cy="5616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28775"/>
            <a:ext cx="4038600" cy="4176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28775"/>
            <a:ext cx="4038600" cy="4176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88913"/>
            <a:ext cx="2068513" cy="561657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88913"/>
            <a:ext cx="6057900" cy="5616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7525" y="188913"/>
            <a:ext cx="8218488" cy="1152525"/>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28775"/>
            <a:ext cx="4038600" cy="4176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28775"/>
            <a:ext cx="4038600" cy="4176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spd="med">
    <p:dissolv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spd="med">
    <p:dissolv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spd="med">
    <p:dissolv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9"/>
          <p:cNvSpPr>
            <a:spLocks noGrp="1"/>
          </p:cNvSpPr>
          <p:nvPr>
            <p:ph type="dt" sz="half" idx="10"/>
          </p:nvPr>
        </p:nvSpPr>
        <p:spPr/>
        <p:txBody>
          <a:bodyPr/>
          <a:lstStyle>
            <a:lvl1pPr>
              <a:defRPr/>
            </a:lvl1pPr>
          </a:lstStyle>
          <a:p>
            <a:pPr>
              <a:defRPr/>
            </a:pPr>
            <a:fld id="{00F90F1D-775B-45FC-B068-2C9CC88655BB}" type="datetimeFigureOut">
              <a:rPr lang="en-GB"/>
              <a:pPr>
                <a:defRPr/>
              </a:pPr>
              <a:t>14/03/2011</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01AB8174-80F6-45DD-9E6A-044CB9A3102E}" type="slidenum">
              <a:rPr lang="en-GB"/>
              <a:pPr>
                <a:defRPr/>
              </a:pPr>
              <a:t>‹#›</a:t>
            </a:fld>
            <a:endParaRPr lang="en-GB"/>
          </a:p>
        </p:txBody>
      </p:sp>
    </p:spTree>
  </p:cSld>
  <p:clrMapOvr>
    <a:masterClrMapping/>
  </p:clrMapOvr>
  <p:transition>
    <p:pull dir="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9DC0A5F5-353E-476F-AEDB-68B0999790E1}" type="datetimeFigureOut">
              <a:rPr lang="en-GB"/>
              <a:pPr>
                <a:defRPr/>
              </a:pPr>
              <a:t>14/03/2011</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FE4E7B30-8FBE-4018-AF1F-367FBBEEA3AD}" type="slidenum">
              <a:rPr lang="en-GB"/>
              <a:pPr>
                <a:defRPr/>
              </a:pPr>
              <a:t>‹#›</a:t>
            </a:fld>
            <a:endParaRPr lang="en-GB"/>
          </a:p>
        </p:txBody>
      </p:sp>
    </p:spTree>
  </p:cSld>
  <p:clrMapOvr>
    <a:masterClrMapping/>
  </p:clrMapOvr>
  <p:transition>
    <p:pull dir="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9"/>
          <p:cNvSpPr>
            <a:spLocks noGrp="1"/>
          </p:cNvSpPr>
          <p:nvPr>
            <p:ph type="dt" sz="half" idx="10"/>
          </p:nvPr>
        </p:nvSpPr>
        <p:spPr/>
        <p:txBody>
          <a:bodyPr/>
          <a:lstStyle>
            <a:lvl1pPr>
              <a:defRPr/>
            </a:lvl1pPr>
          </a:lstStyle>
          <a:p>
            <a:pPr>
              <a:defRPr/>
            </a:pPr>
            <a:fld id="{76501D2A-3DFC-4E17-9152-A1970A161BF6}" type="datetimeFigureOut">
              <a:rPr lang="en-GB"/>
              <a:pPr>
                <a:defRPr/>
              </a:pPr>
              <a:t>14/03/2011</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52ADA53B-25E9-4DE6-9181-EAED708140B2}" type="slidenum">
              <a:rPr lang="en-GB"/>
              <a:pPr>
                <a:defRPr/>
              </a:pPr>
              <a:t>‹#›</a:t>
            </a:fld>
            <a:endParaRPr lang="en-GB"/>
          </a:p>
        </p:txBody>
      </p:sp>
    </p:spTree>
  </p:cSld>
  <p:clrMapOvr>
    <a:masterClrMapping/>
  </p:clrMapOvr>
  <p:transition>
    <p:pull dir="rd"/>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811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1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7EBC5115-F7B4-4F43-BA38-C0353C4ED788}" type="datetimeFigureOut">
              <a:rPr lang="en-GB"/>
              <a:pPr>
                <a:defRPr/>
              </a:pPr>
              <a:t>14/03/2011</a:t>
            </a:fld>
            <a:endParaRPr lang="en-GB"/>
          </a:p>
        </p:txBody>
      </p:sp>
      <p:sp>
        <p:nvSpPr>
          <p:cNvPr id="6" name="Footer Placeholder 21"/>
          <p:cNvSpPr>
            <a:spLocks noGrp="1"/>
          </p:cNvSpPr>
          <p:nvPr>
            <p:ph type="ftr" sz="quarter" idx="11"/>
          </p:nvPr>
        </p:nvSpPr>
        <p:spPr/>
        <p:txBody>
          <a:bodyPr/>
          <a:lstStyle>
            <a:lvl1pPr>
              <a:defRPr/>
            </a:lvl1pPr>
          </a:lstStyle>
          <a:p>
            <a:pPr>
              <a:defRPr/>
            </a:pPr>
            <a:endParaRPr lang="en-GB"/>
          </a:p>
        </p:txBody>
      </p:sp>
      <p:sp>
        <p:nvSpPr>
          <p:cNvPr id="7" name="Slide Number Placeholder 17"/>
          <p:cNvSpPr>
            <a:spLocks noGrp="1"/>
          </p:cNvSpPr>
          <p:nvPr>
            <p:ph type="sldNum" sz="quarter" idx="12"/>
          </p:nvPr>
        </p:nvSpPr>
        <p:spPr/>
        <p:txBody>
          <a:bodyPr/>
          <a:lstStyle>
            <a:lvl1pPr>
              <a:defRPr/>
            </a:lvl1pPr>
          </a:lstStyle>
          <a:p>
            <a:pPr>
              <a:defRPr/>
            </a:pPr>
            <a:fld id="{29C619F7-3C5D-489A-9549-C66510EA213E}" type="slidenum">
              <a:rPr lang="en-GB"/>
              <a:pPr>
                <a:defRPr/>
              </a:pPr>
              <a:t>‹#›</a:t>
            </a:fld>
            <a:endParaRPr lang="en-GB"/>
          </a:p>
        </p:txBody>
      </p:sp>
    </p:spTree>
  </p:cSld>
  <p:clrMapOvr>
    <a:masterClrMapping/>
  </p:clrMapOvr>
  <p:transition>
    <p:pull dir="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1C8E8EBA-23CC-4156-A2E6-81D7F3DBBF7A}" type="datetimeFigureOut">
              <a:rPr lang="en-GB"/>
              <a:pPr>
                <a:defRPr/>
              </a:pPr>
              <a:t>14/03/2011</a:t>
            </a:fld>
            <a:endParaRPr lang="en-GB"/>
          </a:p>
        </p:txBody>
      </p:sp>
      <p:sp>
        <p:nvSpPr>
          <p:cNvPr id="8" name="Footer Placeholder 21"/>
          <p:cNvSpPr>
            <a:spLocks noGrp="1"/>
          </p:cNvSpPr>
          <p:nvPr>
            <p:ph type="ftr" sz="quarter" idx="11"/>
          </p:nvPr>
        </p:nvSpPr>
        <p:spPr/>
        <p:txBody>
          <a:bodyPr/>
          <a:lstStyle>
            <a:lvl1pPr>
              <a:defRPr/>
            </a:lvl1pPr>
          </a:lstStyle>
          <a:p>
            <a:pPr>
              <a:defRPr/>
            </a:pPr>
            <a:endParaRPr lang="en-GB"/>
          </a:p>
        </p:txBody>
      </p:sp>
      <p:sp>
        <p:nvSpPr>
          <p:cNvPr id="9" name="Slide Number Placeholder 17"/>
          <p:cNvSpPr>
            <a:spLocks noGrp="1"/>
          </p:cNvSpPr>
          <p:nvPr>
            <p:ph type="sldNum" sz="quarter" idx="12"/>
          </p:nvPr>
        </p:nvSpPr>
        <p:spPr/>
        <p:txBody>
          <a:bodyPr/>
          <a:lstStyle>
            <a:lvl1pPr>
              <a:defRPr/>
            </a:lvl1pPr>
          </a:lstStyle>
          <a:p>
            <a:pPr>
              <a:defRPr/>
            </a:pPr>
            <a:fld id="{D1B0C361-36FF-41E8-B58C-12354F860970}" type="slidenum">
              <a:rPr lang="en-GB"/>
              <a:pPr>
                <a:defRPr/>
              </a:pPr>
              <a:t>‹#›</a:t>
            </a:fld>
            <a:endParaRPr lang="en-GB"/>
          </a:p>
        </p:txBody>
      </p:sp>
    </p:spTree>
  </p:cSld>
  <p:clrMapOvr>
    <a:masterClrMapping/>
  </p:clrMapOvr>
  <p:transition>
    <p:pull dir="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838D9505-5C15-4292-B212-03478B82D777}" type="datetimeFigureOut">
              <a:rPr lang="en-GB"/>
              <a:pPr>
                <a:defRPr/>
              </a:pPr>
              <a:t>14/03/2011</a:t>
            </a:fld>
            <a:endParaRPr lang="en-GB"/>
          </a:p>
        </p:txBody>
      </p:sp>
      <p:sp>
        <p:nvSpPr>
          <p:cNvPr id="4" name="Footer Placeholder 21"/>
          <p:cNvSpPr>
            <a:spLocks noGrp="1"/>
          </p:cNvSpPr>
          <p:nvPr>
            <p:ph type="ftr" sz="quarter" idx="11"/>
          </p:nvPr>
        </p:nvSpPr>
        <p:spPr/>
        <p:txBody>
          <a:bodyPr/>
          <a:lstStyle>
            <a:lvl1pPr>
              <a:defRPr/>
            </a:lvl1pPr>
          </a:lstStyle>
          <a:p>
            <a:pPr>
              <a:defRPr/>
            </a:pPr>
            <a:endParaRPr lang="en-GB"/>
          </a:p>
        </p:txBody>
      </p:sp>
      <p:sp>
        <p:nvSpPr>
          <p:cNvPr id="5" name="Slide Number Placeholder 17"/>
          <p:cNvSpPr>
            <a:spLocks noGrp="1"/>
          </p:cNvSpPr>
          <p:nvPr>
            <p:ph type="sldNum" sz="quarter" idx="12"/>
          </p:nvPr>
        </p:nvSpPr>
        <p:spPr/>
        <p:txBody>
          <a:bodyPr/>
          <a:lstStyle>
            <a:lvl1pPr>
              <a:defRPr/>
            </a:lvl1pPr>
          </a:lstStyle>
          <a:p>
            <a:pPr>
              <a:defRPr/>
            </a:pPr>
            <a:fld id="{6031DC38-E48A-4A9E-8EF7-B835E5B5441A}" type="slidenum">
              <a:rPr lang="en-GB"/>
              <a:pPr>
                <a:defRPr/>
              </a:pPr>
              <a:t>‹#›</a:t>
            </a:fld>
            <a:endParaRPr lang="en-GB"/>
          </a:p>
        </p:txBody>
      </p:sp>
    </p:spTree>
  </p:cSld>
  <p:clrMapOvr>
    <a:masterClrMapping/>
  </p:clrMapOvr>
  <p:transition>
    <p:pull dir="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07E4C26F-1EF1-4566-BE02-1692E326F9D3}" type="datetimeFigureOut">
              <a:rPr lang="en-GB"/>
              <a:pPr>
                <a:defRPr/>
              </a:pPr>
              <a:t>14/03/2011</a:t>
            </a:fld>
            <a:endParaRPr lang="en-GB"/>
          </a:p>
        </p:txBody>
      </p:sp>
      <p:sp>
        <p:nvSpPr>
          <p:cNvPr id="3" name="Footer Placeholder 21"/>
          <p:cNvSpPr>
            <a:spLocks noGrp="1"/>
          </p:cNvSpPr>
          <p:nvPr>
            <p:ph type="ftr" sz="quarter" idx="11"/>
          </p:nvPr>
        </p:nvSpPr>
        <p:spPr/>
        <p:txBody>
          <a:bodyPr/>
          <a:lstStyle>
            <a:lvl1pPr>
              <a:defRPr/>
            </a:lvl1pPr>
          </a:lstStyle>
          <a:p>
            <a:pPr>
              <a:defRPr/>
            </a:pPr>
            <a:endParaRPr lang="en-GB"/>
          </a:p>
        </p:txBody>
      </p:sp>
      <p:sp>
        <p:nvSpPr>
          <p:cNvPr id="4" name="Slide Number Placeholder 17"/>
          <p:cNvSpPr>
            <a:spLocks noGrp="1"/>
          </p:cNvSpPr>
          <p:nvPr>
            <p:ph type="sldNum" sz="quarter" idx="12"/>
          </p:nvPr>
        </p:nvSpPr>
        <p:spPr/>
        <p:txBody>
          <a:bodyPr/>
          <a:lstStyle>
            <a:lvl1pPr>
              <a:defRPr/>
            </a:lvl1pPr>
          </a:lstStyle>
          <a:p>
            <a:pPr>
              <a:defRPr/>
            </a:pPr>
            <a:fld id="{BDF60DA7-9C8A-40C8-BC25-373336CE0A3E}" type="slidenum">
              <a:rPr lang="en-GB"/>
              <a:pPr>
                <a:defRPr/>
              </a:pPr>
              <a:t>‹#›</a:t>
            </a:fld>
            <a:endParaRPr lang="en-GB"/>
          </a:p>
        </p:txBody>
      </p:sp>
    </p:spTree>
  </p:cSld>
  <p:clrMapOvr>
    <a:masterClrMapping/>
  </p:clrMapOvr>
  <p:transition>
    <p:pull dir="rd"/>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9"/>
          <p:cNvSpPr>
            <a:spLocks noGrp="1"/>
          </p:cNvSpPr>
          <p:nvPr>
            <p:ph type="dt" sz="half" idx="10"/>
          </p:nvPr>
        </p:nvSpPr>
        <p:spPr/>
        <p:txBody>
          <a:bodyPr/>
          <a:lstStyle>
            <a:lvl1pPr>
              <a:defRPr/>
            </a:lvl1pPr>
          </a:lstStyle>
          <a:p>
            <a:pPr>
              <a:defRPr/>
            </a:pPr>
            <a:fld id="{67228957-C173-4FC6-BC82-BEC813289242}" type="datetimeFigureOut">
              <a:rPr lang="en-GB"/>
              <a:pPr>
                <a:defRPr/>
              </a:pPr>
              <a:t>14/03/2011</a:t>
            </a:fld>
            <a:endParaRPr lang="en-GB"/>
          </a:p>
        </p:txBody>
      </p:sp>
      <p:sp>
        <p:nvSpPr>
          <p:cNvPr id="6" name="Footer Placeholder 21"/>
          <p:cNvSpPr>
            <a:spLocks noGrp="1"/>
          </p:cNvSpPr>
          <p:nvPr>
            <p:ph type="ftr" sz="quarter" idx="11"/>
          </p:nvPr>
        </p:nvSpPr>
        <p:spPr/>
        <p:txBody>
          <a:bodyPr/>
          <a:lstStyle>
            <a:lvl1pPr>
              <a:defRPr/>
            </a:lvl1pPr>
          </a:lstStyle>
          <a:p>
            <a:pPr>
              <a:defRPr/>
            </a:pPr>
            <a:endParaRPr lang="en-GB"/>
          </a:p>
        </p:txBody>
      </p:sp>
      <p:sp>
        <p:nvSpPr>
          <p:cNvPr id="7" name="Slide Number Placeholder 17"/>
          <p:cNvSpPr>
            <a:spLocks noGrp="1"/>
          </p:cNvSpPr>
          <p:nvPr>
            <p:ph type="sldNum" sz="quarter" idx="12"/>
          </p:nvPr>
        </p:nvSpPr>
        <p:spPr/>
        <p:txBody>
          <a:bodyPr/>
          <a:lstStyle>
            <a:lvl1pPr>
              <a:defRPr/>
            </a:lvl1pPr>
          </a:lstStyle>
          <a:p>
            <a:pPr>
              <a:defRPr/>
            </a:pPr>
            <a:fld id="{32F48603-E2C2-47D0-B006-3F79A9743E69}" type="slidenum">
              <a:rPr lang="en-GB"/>
              <a:pPr>
                <a:defRPr/>
              </a:pPr>
              <a:t>‹#›</a:t>
            </a:fld>
            <a:endParaRPr lang="en-GB"/>
          </a:p>
        </p:txBody>
      </p:sp>
    </p:spTree>
  </p:cSld>
  <p:clrMapOvr>
    <a:masterClrMapping/>
  </p:clrMapOvr>
  <p:transition>
    <p:pull dir="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9"/>
          <p:cNvSpPr>
            <a:spLocks noGrp="1"/>
          </p:cNvSpPr>
          <p:nvPr>
            <p:ph type="dt" sz="half" idx="10"/>
          </p:nvPr>
        </p:nvSpPr>
        <p:spPr/>
        <p:txBody>
          <a:bodyPr/>
          <a:lstStyle>
            <a:lvl1pPr>
              <a:defRPr/>
            </a:lvl1pPr>
          </a:lstStyle>
          <a:p>
            <a:pPr>
              <a:defRPr/>
            </a:pPr>
            <a:fld id="{FF680EC6-E9CB-4302-9765-C4E003621998}" type="datetimeFigureOut">
              <a:rPr lang="en-GB"/>
              <a:pPr>
                <a:defRPr/>
              </a:pPr>
              <a:t>14/03/2011</a:t>
            </a:fld>
            <a:endParaRPr lang="en-GB"/>
          </a:p>
        </p:txBody>
      </p:sp>
      <p:sp>
        <p:nvSpPr>
          <p:cNvPr id="6" name="Footer Placeholder 21"/>
          <p:cNvSpPr>
            <a:spLocks noGrp="1"/>
          </p:cNvSpPr>
          <p:nvPr>
            <p:ph type="ftr" sz="quarter" idx="11"/>
          </p:nvPr>
        </p:nvSpPr>
        <p:spPr/>
        <p:txBody>
          <a:bodyPr/>
          <a:lstStyle>
            <a:lvl1pPr>
              <a:defRPr/>
            </a:lvl1pPr>
          </a:lstStyle>
          <a:p>
            <a:pPr>
              <a:defRPr/>
            </a:pPr>
            <a:endParaRPr lang="en-GB"/>
          </a:p>
        </p:txBody>
      </p:sp>
      <p:sp>
        <p:nvSpPr>
          <p:cNvPr id="7" name="Slide Number Placeholder 17"/>
          <p:cNvSpPr>
            <a:spLocks noGrp="1"/>
          </p:cNvSpPr>
          <p:nvPr>
            <p:ph type="sldNum" sz="quarter" idx="12"/>
          </p:nvPr>
        </p:nvSpPr>
        <p:spPr/>
        <p:txBody>
          <a:bodyPr/>
          <a:lstStyle>
            <a:lvl1pPr>
              <a:defRPr/>
            </a:lvl1pPr>
          </a:lstStyle>
          <a:p>
            <a:pPr>
              <a:defRPr/>
            </a:pPr>
            <a:fld id="{9F676AE3-EDD9-4D63-A1AB-12E462F21FB3}" type="slidenum">
              <a:rPr lang="en-GB"/>
              <a:pPr>
                <a:defRPr/>
              </a:pPr>
              <a:t>‹#›</a:t>
            </a:fld>
            <a:endParaRPr lang="en-GB"/>
          </a:p>
        </p:txBody>
      </p:sp>
    </p:spTree>
  </p:cSld>
  <p:clrMapOvr>
    <a:masterClrMapping/>
  </p:clrMapOvr>
  <p:transition>
    <p:pull dir="rd"/>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8597F718-1729-4746-88B6-F163555752B9}" type="datetimeFigureOut">
              <a:rPr lang="en-GB"/>
              <a:pPr>
                <a:defRPr/>
              </a:pPr>
              <a:t>14/03/2011</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3C92FF16-B19B-41E2-80F3-DBE5E143580D}" type="slidenum">
              <a:rPr lang="en-GB"/>
              <a:pPr>
                <a:defRPr/>
              </a:pPr>
              <a:t>‹#›</a:t>
            </a:fld>
            <a:endParaRPr lang="en-GB"/>
          </a:p>
        </p:txBody>
      </p:sp>
    </p:spTree>
  </p:cSld>
  <p:clrMapOvr>
    <a:masterClrMapping/>
  </p:clrMapOvr>
  <p:transition>
    <p:pull dir="rd"/>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7324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7324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AAC6469-F225-4970-B5B2-7D796DA60A09}" type="datetimeFigureOut">
              <a:rPr lang="en-GB"/>
              <a:pPr>
                <a:defRPr/>
              </a:pPr>
              <a:t>14/03/2011</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A24D6305-59DB-47AF-8780-D7C9B7E45DB7}" type="slidenum">
              <a:rPr lang="en-GB"/>
              <a:pPr>
                <a:defRPr/>
              </a:pPr>
              <a:t>‹#›</a:t>
            </a:fld>
            <a:endParaRPr lang="en-GB"/>
          </a:p>
        </p:txBody>
      </p:sp>
    </p:spTree>
  </p:cSld>
  <p:clrMapOvr>
    <a:masterClrMapping/>
  </p:clrMapOvr>
  <p:transition>
    <p:pull dir="rd"/>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481138"/>
            <a:ext cx="8229600" cy="4525962"/>
          </a:xfrm>
        </p:spPr>
        <p:txBody>
          <a:bodyPr/>
          <a:lstStyle/>
          <a:p>
            <a:pPr lvl="0"/>
            <a:endParaRPr lang="en-US" noProof="0"/>
          </a:p>
        </p:txBody>
      </p:sp>
      <p:sp>
        <p:nvSpPr>
          <p:cNvPr id="4" name="Date Placeholder 9"/>
          <p:cNvSpPr>
            <a:spLocks noGrp="1"/>
          </p:cNvSpPr>
          <p:nvPr>
            <p:ph type="dt" sz="half" idx="10"/>
          </p:nvPr>
        </p:nvSpPr>
        <p:spPr/>
        <p:txBody>
          <a:bodyPr/>
          <a:lstStyle>
            <a:lvl1pPr>
              <a:defRPr/>
            </a:lvl1pPr>
          </a:lstStyle>
          <a:p>
            <a:pPr>
              <a:defRPr/>
            </a:pPr>
            <a:fld id="{02D4E410-DF3E-49B9-8718-252ECE0862C3}" type="datetimeFigureOut">
              <a:rPr lang="en-GB"/>
              <a:pPr>
                <a:defRPr/>
              </a:pPr>
              <a:t>14/03/2011</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CD14D7A8-D95C-4A6D-ACA7-52527E6AD295}" type="slidenum">
              <a:rPr lang="en-GB"/>
              <a:pPr>
                <a:defRPr/>
              </a:pPr>
              <a:t>‹#›</a:t>
            </a:fld>
            <a:endParaRPr lang="en-GB"/>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45176226-41B7-458F-8C6F-399244797E55}" type="datetimeFigureOut">
              <a:rPr lang="en-GB"/>
              <a:pPr>
                <a:defRPr/>
              </a:pPr>
              <a:t>14/03/2011</a:t>
            </a:fld>
            <a:endParaRPr lang="en-GB"/>
          </a:p>
        </p:txBody>
      </p:sp>
      <p:sp>
        <p:nvSpPr>
          <p:cNvPr id="3" name="Footer Placeholder 21"/>
          <p:cNvSpPr>
            <a:spLocks noGrp="1"/>
          </p:cNvSpPr>
          <p:nvPr>
            <p:ph type="ftr" sz="quarter" idx="11"/>
          </p:nvPr>
        </p:nvSpPr>
        <p:spPr/>
        <p:txBody>
          <a:bodyPr/>
          <a:lstStyle>
            <a:lvl1pPr>
              <a:defRPr/>
            </a:lvl1pPr>
          </a:lstStyle>
          <a:p>
            <a:pPr>
              <a:defRPr/>
            </a:pPr>
            <a:endParaRPr lang="en-GB"/>
          </a:p>
        </p:txBody>
      </p:sp>
      <p:sp>
        <p:nvSpPr>
          <p:cNvPr id="4" name="Slide Number Placeholder 17"/>
          <p:cNvSpPr>
            <a:spLocks noGrp="1"/>
          </p:cNvSpPr>
          <p:nvPr>
            <p:ph type="sldNum" sz="quarter" idx="12"/>
          </p:nvPr>
        </p:nvSpPr>
        <p:spPr/>
        <p:txBody>
          <a:bodyPr/>
          <a:lstStyle>
            <a:lvl1pPr>
              <a:defRPr/>
            </a:lvl1pPr>
          </a:lstStyle>
          <a:p>
            <a:pPr>
              <a:defRPr/>
            </a:pPr>
            <a:fld id="{E348B74F-0BF5-4072-8CD5-0600F38DAE26}" type="slidenum">
              <a:rPr lang="en-GB"/>
              <a:pPr>
                <a:defRPr/>
              </a:pPr>
              <a:t>‹#›</a:t>
            </a:fld>
            <a:endParaRPr lang="en-GB"/>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idx="1"/>
          </p:nvPr>
        </p:nvSpPr>
        <p:spPr>
          <a:xfrm>
            <a:off x="457200" y="1481138"/>
            <a:ext cx="8229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17CDFF3F-3166-42BD-8E36-CB6CD9B531B0}" type="datetimeFigureOut">
              <a:rPr lang="en-GB"/>
              <a:pPr>
                <a:defRPr/>
              </a:pPr>
              <a:t>14/03/2011</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C28F2415-50E8-41E6-AEF8-967EA72A5BA4}" type="slidenum">
              <a:rPr lang="en-GB"/>
              <a:pPr>
                <a:defRPr/>
              </a:pPr>
              <a:t>‹#›</a:t>
            </a:fld>
            <a:endParaRPr lang="en-GB"/>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99CCC0CE-2213-4A29-BBCC-76B5A07643BA}" type="datetimeFigureOut">
              <a:rPr lang="en-GB"/>
              <a:pPr>
                <a:defRPr/>
              </a:pPr>
              <a:t>14/03/2011</a:t>
            </a:fld>
            <a:endParaRPr lang="en-GB"/>
          </a:p>
        </p:txBody>
      </p:sp>
      <p:sp>
        <p:nvSpPr>
          <p:cNvPr id="4" name="Footer Placeholder 21"/>
          <p:cNvSpPr>
            <a:spLocks noGrp="1"/>
          </p:cNvSpPr>
          <p:nvPr>
            <p:ph type="ftr" sz="quarter" idx="11"/>
          </p:nvPr>
        </p:nvSpPr>
        <p:spPr/>
        <p:txBody>
          <a:bodyPr/>
          <a:lstStyle>
            <a:lvl1pPr>
              <a:defRPr/>
            </a:lvl1pPr>
          </a:lstStyle>
          <a:p>
            <a:pPr>
              <a:defRPr/>
            </a:pPr>
            <a:endParaRPr lang="en-GB"/>
          </a:p>
        </p:txBody>
      </p:sp>
      <p:sp>
        <p:nvSpPr>
          <p:cNvPr id="5" name="Slide Number Placeholder 17"/>
          <p:cNvSpPr>
            <a:spLocks noGrp="1"/>
          </p:cNvSpPr>
          <p:nvPr>
            <p:ph type="sldNum" sz="quarter" idx="12"/>
          </p:nvPr>
        </p:nvSpPr>
        <p:spPr/>
        <p:txBody>
          <a:bodyPr/>
          <a:lstStyle>
            <a:lvl1pPr>
              <a:defRPr/>
            </a:lvl1pPr>
          </a:lstStyle>
          <a:p>
            <a:pPr>
              <a:defRPr/>
            </a:pPr>
            <a:fld id="{805787D0-31D9-45F4-89B9-CBD648B52E9E}" type="slidenum">
              <a:rPr lang="en-GB"/>
              <a:pPr>
                <a:defRPr/>
              </a:pPr>
              <a:t>‹#›</a:t>
            </a:fld>
            <a:endParaRPr lang="en-GB"/>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9"/>
          <p:cNvSpPr>
            <a:spLocks noGrp="1"/>
          </p:cNvSpPr>
          <p:nvPr>
            <p:ph type="dt" sz="half" idx="10"/>
          </p:nvPr>
        </p:nvSpPr>
        <p:spPr/>
        <p:txBody>
          <a:bodyPr/>
          <a:lstStyle>
            <a:lvl1pPr>
              <a:defRPr/>
            </a:lvl1pPr>
          </a:lstStyle>
          <a:p>
            <a:pPr>
              <a:defRPr/>
            </a:pPr>
            <a:fld id="{EB6B66AC-DFFD-4DC7-B1D1-80AA0BA8A20E}" type="datetimeFigureOut">
              <a:rPr lang="en-GB"/>
              <a:pPr>
                <a:defRPr/>
              </a:pPr>
              <a:t>14/03/2011</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7E8ED6DF-19B2-4AED-9430-4ED443685336}" type="slidenum">
              <a:rPr lang="en-GB"/>
              <a:pPr>
                <a:defRPr/>
              </a:pPr>
              <a:t>‹#›</a:t>
            </a:fld>
            <a:endParaRPr lang="en-GB"/>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cstate="print"/>
          <a:srcRect l="85573" t="19521" r="1111" b="16438"/>
          <a:stretch>
            <a:fillRect/>
          </a:stretch>
        </p:blipFill>
        <p:spPr bwMode="auto">
          <a:xfrm>
            <a:off x="7315200" y="5943600"/>
            <a:ext cx="1522413" cy="371475"/>
          </a:xfrm>
          <a:prstGeom prst="rect">
            <a:avLst/>
          </a:prstGeom>
          <a:noFill/>
          <a:ln w="9525">
            <a:noFill/>
            <a:miter lim="800000"/>
            <a:headEnd/>
            <a:tailEnd/>
          </a:ln>
        </p:spPr>
      </p:pic>
      <p:pic>
        <p:nvPicPr>
          <p:cNvPr id="4" name="Picture 4" descr="PPT_title_3"/>
          <p:cNvPicPr>
            <a:picLocks noChangeAspect="1" noChangeArrowheads="1"/>
          </p:cNvPicPr>
          <p:nvPr/>
        </p:nvPicPr>
        <p:blipFill>
          <a:blip r:embed="rId3" cstate="print"/>
          <a:srcRect/>
          <a:stretch>
            <a:fillRect/>
          </a:stretch>
        </p:blipFill>
        <p:spPr bwMode="auto">
          <a:xfrm>
            <a:off x="381000" y="457200"/>
            <a:ext cx="8382000" cy="4483100"/>
          </a:xfrm>
          <a:prstGeom prst="rect">
            <a:avLst/>
          </a:prstGeom>
          <a:noFill/>
          <a:ln w="9525">
            <a:noFill/>
            <a:miter lim="800000"/>
            <a:headEnd/>
            <a:tailEnd/>
          </a:ln>
        </p:spPr>
      </p:pic>
      <p:sp>
        <p:nvSpPr>
          <p:cNvPr id="940034" name="Rectangle 2"/>
          <p:cNvSpPr>
            <a:spLocks noGrp="1" noChangeArrowheads="1"/>
          </p:cNvSpPr>
          <p:nvPr>
            <p:ph type="subTitle" idx="1"/>
          </p:nvPr>
        </p:nvSpPr>
        <p:spPr>
          <a:xfrm>
            <a:off x="395288" y="5108575"/>
            <a:ext cx="3487737" cy="625475"/>
          </a:xfrm>
        </p:spPr>
        <p:txBody>
          <a:bodyPr/>
          <a:lstStyle>
            <a:lvl1pPr marL="0" indent="0">
              <a:buFont typeface="Wingdings" pitchFamily="2" charset="2"/>
              <a:buNone/>
              <a:defRPr b="1">
                <a:solidFill>
                  <a:schemeClr val="accent1"/>
                </a:solidFill>
              </a:defRPr>
            </a:lvl1pPr>
          </a:lstStyle>
          <a:p>
            <a:r>
              <a:rPr lang="en-GB"/>
              <a:t>Insert title</a:t>
            </a:r>
          </a:p>
          <a:p>
            <a:r>
              <a:rPr lang="en-GB"/>
              <a:t>Insert date</a:t>
            </a:r>
          </a:p>
        </p:txBody>
      </p:sp>
    </p:spTree>
  </p:cSld>
  <p:clrMapOvr>
    <a:masterClrMapping/>
  </p:clrMapOvr>
  <p:transition>
    <p:pull dir="rd"/>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d"/>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pull dir="rd"/>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23850" y="1998663"/>
            <a:ext cx="2557463" cy="3517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033713" y="1998663"/>
            <a:ext cx="2557462" cy="3517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d"/>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d"/>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pull dir="rd"/>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pull dir="rd"/>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pull dir="rd"/>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pull dir="rd"/>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d"/>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75325" y="549275"/>
            <a:ext cx="1820863" cy="49672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12738" y="549275"/>
            <a:ext cx="5310187" cy="49672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pull dir="rd"/>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4"/>
          <p:cNvSpPr>
            <a:spLocks noGrp="1" noChangeArrowheads="1"/>
          </p:cNvSpPr>
          <p:nvPr>
            <p:ph type="dt" sz="quarter" idx="10"/>
          </p:nvPr>
        </p:nvSpPr>
        <p:spPr>
          <a:ln/>
        </p:spPr>
        <p:txBody>
          <a:bodyPr/>
          <a:lstStyle>
            <a:lvl1pPr>
              <a:defRPr/>
            </a:lvl1pPr>
          </a:lstStyle>
          <a:p>
            <a:pPr>
              <a:defRPr/>
            </a:pPr>
            <a:endParaRPr lang="en-GB"/>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4"/>
          <p:cNvSpPr>
            <a:spLocks noGrp="1" noChangeArrowheads="1"/>
          </p:cNvSpPr>
          <p:nvPr>
            <p:ph type="dt" sz="quarter" idx="10"/>
          </p:nvPr>
        </p:nvSpPr>
        <p:spPr>
          <a:ln/>
        </p:spPr>
        <p:txBody>
          <a:bodyPr/>
          <a:lstStyle>
            <a:lvl1pPr>
              <a:defRPr/>
            </a:lvl1pPr>
          </a:lstStyle>
          <a:p>
            <a:pPr>
              <a:defRPr/>
            </a:pPr>
            <a:endParaRPr lang="en-GB"/>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4"/>
          <p:cNvSpPr>
            <a:spLocks noGrp="1" noChangeArrowheads="1"/>
          </p:cNvSpPr>
          <p:nvPr>
            <p:ph type="dt" sz="quarter" idx="10"/>
          </p:nvPr>
        </p:nvSpPr>
        <p:spPr>
          <a:ln/>
        </p:spPr>
        <p:txBody>
          <a:bodyPr/>
          <a:lstStyle>
            <a:lvl1pPr>
              <a:defRPr/>
            </a:lvl1pPr>
          </a:lstStyle>
          <a:p>
            <a:pPr>
              <a:defRPr/>
            </a:pPr>
            <a:endParaRPr lang="en-GB"/>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96950" y="1444625"/>
            <a:ext cx="3798888" cy="43767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48238" y="1444625"/>
            <a:ext cx="3798887" cy="43767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4"/>
          <p:cNvSpPr>
            <a:spLocks noGrp="1" noChangeArrowheads="1"/>
          </p:cNvSpPr>
          <p:nvPr>
            <p:ph type="dt" sz="quarter" idx="10"/>
          </p:nvPr>
        </p:nvSpPr>
        <p:spPr>
          <a:ln/>
        </p:spPr>
        <p:txBody>
          <a:bodyPr/>
          <a:lstStyle>
            <a:lvl1pPr>
              <a:defRPr/>
            </a:lvl1pPr>
          </a:lstStyle>
          <a:p>
            <a:pPr>
              <a:defRPr/>
            </a:pPr>
            <a:endParaRPr lang="en-GB"/>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4"/>
          <p:cNvSpPr>
            <a:spLocks noGrp="1" noChangeArrowheads="1"/>
          </p:cNvSpPr>
          <p:nvPr>
            <p:ph type="dt" sz="quarter" idx="10"/>
          </p:nvPr>
        </p:nvSpPr>
        <p:spPr>
          <a:ln/>
        </p:spPr>
        <p:txBody>
          <a:bodyPr/>
          <a:lstStyle>
            <a:lvl1pPr>
              <a:defRPr/>
            </a:lvl1pPr>
          </a:lstStyle>
          <a:p>
            <a:pPr>
              <a:defRPr/>
            </a:pPr>
            <a:endParaRPr lang="en-GB"/>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4"/>
          <p:cNvSpPr>
            <a:spLocks noGrp="1" noChangeArrowheads="1"/>
          </p:cNvSpPr>
          <p:nvPr>
            <p:ph type="dt" sz="quarter" idx="10"/>
          </p:nvPr>
        </p:nvSpPr>
        <p:spPr>
          <a:ln/>
        </p:spPr>
        <p:txBody>
          <a:bodyPr/>
          <a:lstStyle>
            <a:lvl1pPr>
              <a:defRPr/>
            </a:lvl1pPr>
          </a:lstStyle>
          <a:p>
            <a:pPr>
              <a:defRPr/>
            </a:pPr>
            <a:endParaRPr lang="en-GB"/>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4"/>
          <p:cNvSpPr>
            <a:spLocks noGrp="1" noChangeArrowheads="1"/>
          </p:cNvSpPr>
          <p:nvPr>
            <p:ph type="dt" sz="quarter" idx="10"/>
          </p:nvPr>
        </p:nvSpPr>
        <p:spPr>
          <a:ln/>
        </p:spPr>
        <p:txBody>
          <a:bodyPr/>
          <a:lstStyle>
            <a:lvl1pPr>
              <a:defRPr/>
            </a:lvl1pPr>
          </a:lstStyle>
          <a:p>
            <a:pPr>
              <a:defRPr/>
            </a:pPr>
            <a:endParaRPr lang="en-GB"/>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4"/>
          <p:cNvSpPr>
            <a:spLocks noGrp="1" noChangeArrowheads="1"/>
          </p:cNvSpPr>
          <p:nvPr>
            <p:ph type="dt" sz="quarter" idx="10"/>
          </p:nvPr>
        </p:nvSpPr>
        <p:spPr>
          <a:ln/>
        </p:spPr>
        <p:txBody>
          <a:bodyPr/>
          <a:lstStyle>
            <a:lvl1pPr>
              <a:defRPr/>
            </a:lvl1pPr>
          </a:lstStyle>
          <a:p>
            <a:pPr>
              <a:defRPr/>
            </a:pPr>
            <a:endParaRPr lang="en-GB"/>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4"/>
          <p:cNvSpPr>
            <a:spLocks noGrp="1" noChangeArrowheads="1"/>
          </p:cNvSpPr>
          <p:nvPr>
            <p:ph type="dt" sz="quarter" idx="10"/>
          </p:nvPr>
        </p:nvSpPr>
        <p:spPr>
          <a:ln/>
        </p:spPr>
        <p:txBody>
          <a:bodyPr/>
          <a:lstStyle>
            <a:lvl1pPr>
              <a:defRPr/>
            </a:lvl1pPr>
          </a:lstStyle>
          <a:p>
            <a:pPr>
              <a:defRPr/>
            </a:pPr>
            <a:endParaRPr lang="en-GB"/>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4"/>
          <p:cNvSpPr>
            <a:spLocks noGrp="1" noChangeArrowheads="1"/>
          </p:cNvSpPr>
          <p:nvPr>
            <p:ph type="dt" sz="quarter" idx="10"/>
          </p:nvPr>
        </p:nvSpPr>
        <p:spPr>
          <a:ln/>
        </p:spPr>
        <p:txBody>
          <a:bodyPr/>
          <a:lstStyle>
            <a:lvl1pPr>
              <a:defRPr/>
            </a:lvl1pPr>
          </a:lstStyle>
          <a:p>
            <a:pPr>
              <a:defRPr/>
            </a:pPr>
            <a:endParaRPr lang="en-GB"/>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1963" y="109538"/>
            <a:ext cx="1936750" cy="57118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96950" y="109538"/>
            <a:ext cx="5662613" cy="57118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4"/>
          <p:cNvSpPr>
            <a:spLocks noGrp="1" noChangeArrowheads="1"/>
          </p:cNvSpPr>
          <p:nvPr>
            <p:ph type="dt" sz="quarter" idx="10"/>
          </p:nvPr>
        </p:nvSpPr>
        <p:spPr>
          <a:ln/>
        </p:spPr>
        <p:txBody>
          <a:bodyPr/>
          <a:lstStyle>
            <a:lvl1pPr>
              <a:defRPr/>
            </a:lvl1pPr>
          </a:lstStyle>
          <a:p>
            <a:pPr>
              <a:defRPr/>
            </a:pPr>
            <a:endParaRPr lang="en-GB"/>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96950" y="1444625"/>
            <a:ext cx="3798888" cy="43767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48238" y="1444625"/>
            <a:ext cx="3798887" cy="43767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1963" y="109538"/>
            <a:ext cx="1936750" cy="57118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96950" y="109538"/>
            <a:ext cx="5662613" cy="57118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2.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image" Target="../media/image4.jpe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theme" Target="../theme/theme16.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5.jpe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17.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7.jpe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18.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image" Target="../media/image8.wmf"/></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image" Target="../media/image8.wmf"/><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19.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7200" y="1628775"/>
            <a:ext cx="8229600" cy="4176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1027" name="Picture 3" descr="SL_TIA_2 COLOUR copy"/>
          <p:cNvPicPr>
            <a:picLocks noChangeAspect="1" noChangeArrowheads="1"/>
          </p:cNvPicPr>
          <p:nvPr/>
        </p:nvPicPr>
        <p:blipFill>
          <a:blip r:embed="rId13" cstate="print"/>
          <a:srcRect/>
          <a:stretch>
            <a:fillRect/>
          </a:stretch>
        </p:blipFill>
        <p:spPr bwMode="auto">
          <a:xfrm>
            <a:off x="7669213" y="6381750"/>
            <a:ext cx="1295400" cy="309563"/>
          </a:xfrm>
          <a:prstGeom prst="rect">
            <a:avLst/>
          </a:prstGeom>
          <a:noFill/>
          <a:ln w="9525">
            <a:noFill/>
            <a:miter lim="800000"/>
            <a:headEnd/>
            <a:tailEnd/>
          </a:ln>
        </p:spPr>
      </p:pic>
      <p:sp>
        <p:nvSpPr>
          <p:cNvPr id="1028" name="Rectangle 4"/>
          <p:cNvSpPr>
            <a:spLocks noGrp="1" noChangeArrowheads="1"/>
          </p:cNvSpPr>
          <p:nvPr>
            <p:ph type="title"/>
          </p:nvPr>
        </p:nvSpPr>
        <p:spPr bwMode="auto">
          <a:xfrm>
            <a:off x="517525" y="188913"/>
            <a:ext cx="8218488" cy="11525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36581" name="Rectangle 5"/>
          <p:cNvSpPr>
            <a:spLocks noChangeArrowheads="1"/>
          </p:cNvSpPr>
          <p:nvPr/>
        </p:nvSpPr>
        <p:spPr bwMode="auto">
          <a:xfrm>
            <a:off x="0" y="0"/>
            <a:ext cx="9144000" cy="476250"/>
          </a:xfrm>
          <a:prstGeom prst="rect">
            <a:avLst/>
          </a:prstGeom>
          <a:solidFill>
            <a:srgbClr val="CCCCCC"/>
          </a:solidFill>
          <a:ln w="9525">
            <a:noFill/>
            <a:miter lim="800000"/>
            <a:headEnd/>
            <a:tailEnd/>
          </a:ln>
          <a:effectLst/>
        </p:spPr>
        <p:txBody>
          <a:bodyPr wrap="none" anchor="ctr"/>
          <a:lstStyle/>
          <a:p>
            <a:pPr algn="ctr">
              <a:defRPr/>
            </a:pPr>
            <a:endParaRPr lang="en-US" sz="1400" b="1">
              <a:solidFill>
                <a:srgbClr val="000000"/>
              </a:solidFill>
              <a:latin typeface="Verdana" pitchFamily="34" charset="0"/>
              <a:ea typeface="+mn-ea"/>
              <a:cs typeface="Arial" pitchFamily="34" charset="0"/>
            </a:endParaRPr>
          </a:p>
        </p:txBody>
      </p:sp>
      <p:sp>
        <p:nvSpPr>
          <p:cNvPr id="536582" name="Rectangle 6"/>
          <p:cNvSpPr>
            <a:spLocks noChangeArrowheads="1"/>
          </p:cNvSpPr>
          <p:nvPr/>
        </p:nvSpPr>
        <p:spPr bwMode="auto">
          <a:xfrm>
            <a:off x="0" y="6453188"/>
            <a:ext cx="7596188" cy="147637"/>
          </a:xfrm>
          <a:prstGeom prst="rect">
            <a:avLst/>
          </a:prstGeom>
          <a:solidFill>
            <a:srgbClr val="CCCCCC"/>
          </a:solidFill>
          <a:ln w="9525">
            <a:noFill/>
            <a:miter lim="800000"/>
            <a:headEnd/>
            <a:tailEnd/>
          </a:ln>
          <a:effectLst/>
        </p:spPr>
        <p:txBody>
          <a:bodyPr wrap="none" anchor="ctr"/>
          <a:lstStyle/>
          <a:p>
            <a:pPr algn="ctr">
              <a:defRPr/>
            </a:pPr>
            <a:endParaRPr lang="en-US" sz="1400" b="1">
              <a:solidFill>
                <a:srgbClr val="000000"/>
              </a:solidFill>
              <a:latin typeface="Verdana"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978" r:id="rId1"/>
    <p:sldLayoutId id="2147483977" r:id="rId2"/>
    <p:sldLayoutId id="2147483976" r:id="rId3"/>
    <p:sldLayoutId id="2147483975" r:id="rId4"/>
    <p:sldLayoutId id="2147483974" r:id="rId5"/>
    <p:sldLayoutId id="2147483973" r:id="rId6"/>
    <p:sldLayoutId id="2147483972" r:id="rId7"/>
    <p:sldLayoutId id="2147483971" r:id="rId8"/>
    <p:sldLayoutId id="2147483970" r:id="rId9"/>
    <p:sldLayoutId id="2147483969" r:id="rId10"/>
    <p:sldLayoutId id="2147483968" r:id="rId11"/>
  </p:sldLayoutIdLst>
  <p:transition/>
  <p:timing>
    <p:tnLst>
      <p:par>
        <p:cTn id="1" dur="indefinite" restart="never" nodeType="tmRoot"/>
      </p:par>
    </p:tnLst>
  </p:timing>
  <p:txStyles>
    <p:titleStyle>
      <a:lvl1pPr algn="l" rtl="0" eaLnBrk="0" fontAlgn="base" hangingPunct="0">
        <a:spcBef>
          <a:spcPct val="0"/>
        </a:spcBef>
        <a:spcAft>
          <a:spcPct val="0"/>
        </a:spcAft>
        <a:defRPr sz="2400" b="1">
          <a:solidFill>
            <a:srgbClr val="047CC4"/>
          </a:solidFill>
          <a:latin typeface="+mj-lt"/>
          <a:ea typeface="+mj-ea"/>
          <a:cs typeface="ＭＳ Ｐゴシック"/>
        </a:defRPr>
      </a:lvl1pPr>
      <a:lvl2pPr algn="l" rtl="0" eaLnBrk="0" fontAlgn="base" hangingPunct="0">
        <a:spcBef>
          <a:spcPct val="0"/>
        </a:spcBef>
        <a:spcAft>
          <a:spcPct val="0"/>
        </a:spcAft>
        <a:defRPr sz="2400" b="1">
          <a:solidFill>
            <a:srgbClr val="047CC4"/>
          </a:solidFill>
          <a:latin typeface="Verdana" pitchFamily="34" charset="0"/>
          <a:ea typeface="ＭＳ Ｐゴシック" pitchFamily="34" charset="-128"/>
          <a:cs typeface="ＭＳ Ｐゴシック"/>
        </a:defRPr>
      </a:lvl2pPr>
      <a:lvl3pPr algn="l" rtl="0" eaLnBrk="0" fontAlgn="base" hangingPunct="0">
        <a:spcBef>
          <a:spcPct val="0"/>
        </a:spcBef>
        <a:spcAft>
          <a:spcPct val="0"/>
        </a:spcAft>
        <a:defRPr sz="2400" b="1">
          <a:solidFill>
            <a:srgbClr val="047CC4"/>
          </a:solidFill>
          <a:latin typeface="Verdana" pitchFamily="34" charset="0"/>
          <a:ea typeface="ＭＳ Ｐゴシック" pitchFamily="34" charset="-128"/>
          <a:cs typeface="ＭＳ Ｐゴシック"/>
        </a:defRPr>
      </a:lvl3pPr>
      <a:lvl4pPr algn="l" rtl="0" eaLnBrk="0" fontAlgn="base" hangingPunct="0">
        <a:spcBef>
          <a:spcPct val="0"/>
        </a:spcBef>
        <a:spcAft>
          <a:spcPct val="0"/>
        </a:spcAft>
        <a:defRPr sz="2400" b="1">
          <a:solidFill>
            <a:srgbClr val="047CC4"/>
          </a:solidFill>
          <a:latin typeface="Verdana" pitchFamily="34" charset="0"/>
          <a:ea typeface="ＭＳ Ｐゴシック" pitchFamily="34" charset="-128"/>
          <a:cs typeface="ＭＳ Ｐゴシック"/>
        </a:defRPr>
      </a:lvl4pPr>
      <a:lvl5pPr algn="l" rtl="0" eaLnBrk="0" fontAlgn="base" hangingPunct="0">
        <a:spcBef>
          <a:spcPct val="0"/>
        </a:spcBef>
        <a:spcAft>
          <a:spcPct val="0"/>
        </a:spcAft>
        <a:defRPr sz="2400" b="1">
          <a:solidFill>
            <a:srgbClr val="047CC4"/>
          </a:solidFill>
          <a:latin typeface="Verdana" pitchFamily="34" charset="0"/>
          <a:ea typeface="ＭＳ Ｐゴシック" pitchFamily="34" charset="-128"/>
          <a:cs typeface="ＭＳ Ｐゴシック"/>
        </a:defRPr>
      </a:lvl5pPr>
      <a:lvl6pPr marL="457200" algn="l" rtl="0" eaLnBrk="0" fontAlgn="base" hangingPunct="0">
        <a:spcBef>
          <a:spcPct val="0"/>
        </a:spcBef>
        <a:spcAft>
          <a:spcPct val="0"/>
        </a:spcAft>
        <a:defRPr sz="2400" b="1">
          <a:solidFill>
            <a:srgbClr val="047CC4"/>
          </a:solidFill>
          <a:latin typeface="Verdana" pitchFamily="34" charset="0"/>
          <a:ea typeface="ＭＳ Ｐゴシック" pitchFamily="34" charset="-128"/>
        </a:defRPr>
      </a:lvl6pPr>
      <a:lvl7pPr marL="914400" algn="l" rtl="0" eaLnBrk="0" fontAlgn="base" hangingPunct="0">
        <a:spcBef>
          <a:spcPct val="0"/>
        </a:spcBef>
        <a:spcAft>
          <a:spcPct val="0"/>
        </a:spcAft>
        <a:defRPr sz="2400" b="1">
          <a:solidFill>
            <a:srgbClr val="047CC4"/>
          </a:solidFill>
          <a:latin typeface="Verdana" pitchFamily="34" charset="0"/>
          <a:ea typeface="ＭＳ Ｐゴシック" pitchFamily="34" charset="-128"/>
        </a:defRPr>
      </a:lvl7pPr>
      <a:lvl8pPr marL="1371600" algn="l" rtl="0" eaLnBrk="0" fontAlgn="base" hangingPunct="0">
        <a:spcBef>
          <a:spcPct val="0"/>
        </a:spcBef>
        <a:spcAft>
          <a:spcPct val="0"/>
        </a:spcAft>
        <a:defRPr sz="2400" b="1">
          <a:solidFill>
            <a:srgbClr val="047CC4"/>
          </a:solidFill>
          <a:latin typeface="Verdana" pitchFamily="34" charset="0"/>
          <a:ea typeface="ＭＳ Ｐゴシック" pitchFamily="34" charset="-128"/>
        </a:defRPr>
      </a:lvl8pPr>
      <a:lvl9pPr marL="1828800" algn="l" rtl="0" eaLnBrk="0" fontAlgn="base" hangingPunct="0">
        <a:spcBef>
          <a:spcPct val="0"/>
        </a:spcBef>
        <a:spcAft>
          <a:spcPct val="0"/>
        </a:spcAft>
        <a:defRPr sz="2400" b="1">
          <a:solidFill>
            <a:srgbClr val="047CC4"/>
          </a:solidFill>
          <a:latin typeface="Verdana" pitchFamily="34" charset="0"/>
          <a:ea typeface="ＭＳ Ｐゴシック" pitchFamily="34" charset="-128"/>
        </a:defRPr>
      </a:lvl9pPr>
    </p:titleStyle>
    <p:bodyStyle>
      <a:lvl1pPr marL="342900" indent="-342900" algn="l" rtl="0" eaLnBrk="0" fontAlgn="base" hangingPunct="0">
        <a:spcBef>
          <a:spcPct val="20000"/>
        </a:spcBef>
        <a:spcAft>
          <a:spcPct val="0"/>
        </a:spcAft>
        <a:buClr>
          <a:srgbClr val="047CC4"/>
        </a:buClr>
        <a:buFont typeface="StoneSansITC TT"/>
        <a:buChar char="»"/>
        <a:defRPr sz="2000">
          <a:solidFill>
            <a:schemeClr val="bg2"/>
          </a:solidFill>
          <a:latin typeface="+mn-lt"/>
          <a:ea typeface="+mn-ea"/>
          <a:cs typeface="ＭＳ Ｐゴシック"/>
        </a:defRPr>
      </a:lvl1pPr>
      <a:lvl2pPr marL="742950" indent="-285750" algn="l" rtl="0" eaLnBrk="0" fontAlgn="base" hangingPunct="0">
        <a:spcBef>
          <a:spcPct val="20000"/>
        </a:spcBef>
        <a:spcAft>
          <a:spcPct val="0"/>
        </a:spcAft>
        <a:buClr>
          <a:srgbClr val="047CC4"/>
        </a:buClr>
        <a:buFont typeface="StoneSansITC TT"/>
        <a:buChar char="»"/>
        <a:defRPr sz="2800">
          <a:solidFill>
            <a:schemeClr val="bg2"/>
          </a:solidFill>
          <a:latin typeface="+mn-lt"/>
          <a:ea typeface="+mn-ea"/>
          <a:cs typeface="ＭＳ Ｐゴシック"/>
        </a:defRPr>
      </a:lvl2pPr>
      <a:lvl3pPr marL="1143000" indent="-228600" algn="l" rtl="0" eaLnBrk="0" fontAlgn="base" hangingPunct="0">
        <a:spcBef>
          <a:spcPct val="20000"/>
        </a:spcBef>
        <a:spcAft>
          <a:spcPct val="0"/>
        </a:spcAft>
        <a:buClr>
          <a:srgbClr val="047CC4"/>
        </a:buClr>
        <a:buFont typeface="StoneSansITC TT"/>
        <a:buChar char="»"/>
        <a:defRPr sz="1600">
          <a:solidFill>
            <a:schemeClr val="bg2"/>
          </a:solidFill>
          <a:latin typeface="+mn-lt"/>
          <a:ea typeface="+mn-ea"/>
          <a:cs typeface="ＭＳ Ｐゴシック"/>
        </a:defRPr>
      </a:lvl3pPr>
      <a:lvl4pPr marL="1600200" indent="-228600" algn="l" rtl="0" eaLnBrk="0" fontAlgn="base" hangingPunct="0">
        <a:spcBef>
          <a:spcPct val="20000"/>
        </a:spcBef>
        <a:spcAft>
          <a:spcPct val="0"/>
        </a:spcAft>
        <a:buClr>
          <a:srgbClr val="047CC4"/>
        </a:buClr>
        <a:buFont typeface="StoneSansITC TT"/>
        <a:buChar char="»"/>
        <a:defRPr sz="1000">
          <a:solidFill>
            <a:schemeClr val="bg2"/>
          </a:solidFill>
          <a:latin typeface="+mn-lt"/>
          <a:ea typeface="+mn-ea"/>
          <a:cs typeface="ＭＳ Ｐゴシック"/>
        </a:defRPr>
      </a:lvl4pPr>
      <a:lvl5pPr marL="2057400" indent="-228600" algn="l" rtl="0" eaLnBrk="0" fontAlgn="base" hangingPunct="0">
        <a:spcBef>
          <a:spcPct val="20000"/>
        </a:spcBef>
        <a:spcAft>
          <a:spcPct val="0"/>
        </a:spcAft>
        <a:buClr>
          <a:srgbClr val="047CC4"/>
        </a:buClr>
        <a:buFont typeface="StoneSansITC TT"/>
        <a:buChar char="»"/>
        <a:defRPr sz="2000">
          <a:solidFill>
            <a:schemeClr val="bg2"/>
          </a:solidFill>
          <a:latin typeface="StoneSansITC TT" pitchFamily="2" charset="0"/>
          <a:ea typeface="+mn-ea"/>
          <a:cs typeface="ＭＳ Ｐゴシック"/>
        </a:defRPr>
      </a:lvl5pPr>
      <a:lvl6pPr marL="2514600" indent="-228600" algn="l" rtl="0" eaLnBrk="0" fontAlgn="base" hangingPunct="0">
        <a:spcBef>
          <a:spcPct val="20000"/>
        </a:spcBef>
        <a:spcAft>
          <a:spcPct val="0"/>
        </a:spcAft>
        <a:buClr>
          <a:srgbClr val="047CC4"/>
        </a:buClr>
        <a:buFont typeface="StoneSansITC TT" pitchFamily="2" charset="0"/>
        <a:buChar char="»"/>
        <a:defRPr sz="2000">
          <a:solidFill>
            <a:schemeClr val="bg2"/>
          </a:solidFill>
          <a:latin typeface="StoneSansITC TT" pitchFamily="2" charset="0"/>
          <a:ea typeface="+mn-ea"/>
        </a:defRPr>
      </a:lvl6pPr>
      <a:lvl7pPr marL="2971800" indent="-228600" algn="l" rtl="0" eaLnBrk="0" fontAlgn="base" hangingPunct="0">
        <a:spcBef>
          <a:spcPct val="20000"/>
        </a:spcBef>
        <a:spcAft>
          <a:spcPct val="0"/>
        </a:spcAft>
        <a:buClr>
          <a:srgbClr val="047CC4"/>
        </a:buClr>
        <a:buFont typeface="StoneSansITC TT" pitchFamily="2" charset="0"/>
        <a:buChar char="»"/>
        <a:defRPr sz="2000">
          <a:solidFill>
            <a:schemeClr val="bg2"/>
          </a:solidFill>
          <a:latin typeface="StoneSansITC TT" pitchFamily="2" charset="0"/>
          <a:ea typeface="+mn-ea"/>
        </a:defRPr>
      </a:lvl7pPr>
      <a:lvl8pPr marL="3429000" indent="-228600" algn="l" rtl="0" eaLnBrk="0" fontAlgn="base" hangingPunct="0">
        <a:spcBef>
          <a:spcPct val="20000"/>
        </a:spcBef>
        <a:spcAft>
          <a:spcPct val="0"/>
        </a:spcAft>
        <a:buClr>
          <a:srgbClr val="047CC4"/>
        </a:buClr>
        <a:buFont typeface="StoneSansITC TT" pitchFamily="2" charset="0"/>
        <a:buChar char="»"/>
        <a:defRPr sz="2000">
          <a:solidFill>
            <a:schemeClr val="bg2"/>
          </a:solidFill>
          <a:latin typeface="StoneSansITC TT" pitchFamily="2" charset="0"/>
          <a:ea typeface="+mn-ea"/>
        </a:defRPr>
      </a:lvl8pPr>
      <a:lvl9pPr marL="3886200" indent="-228600" algn="l" rtl="0" eaLnBrk="0" fontAlgn="base" hangingPunct="0">
        <a:spcBef>
          <a:spcPct val="20000"/>
        </a:spcBef>
        <a:spcAft>
          <a:spcPct val="0"/>
        </a:spcAft>
        <a:buClr>
          <a:srgbClr val="047CC4"/>
        </a:buClr>
        <a:buFont typeface="StoneSansITC TT" pitchFamily="2" charset="0"/>
        <a:buChar char="»"/>
        <a:defRPr sz="2000">
          <a:solidFill>
            <a:schemeClr val="bg2"/>
          </a:solidFill>
          <a:latin typeface="StoneSansITC TT" pitchFamily="2" charset="0"/>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457200" y="1628775"/>
            <a:ext cx="8229600" cy="4176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pic>
        <p:nvPicPr>
          <p:cNvPr id="13315" name="Picture 3" descr="SL_TIA_2 COLOUR copy"/>
          <p:cNvPicPr>
            <a:picLocks noChangeAspect="1" noChangeArrowheads="1"/>
          </p:cNvPicPr>
          <p:nvPr/>
        </p:nvPicPr>
        <p:blipFill>
          <a:blip r:embed="rId14" cstate="print"/>
          <a:srcRect/>
          <a:stretch>
            <a:fillRect/>
          </a:stretch>
        </p:blipFill>
        <p:spPr bwMode="auto">
          <a:xfrm>
            <a:off x="7669213" y="6381750"/>
            <a:ext cx="1295400" cy="309563"/>
          </a:xfrm>
          <a:prstGeom prst="rect">
            <a:avLst/>
          </a:prstGeom>
          <a:noFill/>
          <a:ln w="9525">
            <a:noFill/>
            <a:miter lim="800000"/>
            <a:headEnd/>
            <a:tailEnd/>
          </a:ln>
        </p:spPr>
      </p:pic>
      <p:sp>
        <p:nvSpPr>
          <p:cNvPr id="13316" name="Rectangle 4"/>
          <p:cNvSpPr>
            <a:spLocks noGrp="1" noChangeArrowheads="1"/>
          </p:cNvSpPr>
          <p:nvPr>
            <p:ph type="title"/>
          </p:nvPr>
        </p:nvSpPr>
        <p:spPr bwMode="auto">
          <a:xfrm>
            <a:off x="517525" y="188913"/>
            <a:ext cx="8218488" cy="11525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3029" name="Rectangle 5"/>
          <p:cNvSpPr>
            <a:spLocks noChangeArrowheads="1"/>
          </p:cNvSpPr>
          <p:nvPr/>
        </p:nvSpPr>
        <p:spPr bwMode="auto">
          <a:xfrm>
            <a:off x="0" y="0"/>
            <a:ext cx="9144000" cy="476250"/>
          </a:xfrm>
          <a:prstGeom prst="rect">
            <a:avLst/>
          </a:prstGeom>
          <a:solidFill>
            <a:srgbClr val="CCCCCC"/>
          </a:solidFill>
          <a:ln w="9525">
            <a:noFill/>
            <a:miter lim="800000"/>
            <a:headEnd/>
            <a:tailEnd/>
          </a:ln>
          <a:effectLst/>
        </p:spPr>
        <p:txBody>
          <a:bodyPr wrap="none" anchor="ctr"/>
          <a:lstStyle/>
          <a:p>
            <a:pPr algn="ctr">
              <a:defRPr/>
            </a:pPr>
            <a:endParaRPr lang="en-US" sz="1400" b="1">
              <a:solidFill>
                <a:srgbClr val="000000"/>
              </a:solidFill>
              <a:latin typeface="Verdana" pitchFamily="34" charset="0"/>
              <a:ea typeface="+mn-ea"/>
              <a:cs typeface="Arial" pitchFamily="34" charset="0"/>
            </a:endParaRPr>
          </a:p>
        </p:txBody>
      </p:sp>
      <p:sp>
        <p:nvSpPr>
          <p:cNvPr id="513030" name="Rectangle 6"/>
          <p:cNvSpPr>
            <a:spLocks noChangeArrowheads="1"/>
          </p:cNvSpPr>
          <p:nvPr/>
        </p:nvSpPr>
        <p:spPr bwMode="auto">
          <a:xfrm>
            <a:off x="0" y="6453188"/>
            <a:ext cx="7596188" cy="147637"/>
          </a:xfrm>
          <a:prstGeom prst="rect">
            <a:avLst/>
          </a:prstGeom>
          <a:solidFill>
            <a:srgbClr val="CCCCCC"/>
          </a:solidFill>
          <a:ln w="9525">
            <a:noFill/>
            <a:miter lim="800000"/>
            <a:headEnd/>
            <a:tailEnd/>
          </a:ln>
          <a:effectLst/>
        </p:spPr>
        <p:txBody>
          <a:bodyPr wrap="none" anchor="ctr"/>
          <a:lstStyle/>
          <a:p>
            <a:pPr algn="ctr">
              <a:defRPr/>
            </a:pPr>
            <a:endParaRPr lang="en-US" sz="1400" b="1">
              <a:solidFill>
                <a:srgbClr val="000000"/>
              </a:solidFill>
              <a:latin typeface="Verdana" pitchFamily="34" charset="0"/>
              <a:ea typeface="+mn-ea"/>
              <a:cs typeface="Arial" pitchFamily="34" charset="0"/>
            </a:endParaRPr>
          </a:p>
        </p:txBody>
      </p:sp>
      <p:pic>
        <p:nvPicPr>
          <p:cNvPr id="13319" name="Picture 7" descr="SL_TIA_2 COLOUR copy"/>
          <p:cNvPicPr>
            <a:picLocks noChangeAspect="1" noChangeArrowheads="1"/>
          </p:cNvPicPr>
          <p:nvPr userDrawn="1"/>
        </p:nvPicPr>
        <p:blipFill>
          <a:blip r:embed="rId14" cstate="print"/>
          <a:srcRect/>
          <a:stretch>
            <a:fillRect/>
          </a:stretch>
        </p:blipFill>
        <p:spPr bwMode="auto">
          <a:xfrm>
            <a:off x="7669213" y="6381750"/>
            <a:ext cx="1295400" cy="309563"/>
          </a:xfrm>
          <a:prstGeom prst="rect">
            <a:avLst/>
          </a:prstGeom>
          <a:noFill/>
          <a:ln w="9525">
            <a:noFill/>
            <a:miter lim="800000"/>
            <a:headEnd/>
            <a:tailEnd/>
          </a:ln>
        </p:spPr>
      </p:pic>
      <p:sp>
        <p:nvSpPr>
          <p:cNvPr id="513032" name="Rectangle 8"/>
          <p:cNvSpPr>
            <a:spLocks noChangeArrowheads="1"/>
          </p:cNvSpPr>
          <p:nvPr userDrawn="1"/>
        </p:nvSpPr>
        <p:spPr bwMode="auto">
          <a:xfrm>
            <a:off x="0" y="0"/>
            <a:ext cx="9144000" cy="476250"/>
          </a:xfrm>
          <a:prstGeom prst="rect">
            <a:avLst/>
          </a:prstGeom>
          <a:solidFill>
            <a:srgbClr val="CCCCCC"/>
          </a:solidFill>
          <a:ln w="9525">
            <a:noFill/>
            <a:miter lim="800000"/>
            <a:headEnd/>
            <a:tailEnd/>
          </a:ln>
          <a:effectLst/>
        </p:spPr>
        <p:txBody>
          <a:bodyPr wrap="none" anchor="ctr"/>
          <a:lstStyle/>
          <a:p>
            <a:pPr algn="ctr">
              <a:defRPr/>
            </a:pPr>
            <a:endParaRPr lang="en-US" sz="1400" b="1">
              <a:solidFill>
                <a:srgbClr val="000000"/>
              </a:solidFill>
              <a:latin typeface="Verdana" pitchFamily="34" charset="0"/>
              <a:ea typeface="+mn-ea"/>
              <a:cs typeface="Arial" pitchFamily="34" charset="0"/>
            </a:endParaRPr>
          </a:p>
        </p:txBody>
      </p:sp>
      <p:sp>
        <p:nvSpPr>
          <p:cNvPr id="513033" name="Rectangle 9"/>
          <p:cNvSpPr>
            <a:spLocks noChangeArrowheads="1"/>
          </p:cNvSpPr>
          <p:nvPr userDrawn="1"/>
        </p:nvSpPr>
        <p:spPr bwMode="auto">
          <a:xfrm>
            <a:off x="0" y="6453188"/>
            <a:ext cx="7596188" cy="147637"/>
          </a:xfrm>
          <a:prstGeom prst="rect">
            <a:avLst/>
          </a:prstGeom>
          <a:solidFill>
            <a:srgbClr val="CCCCCC"/>
          </a:solidFill>
          <a:ln w="9525">
            <a:noFill/>
            <a:miter lim="800000"/>
            <a:headEnd/>
            <a:tailEnd/>
          </a:ln>
          <a:effectLst/>
        </p:spPr>
        <p:txBody>
          <a:bodyPr wrap="none" anchor="ctr"/>
          <a:lstStyle/>
          <a:p>
            <a:pPr algn="ctr">
              <a:defRPr/>
            </a:pPr>
            <a:endParaRPr lang="en-US" sz="1400" b="1">
              <a:solidFill>
                <a:srgbClr val="000000"/>
              </a:solidFill>
              <a:latin typeface="Verdana"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3990" r:id="rId1"/>
    <p:sldLayoutId id="2147483989" r:id="rId2"/>
    <p:sldLayoutId id="2147483988" r:id="rId3"/>
    <p:sldLayoutId id="2147483987" r:id="rId4"/>
    <p:sldLayoutId id="2147483986" r:id="rId5"/>
    <p:sldLayoutId id="2147483985" r:id="rId6"/>
    <p:sldLayoutId id="2147483984" r:id="rId7"/>
    <p:sldLayoutId id="2147483983" r:id="rId8"/>
    <p:sldLayoutId id="2147483982" r:id="rId9"/>
    <p:sldLayoutId id="2147483981" r:id="rId10"/>
    <p:sldLayoutId id="2147483980" r:id="rId11"/>
    <p:sldLayoutId id="2147483979" r:id="rId12"/>
  </p:sldLayoutIdLst>
  <p:transition/>
  <p:timing>
    <p:tnLst>
      <p:par>
        <p:cTn id="1" dur="indefinite" restart="never" nodeType="tmRoot"/>
      </p:par>
    </p:tnLst>
  </p:timing>
  <p:txStyles>
    <p:titleStyle>
      <a:lvl1pPr algn="l" rtl="0" eaLnBrk="0" fontAlgn="base" hangingPunct="0">
        <a:spcBef>
          <a:spcPct val="0"/>
        </a:spcBef>
        <a:spcAft>
          <a:spcPct val="0"/>
        </a:spcAft>
        <a:defRPr sz="2400" b="1">
          <a:solidFill>
            <a:srgbClr val="047CC4"/>
          </a:solidFill>
          <a:latin typeface="+mj-lt"/>
          <a:ea typeface="+mj-ea"/>
          <a:cs typeface="ＭＳ Ｐゴシック"/>
        </a:defRPr>
      </a:lvl1pPr>
      <a:lvl2pPr algn="l" rtl="0" eaLnBrk="0" fontAlgn="base" hangingPunct="0">
        <a:spcBef>
          <a:spcPct val="0"/>
        </a:spcBef>
        <a:spcAft>
          <a:spcPct val="0"/>
        </a:spcAft>
        <a:defRPr sz="2400" b="1">
          <a:solidFill>
            <a:srgbClr val="047CC4"/>
          </a:solidFill>
          <a:latin typeface="Verdana" pitchFamily="34" charset="0"/>
          <a:ea typeface="ＭＳ Ｐゴシック" pitchFamily="34" charset="-128"/>
          <a:cs typeface="ＭＳ Ｐゴシック"/>
        </a:defRPr>
      </a:lvl2pPr>
      <a:lvl3pPr algn="l" rtl="0" eaLnBrk="0" fontAlgn="base" hangingPunct="0">
        <a:spcBef>
          <a:spcPct val="0"/>
        </a:spcBef>
        <a:spcAft>
          <a:spcPct val="0"/>
        </a:spcAft>
        <a:defRPr sz="2400" b="1">
          <a:solidFill>
            <a:srgbClr val="047CC4"/>
          </a:solidFill>
          <a:latin typeface="Verdana" pitchFamily="34" charset="0"/>
          <a:ea typeface="ＭＳ Ｐゴシック" pitchFamily="34" charset="-128"/>
          <a:cs typeface="ＭＳ Ｐゴシック"/>
        </a:defRPr>
      </a:lvl3pPr>
      <a:lvl4pPr algn="l" rtl="0" eaLnBrk="0" fontAlgn="base" hangingPunct="0">
        <a:spcBef>
          <a:spcPct val="0"/>
        </a:spcBef>
        <a:spcAft>
          <a:spcPct val="0"/>
        </a:spcAft>
        <a:defRPr sz="2400" b="1">
          <a:solidFill>
            <a:srgbClr val="047CC4"/>
          </a:solidFill>
          <a:latin typeface="Verdana" pitchFamily="34" charset="0"/>
          <a:ea typeface="ＭＳ Ｐゴシック" pitchFamily="34" charset="-128"/>
          <a:cs typeface="ＭＳ Ｐゴシック"/>
        </a:defRPr>
      </a:lvl4pPr>
      <a:lvl5pPr algn="l" rtl="0" eaLnBrk="0" fontAlgn="base" hangingPunct="0">
        <a:spcBef>
          <a:spcPct val="0"/>
        </a:spcBef>
        <a:spcAft>
          <a:spcPct val="0"/>
        </a:spcAft>
        <a:defRPr sz="2400" b="1">
          <a:solidFill>
            <a:srgbClr val="047CC4"/>
          </a:solidFill>
          <a:latin typeface="Verdana" pitchFamily="34" charset="0"/>
          <a:ea typeface="ＭＳ Ｐゴシック" pitchFamily="34" charset="-128"/>
          <a:cs typeface="ＭＳ Ｐゴシック"/>
        </a:defRPr>
      </a:lvl5pPr>
      <a:lvl6pPr marL="457200" algn="l" rtl="0" eaLnBrk="0" fontAlgn="base" hangingPunct="0">
        <a:spcBef>
          <a:spcPct val="0"/>
        </a:spcBef>
        <a:spcAft>
          <a:spcPct val="0"/>
        </a:spcAft>
        <a:defRPr sz="2400" b="1">
          <a:solidFill>
            <a:srgbClr val="047CC4"/>
          </a:solidFill>
          <a:latin typeface="Verdana" pitchFamily="34" charset="0"/>
          <a:ea typeface="ＭＳ Ｐゴシック" pitchFamily="34" charset="-128"/>
        </a:defRPr>
      </a:lvl6pPr>
      <a:lvl7pPr marL="914400" algn="l" rtl="0" eaLnBrk="0" fontAlgn="base" hangingPunct="0">
        <a:spcBef>
          <a:spcPct val="0"/>
        </a:spcBef>
        <a:spcAft>
          <a:spcPct val="0"/>
        </a:spcAft>
        <a:defRPr sz="2400" b="1">
          <a:solidFill>
            <a:srgbClr val="047CC4"/>
          </a:solidFill>
          <a:latin typeface="Verdana" pitchFamily="34" charset="0"/>
          <a:ea typeface="ＭＳ Ｐゴシック" pitchFamily="34" charset="-128"/>
        </a:defRPr>
      </a:lvl7pPr>
      <a:lvl8pPr marL="1371600" algn="l" rtl="0" eaLnBrk="0" fontAlgn="base" hangingPunct="0">
        <a:spcBef>
          <a:spcPct val="0"/>
        </a:spcBef>
        <a:spcAft>
          <a:spcPct val="0"/>
        </a:spcAft>
        <a:defRPr sz="2400" b="1">
          <a:solidFill>
            <a:srgbClr val="047CC4"/>
          </a:solidFill>
          <a:latin typeface="Verdana" pitchFamily="34" charset="0"/>
          <a:ea typeface="ＭＳ Ｐゴシック" pitchFamily="34" charset="-128"/>
        </a:defRPr>
      </a:lvl8pPr>
      <a:lvl9pPr marL="1828800" algn="l" rtl="0" eaLnBrk="0" fontAlgn="base" hangingPunct="0">
        <a:spcBef>
          <a:spcPct val="0"/>
        </a:spcBef>
        <a:spcAft>
          <a:spcPct val="0"/>
        </a:spcAft>
        <a:defRPr sz="2400" b="1">
          <a:solidFill>
            <a:srgbClr val="047CC4"/>
          </a:solidFill>
          <a:latin typeface="Verdana" pitchFamily="34" charset="0"/>
          <a:ea typeface="ＭＳ Ｐゴシック" pitchFamily="34" charset="-128"/>
        </a:defRPr>
      </a:lvl9pPr>
    </p:titleStyle>
    <p:bodyStyle>
      <a:lvl1pPr marL="342900" indent="-342900" algn="l" rtl="0" eaLnBrk="0" fontAlgn="base" hangingPunct="0">
        <a:spcBef>
          <a:spcPct val="20000"/>
        </a:spcBef>
        <a:spcAft>
          <a:spcPct val="0"/>
        </a:spcAft>
        <a:buClr>
          <a:srgbClr val="047CC4"/>
        </a:buClr>
        <a:buFont typeface="StoneSansITC TT"/>
        <a:buChar char="»"/>
        <a:defRPr sz="2000">
          <a:solidFill>
            <a:schemeClr val="bg2"/>
          </a:solidFill>
          <a:latin typeface="+mn-lt"/>
          <a:ea typeface="+mn-ea"/>
          <a:cs typeface="ＭＳ Ｐゴシック"/>
        </a:defRPr>
      </a:lvl1pPr>
      <a:lvl2pPr marL="742950" indent="-285750" algn="l" rtl="0" eaLnBrk="0" fontAlgn="base" hangingPunct="0">
        <a:spcBef>
          <a:spcPct val="20000"/>
        </a:spcBef>
        <a:spcAft>
          <a:spcPct val="0"/>
        </a:spcAft>
        <a:buClr>
          <a:srgbClr val="047CC4"/>
        </a:buClr>
        <a:buFont typeface="StoneSansITC TT"/>
        <a:buChar char="»"/>
        <a:defRPr sz="2800">
          <a:solidFill>
            <a:schemeClr val="bg2"/>
          </a:solidFill>
          <a:latin typeface="+mn-lt"/>
          <a:ea typeface="+mn-ea"/>
          <a:cs typeface="ＭＳ Ｐゴシック"/>
        </a:defRPr>
      </a:lvl2pPr>
      <a:lvl3pPr marL="1143000" indent="-228600" algn="l" rtl="0" eaLnBrk="0" fontAlgn="base" hangingPunct="0">
        <a:spcBef>
          <a:spcPct val="20000"/>
        </a:spcBef>
        <a:spcAft>
          <a:spcPct val="0"/>
        </a:spcAft>
        <a:buClr>
          <a:srgbClr val="047CC4"/>
        </a:buClr>
        <a:buFont typeface="StoneSansITC TT"/>
        <a:buChar char="»"/>
        <a:defRPr sz="1600">
          <a:solidFill>
            <a:schemeClr val="bg2"/>
          </a:solidFill>
          <a:latin typeface="+mn-lt"/>
          <a:ea typeface="+mn-ea"/>
          <a:cs typeface="ＭＳ Ｐゴシック"/>
        </a:defRPr>
      </a:lvl3pPr>
      <a:lvl4pPr marL="1600200" indent="-228600" algn="l" rtl="0" eaLnBrk="0" fontAlgn="base" hangingPunct="0">
        <a:spcBef>
          <a:spcPct val="20000"/>
        </a:spcBef>
        <a:spcAft>
          <a:spcPct val="0"/>
        </a:spcAft>
        <a:buClr>
          <a:srgbClr val="047CC4"/>
        </a:buClr>
        <a:buFont typeface="StoneSansITC TT"/>
        <a:buChar char="»"/>
        <a:defRPr sz="1000">
          <a:solidFill>
            <a:schemeClr val="bg2"/>
          </a:solidFill>
          <a:latin typeface="+mn-lt"/>
          <a:ea typeface="+mn-ea"/>
          <a:cs typeface="ＭＳ Ｐゴシック"/>
        </a:defRPr>
      </a:lvl4pPr>
      <a:lvl5pPr marL="2057400" indent="-228600" algn="l" rtl="0" eaLnBrk="0" fontAlgn="base" hangingPunct="0">
        <a:spcBef>
          <a:spcPct val="20000"/>
        </a:spcBef>
        <a:spcAft>
          <a:spcPct val="0"/>
        </a:spcAft>
        <a:buClr>
          <a:srgbClr val="047CC4"/>
        </a:buClr>
        <a:buFont typeface="StoneSansITC TT"/>
        <a:buChar char="»"/>
        <a:defRPr sz="2000">
          <a:solidFill>
            <a:schemeClr val="bg2"/>
          </a:solidFill>
          <a:latin typeface="StoneSansITC TT" pitchFamily="2" charset="0"/>
          <a:ea typeface="+mn-ea"/>
          <a:cs typeface="ＭＳ Ｐゴシック"/>
        </a:defRPr>
      </a:lvl5pPr>
      <a:lvl6pPr marL="2514600" indent="-228600" algn="l" rtl="0" eaLnBrk="0" fontAlgn="base" hangingPunct="0">
        <a:spcBef>
          <a:spcPct val="20000"/>
        </a:spcBef>
        <a:spcAft>
          <a:spcPct val="0"/>
        </a:spcAft>
        <a:buClr>
          <a:srgbClr val="047CC4"/>
        </a:buClr>
        <a:buFont typeface="StoneSansITC TT" pitchFamily="2" charset="0"/>
        <a:buChar char="»"/>
        <a:defRPr sz="2000">
          <a:solidFill>
            <a:schemeClr val="bg2"/>
          </a:solidFill>
          <a:latin typeface="StoneSansITC TT" pitchFamily="2" charset="0"/>
          <a:ea typeface="+mn-ea"/>
        </a:defRPr>
      </a:lvl6pPr>
      <a:lvl7pPr marL="2971800" indent="-228600" algn="l" rtl="0" eaLnBrk="0" fontAlgn="base" hangingPunct="0">
        <a:spcBef>
          <a:spcPct val="20000"/>
        </a:spcBef>
        <a:spcAft>
          <a:spcPct val="0"/>
        </a:spcAft>
        <a:buClr>
          <a:srgbClr val="047CC4"/>
        </a:buClr>
        <a:buFont typeface="StoneSansITC TT" pitchFamily="2" charset="0"/>
        <a:buChar char="»"/>
        <a:defRPr sz="2000">
          <a:solidFill>
            <a:schemeClr val="bg2"/>
          </a:solidFill>
          <a:latin typeface="StoneSansITC TT" pitchFamily="2" charset="0"/>
          <a:ea typeface="+mn-ea"/>
        </a:defRPr>
      </a:lvl7pPr>
      <a:lvl8pPr marL="3429000" indent="-228600" algn="l" rtl="0" eaLnBrk="0" fontAlgn="base" hangingPunct="0">
        <a:spcBef>
          <a:spcPct val="20000"/>
        </a:spcBef>
        <a:spcAft>
          <a:spcPct val="0"/>
        </a:spcAft>
        <a:buClr>
          <a:srgbClr val="047CC4"/>
        </a:buClr>
        <a:buFont typeface="StoneSansITC TT" pitchFamily="2" charset="0"/>
        <a:buChar char="»"/>
        <a:defRPr sz="2000">
          <a:solidFill>
            <a:schemeClr val="bg2"/>
          </a:solidFill>
          <a:latin typeface="StoneSansITC TT" pitchFamily="2" charset="0"/>
          <a:ea typeface="+mn-ea"/>
        </a:defRPr>
      </a:lvl8pPr>
      <a:lvl9pPr marL="3886200" indent="-228600" algn="l" rtl="0" eaLnBrk="0" fontAlgn="base" hangingPunct="0">
        <a:spcBef>
          <a:spcPct val="20000"/>
        </a:spcBef>
        <a:spcAft>
          <a:spcPct val="0"/>
        </a:spcAft>
        <a:buClr>
          <a:srgbClr val="047CC4"/>
        </a:buClr>
        <a:buFont typeface="StoneSansITC TT" pitchFamily="2" charset="0"/>
        <a:buChar char="»"/>
        <a:defRPr sz="2000">
          <a:solidFill>
            <a:schemeClr val="bg2"/>
          </a:solidFill>
          <a:latin typeface="StoneSansITC TT" pitchFamily="2" charset="0"/>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6626" name="Picture 7" descr="pp screen 02"/>
          <p:cNvPicPr>
            <a:picLocks noChangeAspect="1" noChangeArrowheads="1"/>
          </p:cNvPicPr>
          <p:nvPr/>
        </p:nvPicPr>
        <p:blipFill>
          <a:blip r:embed="rId5" cstate="print"/>
          <a:srcRect/>
          <a:stretch>
            <a:fillRect/>
          </a:stretch>
        </p:blipFill>
        <p:spPr bwMode="auto">
          <a:xfrm>
            <a:off x="0" y="0"/>
            <a:ext cx="9144000" cy="6854825"/>
          </a:xfrm>
          <a:prstGeom prst="rect">
            <a:avLst/>
          </a:prstGeom>
          <a:noFill/>
          <a:ln w="9525">
            <a:noFill/>
            <a:miter lim="800000"/>
            <a:headEnd/>
            <a:tailEnd/>
          </a:ln>
        </p:spPr>
      </p:pic>
      <p:sp>
        <p:nvSpPr>
          <p:cNvPr id="26627" name="Rectangle 2"/>
          <p:cNvSpPr>
            <a:spLocks noGrp="1" noChangeArrowheads="1"/>
          </p:cNvSpPr>
          <p:nvPr>
            <p:ph type="title"/>
          </p:nvPr>
        </p:nvSpPr>
        <p:spPr bwMode="auto">
          <a:xfrm>
            <a:off x="684213" y="104775"/>
            <a:ext cx="5110162" cy="5873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Axa Insurance and EPC’s</a:t>
            </a:r>
          </a:p>
        </p:txBody>
      </p:sp>
      <p:sp>
        <p:nvSpPr>
          <p:cNvPr id="26628" name="Rectangle 3"/>
          <p:cNvSpPr>
            <a:spLocks noGrp="1" noChangeArrowheads="1"/>
          </p:cNvSpPr>
          <p:nvPr>
            <p:ph type="body" idx="1"/>
          </p:nvPr>
        </p:nvSpPr>
        <p:spPr bwMode="auto">
          <a:xfrm>
            <a:off x="611188" y="1196975"/>
            <a:ext cx="8208962" cy="5327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Lst>
  <p:transition/>
  <p:txStyles>
    <p:titleStyle>
      <a:lvl1pPr algn="l" rtl="0" eaLnBrk="0" fontAlgn="base" hangingPunct="0">
        <a:spcBef>
          <a:spcPct val="0"/>
        </a:spcBef>
        <a:spcAft>
          <a:spcPct val="0"/>
        </a:spcAft>
        <a:defRPr sz="2000" b="1">
          <a:solidFill>
            <a:schemeClr val="bg1"/>
          </a:solidFill>
          <a:latin typeface="+mj-lt"/>
          <a:ea typeface="+mj-ea"/>
          <a:cs typeface="+mj-cs"/>
        </a:defRPr>
      </a:lvl1pPr>
      <a:lvl2pPr algn="l" rtl="0" eaLnBrk="0" fontAlgn="base" hangingPunct="0">
        <a:spcBef>
          <a:spcPct val="0"/>
        </a:spcBef>
        <a:spcAft>
          <a:spcPct val="0"/>
        </a:spcAft>
        <a:defRPr sz="2000" b="1">
          <a:solidFill>
            <a:schemeClr val="bg1"/>
          </a:solidFill>
          <a:latin typeface="Verdana" pitchFamily="34" charset="0"/>
        </a:defRPr>
      </a:lvl2pPr>
      <a:lvl3pPr algn="l" rtl="0" eaLnBrk="0" fontAlgn="base" hangingPunct="0">
        <a:spcBef>
          <a:spcPct val="0"/>
        </a:spcBef>
        <a:spcAft>
          <a:spcPct val="0"/>
        </a:spcAft>
        <a:defRPr sz="2000" b="1">
          <a:solidFill>
            <a:schemeClr val="bg1"/>
          </a:solidFill>
          <a:latin typeface="Verdana" pitchFamily="34" charset="0"/>
        </a:defRPr>
      </a:lvl3pPr>
      <a:lvl4pPr algn="l" rtl="0" eaLnBrk="0" fontAlgn="base" hangingPunct="0">
        <a:spcBef>
          <a:spcPct val="0"/>
        </a:spcBef>
        <a:spcAft>
          <a:spcPct val="0"/>
        </a:spcAft>
        <a:defRPr sz="2000" b="1">
          <a:solidFill>
            <a:schemeClr val="bg1"/>
          </a:solidFill>
          <a:latin typeface="Verdana" pitchFamily="34" charset="0"/>
        </a:defRPr>
      </a:lvl4pPr>
      <a:lvl5pPr algn="l" rtl="0" eaLnBrk="0" fontAlgn="base" hangingPunct="0">
        <a:spcBef>
          <a:spcPct val="0"/>
        </a:spcBef>
        <a:spcAft>
          <a:spcPct val="0"/>
        </a:spcAft>
        <a:defRPr sz="2000" b="1">
          <a:solidFill>
            <a:schemeClr val="bg1"/>
          </a:solidFill>
          <a:latin typeface="Verdana" pitchFamily="34" charset="0"/>
        </a:defRPr>
      </a:lvl5pPr>
      <a:lvl6pPr marL="457200" algn="l" rtl="0" fontAlgn="base">
        <a:spcBef>
          <a:spcPct val="0"/>
        </a:spcBef>
        <a:spcAft>
          <a:spcPct val="0"/>
        </a:spcAft>
        <a:defRPr sz="2000" b="1">
          <a:solidFill>
            <a:schemeClr val="bg1"/>
          </a:solidFill>
          <a:latin typeface="Verdana" pitchFamily="34" charset="0"/>
        </a:defRPr>
      </a:lvl6pPr>
      <a:lvl7pPr marL="914400" algn="l" rtl="0" fontAlgn="base">
        <a:spcBef>
          <a:spcPct val="0"/>
        </a:spcBef>
        <a:spcAft>
          <a:spcPct val="0"/>
        </a:spcAft>
        <a:defRPr sz="2000" b="1">
          <a:solidFill>
            <a:schemeClr val="bg1"/>
          </a:solidFill>
          <a:latin typeface="Verdana" pitchFamily="34" charset="0"/>
        </a:defRPr>
      </a:lvl7pPr>
      <a:lvl8pPr marL="1371600" algn="l" rtl="0" fontAlgn="base">
        <a:spcBef>
          <a:spcPct val="0"/>
        </a:spcBef>
        <a:spcAft>
          <a:spcPct val="0"/>
        </a:spcAft>
        <a:defRPr sz="2000" b="1">
          <a:solidFill>
            <a:schemeClr val="bg1"/>
          </a:solidFill>
          <a:latin typeface="Verdana" pitchFamily="34" charset="0"/>
        </a:defRPr>
      </a:lvl8pPr>
      <a:lvl9pPr marL="1828800" algn="l" rtl="0" fontAlgn="base">
        <a:spcBef>
          <a:spcPct val="0"/>
        </a:spcBef>
        <a:spcAft>
          <a:spcPct val="0"/>
        </a:spcAft>
        <a:defRPr sz="2000" b="1">
          <a:solidFill>
            <a:schemeClr val="bg1"/>
          </a:solidFill>
          <a:latin typeface="Verdana" pitchFamily="34"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000">
          <a:solidFill>
            <a:schemeClr val="bg1"/>
          </a:solidFill>
          <a:latin typeface="+mn-lt"/>
        </a:defRPr>
      </a:lvl2pPr>
      <a:lvl3pPr marL="1143000" indent="-228600" algn="l" rtl="0" eaLnBrk="0" fontAlgn="base" hangingPunct="0">
        <a:spcBef>
          <a:spcPct val="20000"/>
        </a:spcBef>
        <a:spcAft>
          <a:spcPct val="0"/>
        </a:spcAft>
        <a:buChar char="•"/>
        <a:defRPr>
          <a:solidFill>
            <a:schemeClr val="bg1"/>
          </a:solidFill>
          <a:latin typeface="+mn-lt"/>
        </a:defRPr>
      </a:lvl3pPr>
      <a:lvl4pPr marL="1600200" indent="-228600" algn="l" rtl="0" eaLnBrk="0" fontAlgn="base" hangingPunct="0">
        <a:spcBef>
          <a:spcPct val="20000"/>
        </a:spcBef>
        <a:spcAft>
          <a:spcPct val="0"/>
        </a:spcAft>
        <a:buChar char="–"/>
        <a:defRPr>
          <a:solidFill>
            <a:schemeClr val="bg1"/>
          </a:solidFill>
          <a:latin typeface="+mn-lt"/>
        </a:defRPr>
      </a:lvl4pPr>
      <a:lvl5pPr marL="2057400" indent="-228600" algn="l" rtl="0" eaLnBrk="0" fontAlgn="base" hangingPunct="0">
        <a:spcBef>
          <a:spcPct val="20000"/>
        </a:spcBef>
        <a:spcAft>
          <a:spcPct val="0"/>
        </a:spcAft>
        <a:buChar char="»"/>
        <a:defRPr>
          <a:solidFill>
            <a:schemeClr val="bg1"/>
          </a:solidFill>
          <a:latin typeface="+mn-lt"/>
        </a:defRPr>
      </a:lvl5pPr>
      <a:lvl6pPr marL="2514600" indent="-228600" algn="l" rtl="0" fontAlgn="base">
        <a:spcBef>
          <a:spcPct val="20000"/>
        </a:spcBef>
        <a:spcAft>
          <a:spcPct val="0"/>
        </a:spcAft>
        <a:buChar char="»"/>
        <a:defRPr>
          <a:solidFill>
            <a:schemeClr val="bg1"/>
          </a:solidFill>
          <a:latin typeface="+mn-lt"/>
        </a:defRPr>
      </a:lvl6pPr>
      <a:lvl7pPr marL="2971800" indent="-228600" algn="l" rtl="0" fontAlgn="base">
        <a:spcBef>
          <a:spcPct val="20000"/>
        </a:spcBef>
        <a:spcAft>
          <a:spcPct val="0"/>
        </a:spcAft>
        <a:buChar char="»"/>
        <a:defRPr>
          <a:solidFill>
            <a:schemeClr val="bg1"/>
          </a:solidFill>
          <a:latin typeface="+mn-lt"/>
        </a:defRPr>
      </a:lvl7pPr>
      <a:lvl8pPr marL="3429000" indent="-228600" algn="l" rtl="0" fontAlgn="base">
        <a:spcBef>
          <a:spcPct val="20000"/>
        </a:spcBef>
        <a:spcAft>
          <a:spcPct val="0"/>
        </a:spcAft>
        <a:buChar char="»"/>
        <a:defRPr>
          <a:solidFill>
            <a:schemeClr val="bg1"/>
          </a:solidFill>
          <a:latin typeface="+mn-lt"/>
        </a:defRPr>
      </a:lvl8pPr>
      <a:lvl9pPr marL="3886200" indent="-228600" algn="l" rtl="0" fontAlgn="base">
        <a:spcBef>
          <a:spcPct val="20000"/>
        </a:spcBef>
        <a:spcAft>
          <a:spcPct val="0"/>
        </a:spcAft>
        <a:buChar char="»"/>
        <a:defRPr>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30722" name="Group 2"/>
          <p:cNvGrpSpPr>
            <a:grpSpLocks/>
          </p:cNvGrpSpPr>
          <p:nvPr/>
        </p:nvGrpSpPr>
        <p:grpSpPr bwMode="auto">
          <a:xfrm>
            <a:off x="0" y="0"/>
            <a:ext cx="9142413" cy="6856413"/>
            <a:chOff x="0" y="0"/>
            <a:chExt cx="5759" cy="4319"/>
          </a:xfrm>
        </p:grpSpPr>
        <p:sp>
          <p:nvSpPr>
            <p:cNvPr id="36867"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0731" name="Group 4"/>
            <p:cNvGrpSpPr>
              <a:grpSpLocks/>
            </p:cNvGrpSpPr>
            <p:nvPr userDrawn="1"/>
          </p:nvGrpSpPr>
          <p:grpSpPr bwMode="auto">
            <a:xfrm>
              <a:off x="0" y="0"/>
              <a:ext cx="5759" cy="4319"/>
              <a:chOff x="0" y="0"/>
              <a:chExt cx="5759" cy="4319"/>
            </a:xfrm>
          </p:grpSpPr>
          <p:sp>
            <p:nvSpPr>
              <p:cNvPr id="36869"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0"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1"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2"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3"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4"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5"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6"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7"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8"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9"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0"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1"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2"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3"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4"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5"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6"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7"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8"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9"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0"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1"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2"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3"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0757" name="Group 30"/>
              <p:cNvGrpSpPr>
                <a:grpSpLocks/>
              </p:cNvGrpSpPr>
              <p:nvPr userDrawn="1"/>
            </p:nvGrpSpPr>
            <p:grpSpPr bwMode="auto">
              <a:xfrm>
                <a:off x="0" y="0"/>
                <a:ext cx="5758" cy="1045"/>
                <a:chOff x="0" y="0"/>
                <a:chExt cx="5758" cy="1045"/>
              </a:xfrm>
            </p:grpSpPr>
            <p:sp>
              <p:nvSpPr>
                <p:cNvPr id="36895"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6"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7"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8"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9"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0"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1"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2"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3"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4"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5"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6"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7"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8"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9"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0758" name="Group 46"/>
              <p:cNvGrpSpPr>
                <a:grpSpLocks/>
              </p:cNvGrpSpPr>
              <p:nvPr userDrawn="1"/>
            </p:nvGrpSpPr>
            <p:grpSpPr bwMode="auto">
              <a:xfrm>
                <a:off x="0" y="558"/>
                <a:ext cx="5758" cy="487"/>
                <a:chOff x="0" y="558"/>
                <a:chExt cx="5758" cy="487"/>
              </a:xfrm>
            </p:grpSpPr>
            <p:sp>
              <p:nvSpPr>
                <p:cNvPr id="36911"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2"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0759" name="Group 49"/>
              <p:cNvGrpSpPr>
                <a:grpSpLocks/>
              </p:cNvGrpSpPr>
              <p:nvPr userDrawn="1"/>
            </p:nvGrpSpPr>
            <p:grpSpPr bwMode="auto">
              <a:xfrm>
                <a:off x="264" y="1039"/>
                <a:ext cx="5200" cy="3280"/>
                <a:chOff x="264" y="1039"/>
                <a:chExt cx="5200" cy="3280"/>
              </a:xfrm>
            </p:grpSpPr>
            <p:sp>
              <p:nvSpPr>
                <p:cNvPr id="36914"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5"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6"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7"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8"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9"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0"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1"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2"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sp>
            <p:nvSpPr>
              <p:cNvPr id="36923"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4"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5"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6"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7"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8"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9"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30"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sp>
        <p:nvSpPr>
          <p:cNvPr id="36931"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GB" smtClean="0"/>
              <a:t>Click to edit Master title style</a:t>
            </a:r>
          </a:p>
        </p:txBody>
      </p:sp>
      <p:sp>
        <p:nvSpPr>
          <p:cNvPr id="36932"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3"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4"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fld id="{EAEABE64-CCC5-4443-BA14-495D5BBF0DF7}" type="slidenum">
              <a:rPr lang="en-GB"/>
              <a:pPr>
                <a:defRPr/>
              </a:pPr>
              <a:t>‹#›</a:t>
            </a:fld>
            <a:endParaRPr lang="en-GB"/>
          </a:p>
        </p:txBody>
      </p:sp>
      <p:sp>
        <p:nvSpPr>
          <p:cNvPr id="36935"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6937" name="Rectangle 73"/>
          <p:cNvSpPr>
            <a:spLocks noChangeArrowheads="1"/>
          </p:cNvSpPr>
          <p:nvPr userDrawn="1"/>
        </p:nvSpPr>
        <p:spPr bwMode="auto">
          <a:xfrm>
            <a:off x="468313" y="260350"/>
            <a:ext cx="8207375" cy="6337300"/>
          </a:xfrm>
          <a:prstGeom prst="rect">
            <a:avLst/>
          </a:prstGeom>
          <a:noFill/>
          <a:ln w="22225">
            <a:solidFill>
              <a:schemeClr val="bg2"/>
            </a:solidFill>
            <a:miter lim="800000"/>
            <a:headEnd/>
            <a:tailEnd/>
          </a:ln>
          <a:effectLst/>
        </p:spPr>
        <p:txBody>
          <a:bodyPr wrap="none" anchor="ctr"/>
          <a:lstStyle/>
          <a:p>
            <a:pPr algn="ctr" eaLnBrk="1" hangingPunct="1">
              <a:defRPr/>
            </a:pPr>
            <a:endParaRPr lang="en-GB" sz="4000" b="1">
              <a:solidFill>
                <a:srgbClr val="EAEAEA"/>
              </a:solidFill>
              <a:latin typeface="Century Gothic" pitchFamily="34" charset="0"/>
              <a:ea typeface="+mn-ea"/>
              <a:cs typeface="+mn-cs"/>
            </a:endParaRPr>
          </a:p>
        </p:txBody>
      </p:sp>
      <p:pic>
        <p:nvPicPr>
          <p:cNvPr id="30729" name="Picture 74" descr="Marlborough Pensions (high res)"/>
          <p:cNvPicPr>
            <a:picLocks noChangeAspect="1" noChangeArrowheads="1"/>
          </p:cNvPicPr>
          <p:nvPr userDrawn="1"/>
        </p:nvPicPr>
        <p:blipFill>
          <a:blip r:embed="rId2" cstate="print"/>
          <a:srcRect/>
          <a:stretch>
            <a:fillRect/>
          </a:stretch>
        </p:blipFill>
        <p:spPr bwMode="auto">
          <a:xfrm>
            <a:off x="5905500" y="5338763"/>
            <a:ext cx="2754313" cy="765175"/>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ea typeface="+mj-ea"/>
          <a:cs typeface="+mj-cs"/>
        </a:defRPr>
      </a:lvl1pPr>
      <a:lvl2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2pPr>
      <a:lvl3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3pPr>
      <a:lvl4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4pPr>
      <a:lvl5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effectLst>
            <a:outerShdw blurRad="38100" dist="38100" dir="2700000" algn="tl">
              <a:srgbClr val="000000"/>
            </a:outerShdw>
          </a:effectLst>
          <a:latin typeface="Century Gothic" pitchFamily="34" charset="0"/>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Century Gothic" pitchFamily="34" charset="0"/>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Century Gothic" pitchFamily="34" charset="0"/>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31746" name="Group 2"/>
          <p:cNvGrpSpPr>
            <a:grpSpLocks/>
          </p:cNvGrpSpPr>
          <p:nvPr/>
        </p:nvGrpSpPr>
        <p:grpSpPr bwMode="auto">
          <a:xfrm>
            <a:off x="0" y="0"/>
            <a:ext cx="9142413" cy="6856413"/>
            <a:chOff x="0" y="0"/>
            <a:chExt cx="5759" cy="4319"/>
          </a:xfrm>
        </p:grpSpPr>
        <p:sp>
          <p:nvSpPr>
            <p:cNvPr id="36867"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1755" name="Group 4"/>
            <p:cNvGrpSpPr>
              <a:grpSpLocks/>
            </p:cNvGrpSpPr>
            <p:nvPr userDrawn="1"/>
          </p:nvGrpSpPr>
          <p:grpSpPr bwMode="auto">
            <a:xfrm>
              <a:off x="0" y="0"/>
              <a:ext cx="5759" cy="4319"/>
              <a:chOff x="0" y="0"/>
              <a:chExt cx="5759" cy="4319"/>
            </a:xfrm>
          </p:grpSpPr>
          <p:sp>
            <p:nvSpPr>
              <p:cNvPr id="36869"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0"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1"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2"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3"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4"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5"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6"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7"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8"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9"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0"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1"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2"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3"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4"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5"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6"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7"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8"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9"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0"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1"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2"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3"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1781" name="Group 30"/>
              <p:cNvGrpSpPr>
                <a:grpSpLocks/>
              </p:cNvGrpSpPr>
              <p:nvPr userDrawn="1"/>
            </p:nvGrpSpPr>
            <p:grpSpPr bwMode="auto">
              <a:xfrm>
                <a:off x="0" y="0"/>
                <a:ext cx="5758" cy="1045"/>
                <a:chOff x="0" y="0"/>
                <a:chExt cx="5758" cy="1045"/>
              </a:xfrm>
            </p:grpSpPr>
            <p:sp>
              <p:nvSpPr>
                <p:cNvPr id="36895"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6"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7"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8"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9"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0"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1"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2"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3"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4"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5"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6"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7"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8"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9"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1782" name="Group 46"/>
              <p:cNvGrpSpPr>
                <a:grpSpLocks/>
              </p:cNvGrpSpPr>
              <p:nvPr userDrawn="1"/>
            </p:nvGrpSpPr>
            <p:grpSpPr bwMode="auto">
              <a:xfrm>
                <a:off x="0" y="558"/>
                <a:ext cx="5758" cy="487"/>
                <a:chOff x="0" y="558"/>
                <a:chExt cx="5758" cy="487"/>
              </a:xfrm>
            </p:grpSpPr>
            <p:sp>
              <p:nvSpPr>
                <p:cNvPr id="36911"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2"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1783" name="Group 49"/>
              <p:cNvGrpSpPr>
                <a:grpSpLocks/>
              </p:cNvGrpSpPr>
              <p:nvPr userDrawn="1"/>
            </p:nvGrpSpPr>
            <p:grpSpPr bwMode="auto">
              <a:xfrm>
                <a:off x="264" y="1039"/>
                <a:ext cx="5200" cy="3280"/>
                <a:chOff x="264" y="1039"/>
                <a:chExt cx="5200" cy="3280"/>
              </a:xfrm>
            </p:grpSpPr>
            <p:sp>
              <p:nvSpPr>
                <p:cNvPr id="36914"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5"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6"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7"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8"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9"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0"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1"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2"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sp>
            <p:nvSpPr>
              <p:cNvPr id="36923"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4"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5"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6"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7"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8"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9"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30"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sp>
        <p:nvSpPr>
          <p:cNvPr id="36931"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GB" smtClean="0"/>
              <a:t>Click to edit Master title style</a:t>
            </a:r>
          </a:p>
        </p:txBody>
      </p:sp>
      <p:sp>
        <p:nvSpPr>
          <p:cNvPr id="36932"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3"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4"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fld id="{A9AB59C1-396C-44DE-A522-8DB6C94979C7}" type="slidenum">
              <a:rPr lang="en-GB"/>
              <a:pPr>
                <a:defRPr/>
              </a:pPr>
              <a:t>‹#›</a:t>
            </a:fld>
            <a:endParaRPr lang="en-GB"/>
          </a:p>
        </p:txBody>
      </p:sp>
      <p:sp>
        <p:nvSpPr>
          <p:cNvPr id="36935"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6937" name="Rectangle 73"/>
          <p:cNvSpPr>
            <a:spLocks noChangeArrowheads="1"/>
          </p:cNvSpPr>
          <p:nvPr userDrawn="1"/>
        </p:nvSpPr>
        <p:spPr bwMode="auto">
          <a:xfrm>
            <a:off x="468313" y="260350"/>
            <a:ext cx="8207375" cy="6337300"/>
          </a:xfrm>
          <a:prstGeom prst="rect">
            <a:avLst/>
          </a:prstGeom>
          <a:noFill/>
          <a:ln w="22225">
            <a:solidFill>
              <a:schemeClr val="bg2"/>
            </a:solidFill>
            <a:miter lim="800000"/>
            <a:headEnd/>
            <a:tailEnd/>
          </a:ln>
          <a:effectLst/>
        </p:spPr>
        <p:txBody>
          <a:bodyPr wrap="none" anchor="ctr"/>
          <a:lstStyle/>
          <a:p>
            <a:pPr algn="ctr" eaLnBrk="1" hangingPunct="1">
              <a:defRPr/>
            </a:pPr>
            <a:endParaRPr lang="en-GB" sz="4000" b="1">
              <a:solidFill>
                <a:srgbClr val="EAEAEA"/>
              </a:solidFill>
              <a:latin typeface="Century Gothic" pitchFamily="34" charset="0"/>
              <a:ea typeface="+mn-ea"/>
              <a:cs typeface="+mn-cs"/>
            </a:endParaRPr>
          </a:p>
        </p:txBody>
      </p:sp>
      <p:pic>
        <p:nvPicPr>
          <p:cNvPr id="31753" name="Picture 74" descr="Marlborough Pensions (high res)"/>
          <p:cNvPicPr>
            <a:picLocks noChangeAspect="1" noChangeArrowheads="1"/>
          </p:cNvPicPr>
          <p:nvPr userDrawn="1"/>
        </p:nvPicPr>
        <p:blipFill>
          <a:blip r:embed="rId2" cstate="print"/>
          <a:srcRect/>
          <a:stretch>
            <a:fillRect/>
          </a:stretch>
        </p:blipFill>
        <p:spPr bwMode="auto">
          <a:xfrm>
            <a:off x="5905500" y="5338763"/>
            <a:ext cx="2754313" cy="765175"/>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ea typeface="+mj-ea"/>
          <a:cs typeface="+mj-cs"/>
        </a:defRPr>
      </a:lvl1pPr>
      <a:lvl2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2pPr>
      <a:lvl3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3pPr>
      <a:lvl4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4pPr>
      <a:lvl5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effectLst>
            <a:outerShdw blurRad="38100" dist="38100" dir="2700000" algn="tl">
              <a:srgbClr val="000000"/>
            </a:outerShdw>
          </a:effectLst>
          <a:latin typeface="Century Gothic" pitchFamily="34" charset="0"/>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Century Gothic" pitchFamily="34" charset="0"/>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Century Gothic" pitchFamily="34" charset="0"/>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32770" name="Group 2"/>
          <p:cNvGrpSpPr>
            <a:grpSpLocks/>
          </p:cNvGrpSpPr>
          <p:nvPr/>
        </p:nvGrpSpPr>
        <p:grpSpPr bwMode="auto">
          <a:xfrm>
            <a:off x="0" y="0"/>
            <a:ext cx="9142413" cy="6856413"/>
            <a:chOff x="0" y="0"/>
            <a:chExt cx="5759" cy="4319"/>
          </a:xfrm>
        </p:grpSpPr>
        <p:sp>
          <p:nvSpPr>
            <p:cNvPr id="36867"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2779" name="Group 4"/>
            <p:cNvGrpSpPr>
              <a:grpSpLocks/>
            </p:cNvGrpSpPr>
            <p:nvPr userDrawn="1"/>
          </p:nvGrpSpPr>
          <p:grpSpPr bwMode="auto">
            <a:xfrm>
              <a:off x="0" y="0"/>
              <a:ext cx="5759" cy="4319"/>
              <a:chOff x="0" y="0"/>
              <a:chExt cx="5759" cy="4319"/>
            </a:xfrm>
          </p:grpSpPr>
          <p:sp>
            <p:nvSpPr>
              <p:cNvPr id="36869"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0"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1"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2"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3"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4"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5"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6"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7"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8"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9"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0"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1"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2"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3"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4"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5"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6"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7"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8"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9"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0"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1"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2"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3"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2805" name="Group 30"/>
              <p:cNvGrpSpPr>
                <a:grpSpLocks/>
              </p:cNvGrpSpPr>
              <p:nvPr userDrawn="1"/>
            </p:nvGrpSpPr>
            <p:grpSpPr bwMode="auto">
              <a:xfrm>
                <a:off x="0" y="0"/>
                <a:ext cx="5758" cy="1045"/>
                <a:chOff x="0" y="0"/>
                <a:chExt cx="5758" cy="1045"/>
              </a:xfrm>
            </p:grpSpPr>
            <p:sp>
              <p:nvSpPr>
                <p:cNvPr id="36895"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6"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7"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8"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9"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0"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1"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2"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3"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4"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5"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6"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7"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8"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9"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2806" name="Group 46"/>
              <p:cNvGrpSpPr>
                <a:grpSpLocks/>
              </p:cNvGrpSpPr>
              <p:nvPr userDrawn="1"/>
            </p:nvGrpSpPr>
            <p:grpSpPr bwMode="auto">
              <a:xfrm>
                <a:off x="0" y="558"/>
                <a:ext cx="5758" cy="487"/>
                <a:chOff x="0" y="558"/>
                <a:chExt cx="5758" cy="487"/>
              </a:xfrm>
            </p:grpSpPr>
            <p:sp>
              <p:nvSpPr>
                <p:cNvPr id="36911"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2"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2807" name="Group 49"/>
              <p:cNvGrpSpPr>
                <a:grpSpLocks/>
              </p:cNvGrpSpPr>
              <p:nvPr userDrawn="1"/>
            </p:nvGrpSpPr>
            <p:grpSpPr bwMode="auto">
              <a:xfrm>
                <a:off x="264" y="1039"/>
                <a:ext cx="5200" cy="3280"/>
                <a:chOff x="264" y="1039"/>
                <a:chExt cx="5200" cy="3280"/>
              </a:xfrm>
            </p:grpSpPr>
            <p:sp>
              <p:nvSpPr>
                <p:cNvPr id="36914"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5"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6"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7"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8"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9"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0"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1"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2"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sp>
            <p:nvSpPr>
              <p:cNvPr id="36923"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4"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5"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6"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7"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8"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9"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30"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sp>
        <p:nvSpPr>
          <p:cNvPr id="36931"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GB" smtClean="0"/>
              <a:t>Click to edit Master title style</a:t>
            </a:r>
          </a:p>
        </p:txBody>
      </p:sp>
      <p:sp>
        <p:nvSpPr>
          <p:cNvPr id="36932"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3"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4"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fld id="{DB4E3151-537B-4E7A-B1FF-0CAE3F86CB52}" type="slidenum">
              <a:rPr lang="en-GB"/>
              <a:pPr>
                <a:defRPr/>
              </a:pPr>
              <a:t>‹#›</a:t>
            </a:fld>
            <a:endParaRPr lang="en-GB"/>
          </a:p>
        </p:txBody>
      </p:sp>
      <p:sp>
        <p:nvSpPr>
          <p:cNvPr id="36935"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6937" name="Rectangle 73"/>
          <p:cNvSpPr>
            <a:spLocks noChangeArrowheads="1"/>
          </p:cNvSpPr>
          <p:nvPr userDrawn="1"/>
        </p:nvSpPr>
        <p:spPr bwMode="auto">
          <a:xfrm>
            <a:off x="468313" y="260350"/>
            <a:ext cx="8207375" cy="6337300"/>
          </a:xfrm>
          <a:prstGeom prst="rect">
            <a:avLst/>
          </a:prstGeom>
          <a:noFill/>
          <a:ln w="22225">
            <a:solidFill>
              <a:schemeClr val="bg2"/>
            </a:solidFill>
            <a:miter lim="800000"/>
            <a:headEnd/>
            <a:tailEnd/>
          </a:ln>
          <a:effectLst/>
        </p:spPr>
        <p:txBody>
          <a:bodyPr wrap="none" anchor="ctr"/>
          <a:lstStyle/>
          <a:p>
            <a:pPr algn="ctr" eaLnBrk="1" hangingPunct="1">
              <a:defRPr/>
            </a:pPr>
            <a:endParaRPr lang="en-GB" sz="4000" b="1">
              <a:solidFill>
                <a:srgbClr val="EAEAEA"/>
              </a:solidFill>
              <a:latin typeface="Century Gothic" pitchFamily="34" charset="0"/>
              <a:ea typeface="+mn-ea"/>
              <a:cs typeface="+mn-cs"/>
            </a:endParaRPr>
          </a:p>
        </p:txBody>
      </p:sp>
      <p:pic>
        <p:nvPicPr>
          <p:cNvPr id="32777" name="Picture 74" descr="Marlborough Pensions (high res)"/>
          <p:cNvPicPr>
            <a:picLocks noChangeAspect="1" noChangeArrowheads="1"/>
          </p:cNvPicPr>
          <p:nvPr userDrawn="1"/>
        </p:nvPicPr>
        <p:blipFill>
          <a:blip r:embed="rId2" cstate="print"/>
          <a:srcRect/>
          <a:stretch>
            <a:fillRect/>
          </a:stretch>
        </p:blipFill>
        <p:spPr bwMode="auto">
          <a:xfrm>
            <a:off x="5905500" y="5338763"/>
            <a:ext cx="2754313" cy="765175"/>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ea typeface="+mj-ea"/>
          <a:cs typeface="+mj-cs"/>
        </a:defRPr>
      </a:lvl1pPr>
      <a:lvl2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2pPr>
      <a:lvl3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3pPr>
      <a:lvl4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4pPr>
      <a:lvl5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effectLst>
            <a:outerShdw blurRad="38100" dist="38100" dir="2700000" algn="tl">
              <a:srgbClr val="000000"/>
            </a:outerShdw>
          </a:effectLst>
          <a:latin typeface="Century Gothic" pitchFamily="34" charset="0"/>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Century Gothic" pitchFamily="34" charset="0"/>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Century Gothic" pitchFamily="34" charset="0"/>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33794" name="Group 2"/>
          <p:cNvGrpSpPr>
            <a:grpSpLocks/>
          </p:cNvGrpSpPr>
          <p:nvPr/>
        </p:nvGrpSpPr>
        <p:grpSpPr bwMode="auto">
          <a:xfrm>
            <a:off x="0" y="0"/>
            <a:ext cx="9142413" cy="6856413"/>
            <a:chOff x="0" y="0"/>
            <a:chExt cx="5759" cy="4319"/>
          </a:xfrm>
        </p:grpSpPr>
        <p:sp>
          <p:nvSpPr>
            <p:cNvPr id="36867"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3803" name="Group 4"/>
            <p:cNvGrpSpPr>
              <a:grpSpLocks/>
            </p:cNvGrpSpPr>
            <p:nvPr userDrawn="1"/>
          </p:nvGrpSpPr>
          <p:grpSpPr bwMode="auto">
            <a:xfrm>
              <a:off x="0" y="0"/>
              <a:ext cx="5759" cy="4319"/>
              <a:chOff x="0" y="0"/>
              <a:chExt cx="5759" cy="4319"/>
            </a:xfrm>
          </p:grpSpPr>
          <p:sp>
            <p:nvSpPr>
              <p:cNvPr id="36869"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0"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1"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2"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3"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4"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5"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6"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7"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8"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9"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0"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1"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2"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3"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4"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5"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6"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7"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8"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9"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0"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1"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2"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3"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3829" name="Group 30"/>
              <p:cNvGrpSpPr>
                <a:grpSpLocks/>
              </p:cNvGrpSpPr>
              <p:nvPr userDrawn="1"/>
            </p:nvGrpSpPr>
            <p:grpSpPr bwMode="auto">
              <a:xfrm>
                <a:off x="0" y="0"/>
                <a:ext cx="5758" cy="1045"/>
                <a:chOff x="0" y="0"/>
                <a:chExt cx="5758" cy="1045"/>
              </a:xfrm>
            </p:grpSpPr>
            <p:sp>
              <p:nvSpPr>
                <p:cNvPr id="36895"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6"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7"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8"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9"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0"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1"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2"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3"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4"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5"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6"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7"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8"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9"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3830" name="Group 46"/>
              <p:cNvGrpSpPr>
                <a:grpSpLocks/>
              </p:cNvGrpSpPr>
              <p:nvPr userDrawn="1"/>
            </p:nvGrpSpPr>
            <p:grpSpPr bwMode="auto">
              <a:xfrm>
                <a:off x="0" y="558"/>
                <a:ext cx="5758" cy="487"/>
                <a:chOff x="0" y="558"/>
                <a:chExt cx="5758" cy="487"/>
              </a:xfrm>
            </p:grpSpPr>
            <p:sp>
              <p:nvSpPr>
                <p:cNvPr id="36911"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2"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3831" name="Group 49"/>
              <p:cNvGrpSpPr>
                <a:grpSpLocks/>
              </p:cNvGrpSpPr>
              <p:nvPr userDrawn="1"/>
            </p:nvGrpSpPr>
            <p:grpSpPr bwMode="auto">
              <a:xfrm>
                <a:off x="264" y="1039"/>
                <a:ext cx="5200" cy="3280"/>
                <a:chOff x="264" y="1039"/>
                <a:chExt cx="5200" cy="3280"/>
              </a:xfrm>
            </p:grpSpPr>
            <p:sp>
              <p:nvSpPr>
                <p:cNvPr id="36914"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5"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6"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7"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8"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9"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0"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1"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2"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sp>
            <p:nvSpPr>
              <p:cNvPr id="36923"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4"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5"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6"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7"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8"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9"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30"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sp>
        <p:nvSpPr>
          <p:cNvPr id="36931"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GB" smtClean="0"/>
              <a:t>Click to edit Master title style</a:t>
            </a:r>
          </a:p>
        </p:txBody>
      </p:sp>
      <p:sp>
        <p:nvSpPr>
          <p:cNvPr id="36932"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3"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4"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fld id="{DD870874-95EA-4218-BC7D-9EA84A1F38F4}" type="slidenum">
              <a:rPr lang="en-GB"/>
              <a:pPr>
                <a:defRPr/>
              </a:pPr>
              <a:t>‹#›</a:t>
            </a:fld>
            <a:endParaRPr lang="en-GB"/>
          </a:p>
        </p:txBody>
      </p:sp>
      <p:sp>
        <p:nvSpPr>
          <p:cNvPr id="36935"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6937" name="Rectangle 73"/>
          <p:cNvSpPr>
            <a:spLocks noChangeArrowheads="1"/>
          </p:cNvSpPr>
          <p:nvPr userDrawn="1"/>
        </p:nvSpPr>
        <p:spPr bwMode="auto">
          <a:xfrm>
            <a:off x="468313" y="260350"/>
            <a:ext cx="8207375" cy="6337300"/>
          </a:xfrm>
          <a:prstGeom prst="rect">
            <a:avLst/>
          </a:prstGeom>
          <a:noFill/>
          <a:ln w="22225">
            <a:solidFill>
              <a:schemeClr val="bg2"/>
            </a:solidFill>
            <a:miter lim="800000"/>
            <a:headEnd/>
            <a:tailEnd/>
          </a:ln>
          <a:effectLst/>
        </p:spPr>
        <p:txBody>
          <a:bodyPr wrap="none" anchor="ctr"/>
          <a:lstStyle/>
          <a:p>
            <a:pPr algn="ctr" eaLnBrk="1" hangingPunct="1">
              <a:defRPr/>
            </a:pPr>
            <a:endParaRPr lang="en-GB" sz="4000" b="1">
              <a:solidFill>
                <a:srgbClr val="EAEAEA"/>
              </a:solidFill>
              <a:latin typeface="Century Gothic" pitchFamily="34" charset="0"/>
              <a:ea typeface="+mn-ea"/>
              <a:cs typeface="+mn-cs"/>
            </a:endParaRPr>
          </a:p>
        </p:txBody>
      </p:sp>
      <p:pic>
        <p:nvPicPr>
          <p:cNvPr id="33801" name="Picture 74" descr="Marlborough Pensions (high res)"/>
          <p:cNvPicPr>
            <a:picLocks noChangeAspect="1" noChangeArrowheads="1"/>
          </p:cNvPicPr>
          <p:nvPr userDrawn="1"/>
        </p:nvPicPr>
        <p:blipFill>
          <a:blip r:embed="rId2" cstate="print"/>
          <a:srcRect/>
          <a:stretch>
            <a:fillRect/>
          </a:stretch>
        </p:blipFill>
        <p:spPr bwMode="auto">
          <a:xfrm>
            <a:off x="5905500" y="5338763"/>
            <a:ext cx="2754313" cy="765175"/>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ea typeface="+mj-ea"/>
          <a:cs typeface="+mj-cs"/>
        </a:defRPr>
      </a:lvl1pPr>
      <a:lvl2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2pPr>
      <a:lvl3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3pPr>
      <a:lvl4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4pPr>
      <a:lvl5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effectLst>
            <a:outerShdw blurRad="38100" dist="38100" dir="2700000" algn="tl">
              <a:srgbClr val="000000"/>
            </a:outerShdw>
          </a:effectLst>
          <a:latin typeface="Century Gothic" pitchFamily="34" charset="0"/>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Century Gothic" pitchFamily="34" charset="0"/>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Century Gothic" pitchFamily="34" charset="0"/>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34818" name="Group 2"/>
          <p:cNvGrpSpPr>
            <a:grpSpLocks/>
          </p:cNvGrpSpPr>
          <p:nvPr/>
        </p:nvGrpSpPr>
        <p:grpSpPr bwMode="auto">
          <a:xfrm>
            <a:off x="0" y="0"/>
            <a:ext cx="9142413" cy="6856413"/>
            <a:chOff x="0" y="0"/>
            <a:chExt cx="5759" cy="4319"/>
          </a:xfrm>
        </p:grpSpPr>
        <p:sp>
          <p:nvSpPr>
            <p:cNvPr id="36867"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4827" name="Group 4"/>
            <p:cNvGrpSpPr>
              <a:grpSpLocks/>
            </p:cNvGrpSpPr>
            <p:nvPr userDrawn="1"/>
          </p:nvGrpSpPr>
          <p:grpSpPr bwMode="auto">
            <a:xfrm>
              <a:off x="0" y="0"/>
              <a:ext cx="5759" cy="4319"/>
              <a:chOff x="0" y="0"/>
              <a:chExt cx="5759" cy="4319"/>
            </a:xfrm>
          </p:grpSpPr>
          <p:sp>
            <p:nvSpPr>
              <p:cNvPr id="36869"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0"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1"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2"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3"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4"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5"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6"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7"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8"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9"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0"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1"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2"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3"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4"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5"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6"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7"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8"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9"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0"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1"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2"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3"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4853" name="Group 30"/>
              <p:cNvGrpSpPr>
                <a:grpSpLocks/>
              </p:cNvGrpSpPr>
              <p:nvPr userDrawn="1"/>
            </p:nvGrpSpPr>
            <p:grpSpPr bwMode="auto">
              <a:xfrm>
                <a:off x="0" y="0"/>
                <a:ext cx="5758" cy="1045"/>
                <a:chOff x="0" y="0"/>
                <a:chExt cx="5758" cy="1045"/>
              </a:xfrm>
            </p:grpSpPr>
            <p:sp>
              <p:nvSpPr>
                <p:cNvPr id="36895"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6"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7"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8"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9"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0"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1"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2"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3"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4"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5"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6"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7"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8"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9"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4854" name="Group 46"/>
              <p:cNvGrpSpPr>
                <a:grpSpLocks/>
              </p:cNvGrpSpPr>
              <p:nvPr userDrawn="1"/>
            </p:nvGrpSpPr>
            <p:grpSpPr bwMode="auto">
              <a:xfrm>
                <a:off x="0" y="558"/>
                <a:ext cx="5758" cy="487"/>
                <a:chOff x="0" y="558"/>
                <a:chExt cx="5758" cy="487"/>
              </a:xfrm>
            </p:grpSpPr>
            <p:sp>
              <p:nvSpPr>
                <p:cNvPr id="36911"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2"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4855" name="Group 49"/>
              <p:cNvGrpSpPr>
                <a:grpSpLocks/>
              </p:cNvGrpSpPr>
              <p:nvPr userDrawn="1"/>
            </p:nvGrpSpPr>
            <p:grpSpPr bwMode="auto">
              <a:xfrm>
                <a:off x="264" y="1039"/>
                <a:ext cx="5200" cy="3280"/>
                <a:chOff x="264" y="1039"/>
                <a:chExt cx="5200" cy="3280"/>
              </a:xfrm>
            </p:grpSpPr>
            <p:sp>
              <p:nvSpPr>
                <p:cNvPr id="36914"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5"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6"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7"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8"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9"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0"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1"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2"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sp>
            <p:nvSpPr>
              <p:cNvPr id="36923"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4"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5"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6"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7"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8"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9"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30"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sp>
        <p:nvSpPr>
          <p:cNvPr id="36931"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GB" smtClean="0"/>
              <a:t>Click to edit Master title style</a:t>
            </a:r>
          </a:p>
        </p:txBody>
      </p:sp>
      <p:sp>
        <p:nvSpPr>
          <p:cNvPr id="36932"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3"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4"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fld id="{BA4BA1C8-69CC-4D78-9824-95FBA20FE74F}" type="slidenum">
              <a:rPr lang="en-GB"/>
              <a:pPr>
                <a:defRPr/>
              </a:pPr>
              <a:t>‹#›</a:t>
            </a:fld>
            <a:endParaRPr lang="en-GB"/>
          </a:p>
        </p:txBody>
      </p:sp>
      <p:sp>
        <p:nvSpPr>
          <p:cNvPr id="36935"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6937" name="Rectangle 73"/>
          <p:cNvSpPr>
            <a:spLocks noChangeArrowheads="1"/>
          </p:cNvSpPr>
          <p:nvPr userDrawn="1"/>
        </p:nvSpPr>
        <p:spPr bwMode="auto">
          <a:xfrm>
            <a:off x="468313" y="260350"/>
            <a:ext cx="8207375" cy="6337300"/>
          </a:xfrm>
          <a:prstGeom prst="rect">
            <a:avLst/>
          </a:prstGeom>
          <a:noFill/>
          <a:ln w="22225">
            <a:solidFill>
              <a:schemeClr val="bg2"/>
            </a:solidFill>
            <a:miter lim="800000"/>
            <a:headEnd/>
            <a:tailEnd/>
          </a:ln>
          <a:effectLst/>
        </p:spPr>
        <p:txBody>
          <a:bodyPr wrap="none" anchor="ctr"/>
          <a:lstStyle/>
          <a:p>
            <a:pPr algn="ctr" eaLnBrk="1" hangingPunct="1">
              <a:defRPr/>
            </a:pPr>
            <a:endParaRPr lang="en-GB" sz="4000" b="1">
              <a:solidFill>
                <a:srgbClr val="EAEAEA"/>
              </a:solidFill>
              <a:latin typeface="Century Gothic" pitchFamily="34" charset="0"/>
              <a:ea typeface="+mn-ea"/>
              <a:cs typeface="+mn-cs"/>
            </a:endParaRPr>
          </a:p>
        </p:txBody>
      </p:sp>
      <p:pic>
        <p:nvPicPr>
          <p:cNvPr id="34825" name="Picture 74" descr="Marlborough Pensions (high res)"/>
          <p:cNvPicPr>
            <a:picLocks noChangeAspect="1" noChangeArrowheads="1"/>
          </p:cNvPicPr>
          <p:nvPr userDrawn="1"/>
        </p:nvPicPr>
        <p:blipFill>
          <a:blip r:embed="rId2" cstate="print"/>
          <a:srcRect/>
          <a:stretch>
            <a:fillRect/>
          </a:stretch>
        </p:blipFill>
        <p:spPr bwMode="auto">
          <a:xfrm>
            <a:off x="5905500" y="5338763"/>
            <a:ext cx="2754313" cy="765175"/>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ea typeface="+mj-ea"/>
          <a:cs typeface="+mj-cs"/>
        </a:defRPr>
      </a:lvl1pPr>
      <a:lvl2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2pPr>
      <a:lvl3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3pPr>
      <a:lvl4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4pPr>
      <a:lvl5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effectLst>
            <a:outerShdw blurRad="38100" dist="38100" dir="2700000" algn="tl">
              <a:srgbClr val="000000"/>
            </a:outerShdw>
          </a:effectLst>
          <a:latin typeface="Century Gothic" pitchFamily="34" charset="0"/>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Century Gothic" pitchFamily="34" charset="0"/>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Century Gothic" pitchFamily="34" charset="0"/>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35842" name="Group 2"/>
          <p:cNvGrpSpPr>
            <a:grpSpLocks/>
          </p:cNvGrpSpPr>
          <p:nvPr/>
        </p:nvGrpSpPr>
        <p:grpSpPr bwMode="auto">
          <a:xfrm>
            <a:off x="0" y="0"/>
            <a:ext cx="9142413" cy="6856413"/>
            <a:chOff x="0" y="0"/>
            <a:chExt cx="5759" cy="4319"/>
          </a:xfrm>
        </p:grpSpPr>
        <p:sp>
          <p:nvSpPr>
            <p:cNvPr id="36867"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5851" name="Group 4"/>
            <p:cNvGrpSpPr>
              <a:grpSpLocks/>
            </p:cNvGrpSpPr>
            <p:nvPr userDrawn="1"/>
          </p:nvGrpSpPr>
          <p:grpSpPr bwMode="auto">
            <a:xfrm>
              <a:off x="0" y="0"/>
              <a:ext cx="5759" cy="4319"/>
              <a:chOff x="0" y="0"/>
              <a:chExt cx="5759" cy="4319"/>
            </a:xfrm>
          </p:grpSpPr>
          <p:sp>
            <p:nvSpPr>
              <p:cNvPr id="36869"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0"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1"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2"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3"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4"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5"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6"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7"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8"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9"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0"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1"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2"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3"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4"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5"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6"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7"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8"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9"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0"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1"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2"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3"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5877" name="Group 30"/>
              <p:cNvGrpSpPr>
                <a:grpSpLocks/>
              </p:cNvGrpSpPr>
              <p:nvPr userDrawn="1"/>
            </p:nvGrpSpPr>
            <p:grpSpPr bwMode="auto">
              <a:xfrm>
                <a:off x="0" y="0"/>
                <a:ext cx="5758" cy="1045"/>
                <a:chOff x="0" y="0"/>
                <a:chExt cx="5758" cy="1045"/>
              </a:xfrm>
            </p:grpSpPr>
            <p:sp>
              <p:nvSpPr>
                <p:cNvPr id="36895"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6"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7"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8"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9"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0"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1"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2"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3"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4"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5"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6"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7"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8"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9"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5878" name="Group 46"/>
              <p:cNvGrpSpPr>
                <a:grpSpLocks/>
              </p:cNvGrpSpPr>
              <p:nvPr userDrawn="1"/>
            </p:nvGrpSpPr>
            <p:grpSpPr bwMode="auto">
              <a:xfrm>
                <a:off x="0" y="558"/>
                <a:ext cx="5758" cy="487"/>
                <a:chOff x="0" y="558"/>
                <a:chExt cx="5758" cy="487"/>
              </a:xfrm>
            </p:grpSpPr>
            <p:sp>
              <p:nvSpPr>
                <p:cNvPr id="36911"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2"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5879" name="Group 49"/>
              <p:cNvGrpSpPr>
                <a:grpSpLocks/>
              </p:cNvGrpSpPr>
              <p:nvPr userDrawn="1"/>
            </p:nvGrpSpPr>
            <p:grpSpPr bwMode="auto">
              <a:xfrm>
                <a:off x="264" y="1039"/>
                <a:ext cx="5200" cy="3280"/>
                <a:chOff x="264" y="1039"/>
                <a:chExt cx="5200" cy="3280"/>
              </a:xfrm>
            </p:grpSpPr>
            <p:sp>
              <p:nvSpPr>
                <p:cNvPr id="36914"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5"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6"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7"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8"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9"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0"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1"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2"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sp>
            <p:nvSpPr>
              <p:cNvPr id="36923"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4"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5"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6"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7"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8"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9"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30"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sp>
        <p:nvSpPr>
          <p:cNvPr id="36931"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GB" smtClean="0"/>
              <a:t>Click to edit Master title style</a:t>
            </a:r>
          </a:p>
        </p:txBody>
      </p:sp>
      <p:sp>
        <p:nvSpPr>
          <p:cNvPr id="36932"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3"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4"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fld id="{1B7346B7-54BC-4430-9174-93EBD02A825B}" type="slidenum">
              <a:rPr lang="en-GB"/>
              <a:pPr>
                <a:defRPr/>
              </a:pPr>
              <a:t>‹#›</a:t>
            </a:fld>
            <a:endParaRPr lang="en-GB"/>
          </a:p>
        </p:txBody>
      </p:sp>
      <p:sp>
        <p:nvSpPr>
          <p:cNvPr id="36935"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6937" name="Rectangle 73"/>
          <p:cNvSpPr>
            <a:spLocks noChangeArrowheads="1"/>
          </p:cNvSpPr>
          <p:nvPr userDrawn="1"/>
        </p:nvSpPr>
        <p:spPr bwMode="auto">
          <a:xfrm>
            <a:off x="468313" y="260350"/>
            <a:ext cx="8207375" cy="6337300"/>
          </a:xfrm>
          <a:prstGeom prst="rect">
            <a:avLst/>
          </a:prstGeom>
          <a:noFill/>
          <a:ln w="22225">
            <a:solidFill>
              <a:schemeClr val="bg2"/>
            </a:solidFill>
            <a:miter lim="800000"/>
            <a:headEnd/>
            <a:tailEnd/>
          </a:ln>
          <a:effectLst/>
        </p:spPr>
        <p:txBody>
          <a:bodyPr wrap="none" anchor="ctr"/>
          <a:lstStyle/>
          <a:p>
            <a:pPr algn="ctr" eaLnBrk="1" hangingPunct="1">
              <a:defRPr/>
            </a:pPr>
            <a:endParaRPr lang="en-GB" sz="4000" b="1">
              <a:solidFill>
                <a:srgbClr val="EAEAEA"/>
              </a:solidFill>
              <a:latin typeface="Century Gothic" pitchFamily="34" charset="0"/>
              <a:ea typeface="+mn-ea"/>
              <a:cs typeface="+mn-cs"/>
            </a:endParaRPr>
          </a:p>
        </p:txBody>
      </p:sp>
      <p:pic>
        <p:nvPicPr>
          <p:cNvPr id="35849" name="Picture 74" descr="Marlborough Pensions (high res)"/>
          <p:cNvPicPr>
            <a:picLocks noChangeAspect="1" noChangeArrowheads="1"/>
          </p:cNvPicPr>
          <p:nvPr userDrawn="1"/>
        </p:nvPicPr>
        <p:blipFill>
          <a:blip r:embed="rId2" cstate="print"/>
          <a:srcRect/>
          <a:stretch>
            <a:fillRect/>
          </a:stretch>
        </p:blipFill>
        <p:spPr bwMode="auto">
          <a:xfrm>
            <a:off x="5905500" y="5338763"/>
            <a:ext cx="2754313" cy="765175"/>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ea typeface="+mj-ea"/>
          <a:cs typeface="+mj-cs"/>
        </a:defRPr>
      </a:lvl1pPr>
      <a:lvl2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2pPr>
      <a:lvl3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3pPr>
      <a:lvl4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4pPr>
      <a:lvl5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effectLst>
            <a:outerShdw blurRad="38100" dist="38100" dir="2700000" algn="tl">
              <a:srgbClr val="000000"/>
            </a:outerShdw>
          </a:effectLst>
          <a:latin typeface="Century Gothic" pitchFamily="34" charset="0"/>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Century Gothic" pitchFamily="34" charset="0"/>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Century Gothic" pitchFamily="34" charset="0"/>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36866" name="Group 2"/>
          <p:cNvGrpSpPr>
            <a:grpSpLocks/>
          </p:cNvGrpSpPr>
          <p:nvPr/>
        </p:nvGrpSpPr>
        <p:grpSpPr bwMode="auto">
          <a:xfrm>
            <a:off x="0" y="0"/>
            <a:ext cx="9142413" cy="6856413"/>
            <a:chOff x="0" y="0"/>
            <a:chExt cx="5759" cy="4319"/>
          </a:xfrm>
        </p:grpSpPr>
        <p:sp>
          <p:nvSpPr>
            <p:cNvPr id="36867"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6875" name="Group 4"/>
            <p:cNvGrpSpPr>
              <a:grpSpLocks/>
            </p:cNvGrpSpPr>
            <p:nvPr userDrawn="1"/>
          </p:nvGrpSpPr>
          <p:grpSpPr bwMode="auto">
            <a:xfrm>
              <a:off x="0" y="0"/>
              <a:ext cx="5759" cy="4319"/>
              <a:chOff x="0" y="0"/>
              <a:chExt cx="5759" cy="4319"/>
            </a:xfrm>
          </p:grpSpPr>
          <p:sp>
            <p:nvSpPr>
              <p:cNvPr id="36869"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0"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1"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2"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2"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4"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6"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7"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8"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9"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0"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1"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2"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3"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4"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5"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6"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7"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8"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9"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0"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1"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2"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3"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6901" name="Group 30"/>
              <p:cNvGrpSpPr>
                <a:grpSpLocks/>
              </p:cNvGrpSpPr>
              <p:nvPr userDrawn="1"/>
            </p:nvGrpSpPr>
            <p:grpSpPr bwMode="auto">
              <a:xfrm>
                <a:off x="0" y="0"/>
                <a:ext cx="5758" cy="1045"/>
                <a:chOff x="0" y="0"/>
                <a:chExt cx="5758" cy="1045"/>
              </a:xfrm>
            </p:grpSpPr>
            <p:sp>
              <p:nvSpPr>
                <p:cNvPr id="36895"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6"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7"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8"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9"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0"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4"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5"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6"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4"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5"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6"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7"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8"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9"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6902" name="Group 46"/>
              <p:cNvGrpSpPr>
                <a:grpSpLocks/>
              </p:cNvGrpSpPr>
              <p:nvPr userDrawn="1"/>
            </p:nvGrpSpPr>
            <p:grpSpPr bwMode="auto">
              <a:xfrm>
                <a:off x="0" y="558"/>
                <a:ext cx="5758" cy="487"/>
                <a:chOff x="0" y="558"/>
                <a:chExt cx="5758" cy="487"/>
              </a:xfrm>
            </p:grpSpPr>
            <p:sp>
              <p:nvSpPr>
                <p:cNvPr id="36911"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2"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6903" name="Group 49"/>
              <p:cNvGrpSpPr>
                <a:grpSpLocks/>
              </p:cNvGrpSpPr>
              <p:nvPr userDrawn="1"/>
            </p:nvGrpSpPr>
            <p:grpSpPr bwMode="auto">
              <a:xfrm>
                <a:off x="264" y="1039"/>
                <a:ext cx="5200" cy="3280"/>
                <a:chOff x="264" y="1039"/>
                <a:chExt cx="5200" cy="3280"/>
              </a:xfrm>
            </p:grpSpPr>
            <p:sp>
              <p:nvSpPr>
                <p:cNvPr id="36914"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5"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6"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7"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8"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9"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0"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1"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2"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sp>
            <p:nvSpPr>
              <p:cNvPr id="36923"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4"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5"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6"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7"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8"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9"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30"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sp>
        <p:nvSpPr>
          <p:cNvPr id="36931"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GB" smtClean="0"/>
              <a:t>Click to edit Master title style</a:t>
            </a:r>
          </a:p>
        </p:txBody>
      </p:sp>
      <p:sp>
        <p:nvSpPr>
          <p:cNvPr id="36932"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3"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4"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fld id="{ABEFCDB1-4284-448A-BDDA-C99F8406F6A5}" type="slidenum">
              <a:rPr lang="en-GB"/>
              <a:pPr>
                <a:defRPr/>
              </a:pPr>
              <a:t>‹#›</a:t>
            </a:fld>
            <a:endParaRPr lang="en-GB"/>
          </a:p>
        </p:txBody>
      </p:sp>
      <p:sp>
        <p:nvSpPr>
          <p:cNvPr id="36935"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6937" name="Rectangle 73"/>
          <p:cNvSpPr>
            <a:spLocks noChangeArrowheads="1"/>
          </p:cNvSpPr>
          <p:nvPr userDrawn="1"/>
        </p:nvSpPr>
        <p:spPr bwMode="auto">
          <a:xfrm>
            <a:off x="468313" y="260350"/>
            <a:ext cx="8207375" cy="6337300"/>
          </a:xfrm>
          <a:prstGeom prst="rect">
            <a:avLst/>
          </a:prstGeom>
          <a:noFill/>
          <a:ln w="22225">
            <a:solidFill>
              <a:schemeClr val="bg2"/>
            </a:solidFill>
            <a:miter lim="800000"/>
            <a:headEnd/>
            <a:tailEnd/>
          </a:ln>
          <a:effectLst/>
        </p:spPr>
        <p:txBody>
          <a:bodyPr wrap="none" anchor="ctr"/>
          <a:lstStyle/>
          <a:p>
            <a:pPr algn="ctr" eaLnBrk="1" hangingPunct="1">
              <a:defRPr/>
            </a:pPr>
            <a:endParaRPr lang="en-GB" sz="4000" b="1">
              <a:solidFill>
                <a:srgbClr val="EAEAEA"/>
              </a:solidFill>
              <a:latin typeface="Century Gothic" pitchFamily="34" charset="0"/>
              <a:ea typeface="+mn-ea"/>
              <a:cs typeface="+mn-cs"/>
            </a:endParaRPr>
          </a:p>
        </p:txBody>
      </p:sp>
      <p:pic>
        <p:nvPicPr>
          <p:cNvPr id="36873" name="Picture 74" descr="Marlborough Pensions (high res)"/>
          <p:cNvPicPr>
            <a:picLocks noChangeAspect="1" noChangeArrowheads="1"/>
          </p:cNvPicPr>
          <p:nvPr userDrawn="1"/>
        </p:nvPicPr>
        <p:blipFill>
          <a:blip r:embed="rId2" cstate="print"/>
          <a:srcRect/>
          <a:stretch>
            <a:fillRect/>
          </a:stretch>
        </p:blipFill>
        <p:spPr bwMode="auto">
          <a:xfrm>
            <a:off x="5905500" y="5338763"/>
            <a:ext cx="2754313" cy="765175"/>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ea typeface="+mj-ea"/>
          <a:cs typeface="+mj-cs"/>
        </a:defRPr>
      </a:lvl1pPr>
      <a:lvl2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2pPr>
      <a:lvl3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3pPr>
      <a:lvl4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4pPr>
      <a:lvl5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effectLst>
            <a:outerShdw blurRad="38100" dist="38100" dir="2700000" algn="tl">
              <a:srgbClr val="000000"/>
            </a:outerShdw>
          </a:effectLst>
          <a:latin typeface="Century Gothic" pitchFamily="34" charset="0"/>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Century Gothic" pitchFamily="34" charset="0"/>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Century Gothic" pitchFamily="34" charset="0"/>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37890" name="Group 2"/>
          <p:cNvGrpSpPr>
            <a:grpSpLocks/>
          </p:cNvGrpSpPr>
          <p:nvPr/>
        </p:nvGrpSpPr>
        <p:grpSpPr bwMode="auto">
          <a:xfrm>
            <a:off x="0" y="0"/>
            <a:ext cx="9142413" cy="6856413"/>
            <a:chOff x="0" y="0"/>
            <a:chExt cx="5759" cy="4319"/>
          </a:xfrm>
        </p:grpSpPr>
        <p:sp>
          <p:nvSpPr>
            <p:cNvPr id="36867"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7899" name="Group 4"/>
            <p:cNvGrpSpPr>
              <a:grpSpLocks/>
            </p:cNvGrpSpPr>
            <p:nvPr userDrawn="1"/>
          </p:nvGrpSpPr>
          <p:grpSpPr bwMode="auto">
            <a:xfrm>
              <a:off x="0" y="0"/>
              <a:ext cx="5759" cy="4319"/>
              <a:chOff x="0" y="0"/>
              <a:chExt cx="5759" cy="4319"/>
            </a:xfrm>
          </p:grpSpPr>
          <p:sp>
            <p:nvSpPr>
              <p:cNvPr id="36869"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0"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1"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2"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3"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4"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5"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6"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7"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8"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9"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0"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1"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2"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3"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4"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5"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6"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7"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8"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9"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0"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1"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2"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3"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7925" name="Group 30"/>
              <p:cNvGrpSpPr>
                <a:grpSpLocks/>
              </p:cNvGrpSpPr>
              <p:nvPr userDrawn="1"/>
            </p:nvGrpSpPr>
            <p:grpSpPr bwMode="auto">
              <a:xfrm>
                <a:off x="0" y="0"/>
                <a:ext cx="5758" cy="1045"/>
                <a:chOff x="0" y="0"/>
                <a:chExt cx="5758" cy="1045"/>
              </a:xfrm>
            </p:grpSpPr>
            <p:sp>
              <p:nvSpPr>
                <p:cNvPr id="36895"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6"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7"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8"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9"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0"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1"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2"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3"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4"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5"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6"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7"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8"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9"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7926" name="Group 46"/>
              <p:cNvGrpSpPr>
                <a:grpSpLocks/>
              </p:cNvGrpSpPr>
              <p:nvPr userDrawn="1"/>
            </p:nvGrpSpPr>
            <p:grpSpPr bwMode="auto">
              <a:xfrm>
                <a:off x="0" y="558"/>
                <a:ext cx="5758" cy="487"/>
                <a:chOff x="0" y="558"/>
                <a:chExt cx="5758" cy="487"/>
              </a:xfrm>
            </p:grpSpPr>
            <p:sp>
              <p:nvSpPr>
                <p:cNvPr id="36911"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2"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7927" name="Group 49"/>
              <p:cNvGrpSpPr>
                <a:grpSpLocks/>
              </p:cNvGrpSpPr>
              <p:nvPr userDrawn="1"/>
            </p:nvGrpSpPr>
            <p:grpSpPr bwMode="auto">
              <a:xfrm>
                <a:off x="264" y="1039"/>
                <a:ext cx="5200" cy="3280"/>
                <a:chOff x="264" y="1039"/>
                <a:chExt cx="5200" cy="3280"/>
              </a:xfrm>
            </p:grpSpPr>
            <p:sp>
              <p:nvSpPr>
                <p:cNvPr id="36914"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5"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6"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7"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8"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9"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0"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1"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2"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sp>
            <p:nvSpPr>
              <p:cNvPr id="36923"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4"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5"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6"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7"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8"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9"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30"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sp>
        <p:nvSpPr>
          <p:cNvPr id="36931"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GB" smtClean="0"/>
              <a:t>Click to edit Master title style</a:t>
            </a:r>
          </a:p>
        </p:txBody>
      </p:sp>
      <p:sp>
        <p:nvSpPr>
          <p:cNvPr id="36932"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3"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4"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fld id="{CA43A88B-4AAE-4F54-B162-7238368A77B8}" type="slidenum">
              <a:rPr lang="en-GB"/>
              <a:pPr>
                <a:defRPr/>
              </a:pPr>
              <a:t>‹#›</a:t>
            </a:fld>
            <a:endParaRPr lang="en-GB"/>
          </a:p>
        </p:txBody>
      </p:sp>
      <p:sp>
        <p:nvSpPr>
          <p:cNvPr id="36935"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6937" name="Rectangle 73"/>
          <p:cNvSpPr>
            <a:spLocks noChangeArrowheads="1"/>
          </p:cNvSpPr>
          <p:nvPr userDrawn="1"/>
        </p:nvSpPr>
        <p:spPr bwMode="auto">
          <a:xfrm>
            <a:off x="468313" y="260350"/>
            <a:ext cx="8207375" cy="6337300"/>
          </a:xfrm>
          <a:prstGeom prst="rect">
            <a:avLst/>
          </a:prstGeom>
          <a:noFill/>
          <a:ln w="22225">
            <a:solidFill>
              <a:schemeClr val="bg2"/>
            </a:solidFill>
            <a:miter lim="800000"/>
            <a:headEnd/>
            <a:tailEnd/>
          </a:ln>
          <a:effectLst/>
        </p:spPr>
        <p:txBody>
          <a:bodyPr wrap="none" anchor="ctr"/>
          <a:lstStyle/>
          <a:p>
            <a:pPr algn="ctr" eaLnBrk="1" hangingPunct="1">
              <a:defRPr/>
            </a:pPr>
            <a:endParaRPr lang="en-GB" sz="4000" b="1">
              <a:solidFill>
                <a:srgbClr val="EAEAEA"/>
              </a:solidFill>
              <a:latin typeface="Century Gothic" pitchFamily="34" charset="0"/>
              <a:ea typeface="+mn-ea"/>
              <a:cs typeface="+mn-cs"/>
            </a:endParaRPr>
          </a:p>
        </p:txBody>
      </p:sp>
      <p:pic>
        <p:nvPicPr>
          <p:cNvPr id="37897" name="Picture 74" descr="Marlborough Pensions (high res)"/>
          <p:cNvPicPr>
            <a:picLocks noChangeAspect="1" noChangeArrowheads="1"/>
          </p:cNvPicPr>
          <p:nvPr userDrawn="1"/>
        </p:nvPicPr>
        <p:blipFill>
          <a:blip r:embed="rId2" cstate="print"/>
          <a:srcRect/>
          <a:stretch>
            <a:fillRect/>
          </a:stretch>
        </p:blipFill>
        <p:spPr bwMode="auto">
          <a:xfrm>
            <a:off x="5905500" y="5338763"/>
            <a:ext cx="2754313" cy="765175"/>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ea typeface="+mj-ea"/>
          <a:cs typeface="+mj-cs"/>
        </a:defRPr>
      </a:lvl1pPr>
      <a:lvl2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2pPr>
      <a:lvl3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3pPr>
      <a:lvl4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4pPr>
      <a:lvl5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effectLst>
            <a:outerShdw blurRad="38100" dist="38100" dir="2700000" algn="tl">
              <a:srgbClr val="000000"/>
            </a:outerShdw>
          </a:effectLst>
          <a:latin typeface="Century Gothic" pitchFamily="34" charset="0"/>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Century Gothic" pitchFamily="34" charset="0"/>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Century Gothic" pitchFamily="34" charset="0"/>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38914" name="Group 2"/>
          <p:cNvGrpSpPr>
            <a:grpSpLocks/>
          </p:cNvGrpSpPr>
          <p:nvPr/>
        </p:nvGrpSpPr>
        <p:grpSpPr bwMode="auto">
          <a:xfrm>
            <a:off x="0" y="0"/>
            <a:ext cx="9142413" cy="6856413"/>
            <a:chOff x="0" y="0"/>
            <a:chExt cx="5759" cy="4319"/>
          </a:xfrm>
        </p:grpSpPr>
        <p:sp>
          <p:nvSpPr>
            <p:cNvPr id="36867"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8923" name="Group 4"/>
            <p:cNvGrpSpPr>
              <a:grpSpLocks/>
            </p:cNvGrpSpPr>
            <p:nvPr userDrawn="1"/>
          </p:nvGrpSpPr>
          <p:grpSpPr bwMode="auto">
            <a:xfrm>
              <a:off x="0" y="0"/>
              <a:ext cx="5759" cy="4319"/>
              <a:chOff x="0" y="0"/>
              <a:chExt cx="5759" cy="4319"/>
            </a:xfrm>
          </p:grpSpPr>
          <p:sp>
            <p:nvSpPr>
              <p:cNvPr id="36869"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0"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1"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2"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3"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4"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5"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6"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7"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8"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9"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0"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1"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2"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3"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4"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5"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6"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7"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8"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9"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0"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1"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2"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3"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8949" name="Group 30"/>
              <p:cNvGrpSpPr>
                <a:grpSpLocks/>
              </p:cNvGrpSpPr>
              <p:nvPr userDrawn="1"/>
            </p:nvGrpSpPr>
            <p:grpSpPr bwMode="auto">
              <a:xfrm>
                <a:off x="0" y="0"/>
                <a:ext cx="5758" cy="1045"/>
                <a:chOff x="0" y="0"/>
                <a:chExt cx="5758" cy="1045"/>
              </a:xfrm>
            </p:grpSpPr>
            <p:sp>
              <p:nvSpPr>
                <p:cNvPr id="36895"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6"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7"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8"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9"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0"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1"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2"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3"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4"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5"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6"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7"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8"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9"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8950" name="Group 46"/>
              <p:cNvGrpSpPr>
                <a:grpSpLocks/>
              </p:cNvGrpSpPr>
              <p:nvPr userDrawn="1"/>
            </p:nvGrpSpPr>
            <p:grpSpPr bwMode="auto">
              <a:xfrm>
                <a:off x="0" y="558"/>
                <a:ext cx="5758" cy="487"/>
                <a:chOff x="0" y="558"/>
                <a:chExt cx="5758" cy="487"/>
              </a:xfrm>
            </p:grpSpPr>
            <p:sp>
              <p:nvSpPr>
                <p:cNvPr id="36911"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2"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8951" name="Group 49"/>
              <p:cNvGrpSpPr>
                <a:grpSpLocks/>
              </p:cNvGrpSpPr>
              <p:nvPr userDrawn="1"/>
            </p:nvGrpSpPr>
            <p:grpSpPr bwMode="auto">
              <a:xfrm>
                <a:off x="264" y="1039"/>
                <a:ext cx="5200" cy="3280"/>
                <a:chOff x="264" y="1039"/>
                <a:chExt cx="5200" cy="3280"/>
              </a:xfrm>
            </p:grpSpPr>
            <p:sp>
              <p:nvSpPr>
                <p:cNvPr id="36914"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5"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6"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7"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8"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9"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0"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1"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2"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sp>
            <p:nvSpPr>
              <p:cNvPr id="36923"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4"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5"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6"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7"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8"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9"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30"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sp>
        <p:nvSpPr>
          <p:cNvPr id="36931"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GB" smtClean="0"/>
              <a:t>Click to edit Master title style</a:t>
            </a:r>
          </a:p>
        </p:txBody>
      </p:sp>
      <p:sp>
        <p:nvSpPr>
          <p:cNvPr id="36932"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3"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4"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fld id="{B7F23BDD-C275-41D4-9D9E-2CB4DF36B6AC}" type="slidenum">
              <a:rPr lang="en-GB"/>
              <a:pPr>
                <a:defRPr/>
              </a:pPr>
              <a:t>‹#›</a:t>
            </a:fld>
            <a:endParaRPr lang="en-GB"/>
          </a:p>
        </p:txBody>
      </p:sp>
      <p:sp>
        <p:nvSpPr>
          <p:cNvPr id="36935"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6937" name="Rectangle 73"/>
          <p:cNvSpPr>
            <a:spLocks noChangeArrowheads="1"/>
          </p:cNvSpPr>
          <p:nvPr userDrawn="1"/>
        </p:nvSpPr>
        <p:spPr bwMode="auto">
          <a:xfrm>
            <a:off x="468313" y="260350"/>
            <a:ext cx="8207375" cy="6337300"/>
          </a:xfrm>
          <a:prstGeom prst="rect">
            <a:avLst/>
          </a:prstGeom>
          <a:noFill/>
          <a:ln w="22225">
            <a:solidFill>
              <a:schemeClr val="bg2"/>
            </a:solidFill>
            <a:miter lim="800000"/>
            <a:headEnd/>
            <a:tailEnd/>
          </a:ln>
          <a:effectLst/>
        </p:spPr>
        <p:txBody>
          <a:bodyPr wrap="none" anchor="ctr"/>
          <a:lstStyle/>
          <a:p>
            <a:pPr algn="ctr" eaLnBrk="1" hangingPunct="1">
              <a:defRPr/>
            </a:pPr>
            <a:endParaRPr lang="en-GB" sz="4000" b="1">
              <a:solidFill>
                <a:srgbClr val="EAEAEA"/>
              </a:solidFill>
              <a:latin typeface="Century Gothic" pitchFamily="34" charset="0"/>
              <a:ea typeface="+mn-ea"/>
              <a:cs typeface="+mn-cs"/>
            </a:endParaRPr>
          </a:p>
        </p:txBody>
      </p:sp>
      <p:pic>
        <p:nvPicPr>
          <p:cNvPr id="38921" name="Picture 74" descr="Marlborough Pensions (high res)"/>
          <p:cNvPicPr>
            <a:picLocks noChangeAspect="1" noChangeArrowheads="1"/>
          </p:cNvPicPr>
          <p:nvPr userDrawn="1"/>
        </p:nvPicPr>
        <p:blipFill>
          <a:blip r:embed="rId2" cstate="print"/>
          <a:srcRect/>
          <a:stretch>
            <a:fillRect/>
          </a:stretch>
        </p:blipFill>
        <p:spPr bwMode="auto">
          <a:xfrm>
            <a:off x="5905500" y="5338763"/>
            <a:ext cx="2754313" cy="765175"/>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ea typeface="+mj-ea"/>
          <a:cs typeface="+mj-cs"/>
        </a:defRPr>
      </a:lvl1pPr>
      <a:lvl2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2pPr>
      <a:lvl3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3pPr>
      <a:lvl4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4pPr>
      <a:lvl5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effectLst>
            <a:outerShdw blurRad="38100" dist="38100" dir="2700000" algn="tl">
              <a:srgbClr val="000000"/>
            </a:outerShdw>
          </a:effectLst>
          <a:latin typeface="Century Gothic" pitchFamily="34" charset="0"/>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Century Gothic" pitchFamily="34" charset="0"/>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Century Gothic" pitchFamily="34" charset="0"/>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39938" name="Group 2"/>
          <p:cNvGrpSpPr>
            <a:grpSpLocks/>
          </p:cNvGrpSpPr>
          <p:nvPr/>
        </p:nvGrpSpPr>
        <p:grpSpPr bwMode="auto">
          <a:xfrm>
            <a:off x="0" y="0"/>
            <a:ext cx="9142413" cy="6856413"/>
            <a:chOff x="0" y="0"/>
            <a:chExt cx="5759" cy="4319"/>
          </a:xfrm>
        </p:grpSpPr>
        <p:sp>
          <p:nvSpPr>
            <p:cNvPr id="36867"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9947" name="Group 4"/>
            <p:cNvGrpSpPr>
              <a:grpSpLocks/>
            </p:cNvGrpSpPr>
            <p:nvPr userDrawn="1"/>
          </p:nvGrpSpPr>
          <p:grpSpPr bwMode="auto">
            <a:xfrm>
              <a:off x="0" y="0"/>
              <a:ext cx="5759" cy="4319"/>
              <a:chOff x="0" y="0"/>
              <a:chExt cx="5759" cy="4319"/>
            </a:xfrm>
          </p:grpSpPr>
          <p:sp>
            <p:nvSpPr>
              <p:cNvPr id="36869"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0"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1"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2"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3"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4"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5"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6"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7"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8"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9"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0"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1"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2"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3"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4"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5"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6"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7"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8"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9"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0"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1"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2"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3"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39973" name="Group 30"/>
              <p:cNvGrpSpPr>
                <a:grpSpLocks/>
              </p:cNvGrpSpPr>
              <p:nvPr userDrawn="1"/>
            </p:nvGrpSpPr>
            <p:grpSpPr bwMode="auto">
              <a:xfrm>
                <a:off x="0" y="0"/>
                <a:ext cx="5758" cy="1045"/>
                <a:chOff x="0" y="0"/>
                <a:chExt cx="5758" cy="1045"/>
              </a:xfrm>
            </p:grpSpPr>
            <p:sp>
              <p:nvSpPr>
                <p:cNvPr id="36895"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6"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7"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8"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9"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0"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1"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2"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3"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4"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5"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6"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7"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8"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9"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9974" name="Group 46"/>
              <p:cNvGrpSpPr>
                <a:grpSpLocks/>
              </p:cNvGrpSpPr>
              <p:nvPr userDrawn="1"/>
            </p:nvGrpSpPr>
            <p:grpSpPr bwMode="auto">
              <a:xfrm>
                <a:off x="0" y="558"/>
                <a:ext cx="5758" cy="487"/>
                <a:chOff x="0" y="558"/>
                <a:chExt cx="5758" cy="487"/>
              </a:xfrm>
            </p:grpSpPr>
            <p:sp>
              <p:nvSpPr>
                <p:cNvPr id="36911"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2"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39975" name="Group 49"/>
              <p:cNvGrpSpPr>
                <a:grpSpLocks/>
              </p:cNvGrpSpPr>
              <p:nvPr userDrawn="1"/>
            </p:nvGrpSpPr>
            <p:grpSpPr bwMode="auto">
              <a:xfrm>
                <a:off x="264" y="1039"/>
                <a:ext cx="5200" cy="3280"/>
                <a:chOff x="264" y="1039"/>
                <a:chExt cx="5200" cy="3280"/>
              </a:xfrm>
            </p:grpSpPr>
            <p:sp>
              <p:nvSpPr>
                <p:cNvPr id="36914"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5"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6"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7"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8"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9"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0"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1"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2"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sp>
            <p:nvSpPr>
              <p:cNvPr id="36923"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4"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5"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6"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7"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8"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9"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30"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sp>
        <p:nvSpPr>
          <p:cNvPr id="36931"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GB" smtClean="0"/>
              <a:t>Click to edit Master title style</a:t>
            </a:r>
          </a:p>
        </p:txBody>
      </p:sp>
      <p:sp>
        <p:nvSpPr>
          <p:cNvPr id="36932"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3"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4"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fld id="{F292A1E5-0017-4ACC-91E3-45E2D4EFB2B2}" type="slidenum">
              <a:rPr lang="en-GB"/>
              <a:pPr>
                <a:defRPr/>
              </a:pPr>
              <a:t>‹#›</a:t>
            </a:fld>
            <a:endParaRPr lang="en-GB"/>
          </a:p>
        </p:txBody>
      </p:sp>
      <p:sp>
        <p:nvSpPr>
          <p:cNvPr id="36935"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6937" name="Rectangle 73"/>
          <p:cNvSpPr>
            <a:spLocks noChangeArrowheads="1"/>
          </p:cNvSpPr>
          <p:nvPr userDrawn="1"/>
        </p:nvSpPr>
        <p:spPr bwMode="auto">
          <a:xfrm>
            <a:off x="468313" y="260350"/>
            <a:ext cx="8207375" cy="6337300"/>
          </a:xfrm>
          <a:prstGeom prst="rect">
            <a:avLst/>
          </a:prstGeom>
          <a:noFill/>
          <a:ln w="22225">
            <a:solidFill>
              <a:schemeClr val="bg2"/>
            </a:solidFill>
            <a:miter lim="800000"/>
            <a:headEnd/>
            <a:tailEnd/>
          </a:ln>
          <a:effectLst/>
        </p:spPr>
        <p:txBody>
          <a:bodyPr wrap="none" anchor="ctr"/>
          <a:lstStyle/>
          <a:p>
            <a:pPr algn="ctr" eaLnBrk="1" hangingPunct="1">
              <a:defRPr/>
            </a:pPr>
            <a:endParaRPr lang="en-GB" sz="4000" b="1">
              <a:solidFill>
                <a:srgbClr val="EAEAEA"/>
              </a:solidFill>
              <a:latin typeface="Century Gothic" pitchFamily="34" charset="0"/>
              <a:ea typeface="+mn-ea"/>
              <a:cs typeface="+mn-cs"/>
            </a:endParaRPr>
          </a:p>
        </p:txBody>
      </p:sp>
      <p:pic>
        <p:nvPicPr>
          <p:cNvPr id="39945" name="Picture 74" descr="Marlborough Pensions (high res)"/>
          <p:cNvPicPr>
            <a:picLocks noChangeAspect="1" noChangeArrowheads="1"/>
          </p:cNvPicPr>
          <p:nvPr userDrawn="1"/>
        </p:nvPicPr>
        <p:blipFill>
          <a:blip r:embed="rId2" cstate="print"/>
          <a:srcRect/>
          <a:stretch>
            <a:fillRect/>
          </a:stretch>
        </p:blipFill>
        <p:spPr bwMode="auto">
          <a:xfrm>
            <a:off x="5905500" y="5338763"/>
            <a:ext cx="2754313" cy="765175"/>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ea typeface="+mj-ea"/>
          <a:cs typeface="+mj-cs"/>
        </a:defRPr>
      </a:lvl1pPr>
      <a:lvl2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2pPr>
      <a:lvl3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3pPr>
      <a:lvl4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4pPr>
      <a:lvl5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effectLst>
            <a:outerShdw blurRad="38100" dist="38100" dir="2700000" algn="tl">
              <a:srgbClr val="000000"/>
            </a:outerShdw>
          </a:effectLst>
          <a:latin typeface="Century Gothic" pitchFamily="34" charset="0"/>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Century Gothic" pitchFamily="34" charset="0"/>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Century Gothic" pitchFamily="34" charset="0"/>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40962" name="Group 2"/>
          <p:cNvGrpSpPr>
            <a:grpSpLocks/>
          </p:cNvGrpSpPr>
          <p:nvPr/>
        </p:nvGrpSpPr>
        <p:grpSpPr bwMode="auto">
          <a:xfrm>
            <a:off x="0" y="0"/>
            <a:ext cx="9142413" cy="6856413"/>
            <a:chOff x="0" y="0"/>
            <a:chExt cx="5759" cy="4319"/>
          </a:xfrm>
        </p:grpSpPr>
        <p:sp>
          <p:nvSpPr>
            <p:cNvPr id="36867"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40971" name="Group 4"/>
            <p:cNvGrpSpPr>
              <a:grpSpLocks/>
            </p:cNvGrpSpPr>
            <p:nvPr userDrawn="1"/>
          </p:nvGrpSpPr>
          <p:grpSpPr bwMode="auto">
            <a:xfrm>
              <a:off x="0" y="0"/>
              <a:ext cx="5759" cy="4319"/>
              <a:chOff x="0" y="0"/>
              <a:chExt cx="5759" cy="4319"/>
            </a:xfrm>
          </p:grpSpPr>
          <p:sp>
            <p:nvSpPr>
              <p:cNvPr id="36869"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0"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1"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2"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3"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4"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5"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6"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7"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8"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9"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0"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1"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2"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3"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4"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5"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6"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7"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8"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9"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0"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1"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2"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3"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40997" name="Group 30"/>
              <p:cNvGrpSpPr>
                <a:grpSpLocks/>
              </p:cNvGrpSpPr>
              <p:nvPr userDrawn="1"/>
            </p:nvGrpSpPr>
            <p:grpSpPr bwMode="auto">
              <a:xfrm>
                <a:off x="0" y="0"/>
                <a:ext cx="5758" cy="1045"/>
                <a:chOff x="0" y="0"/>
                <a:chExt cx="5758" cy="1045"/>
              </a:xfrm>
            </p:grpSpPr>
            <p:sp>
              <p:nvSpPr>
                <p:cNvPr id="36895"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6"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7"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8"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9"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0"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1"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2"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3"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4"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5"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6"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7"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8"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9"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40998" name="Group 46"/>
              <p:cNvGrpSpPr>
                <a:grpSpLocks/>
              </p:cNvGrpSpPr>
              <p:nvPr userDrawn="1"/>
            </p:nvGrpSpPr>
            <p:grpSpPr bwMode="auto">
              <a:xfrm>
                <a:off x="0" y="558"/>
                <a:ext cx="5758" cy="487"/>
                <a:chOff x="0" y="558"/>
                <a:chExt cx="5758" cy="487"/>
              </a:xfrm>
            </p:grpSpPr>
            <p:sp>
              <p:nvSpPr>
                <p:cNvPr id="36911"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2"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40999" name="Group 49"/>
              <p:cNvGrpSpPr>
                <a:grpSpLocks/>
              </p:cNvGrpSpPr>
              <p:nvPr userDrawn="1"/>
            </p:nvGrpSpPr>
            <p:grpSpPr bwMode="auto">
              <a:xfrm>
                <a:off x="264" y="1039"/>
                <a:ext cx="5200" cy="3280"/>
                <a:chOff x="264" y="1039"/>
                <a:chExt cx="5200" cy="3280"/>
              </a:xfrm>
            </p:grpSpPr>
            <p:sp>
              <p:nvSpPr>
                <p:cNvPr id="36914"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5"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6"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7"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8"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9"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0"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1"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2"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sp>
            <p:nvSpPr>
              <p:cNvPr id="36923"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4"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5"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6"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7"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8"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9"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30"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sp>
        <p:nvSpPr>
          <p:cNvPr id="36931"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GB" smtClean="0"/>
              <a:t>Click to edit Master title style</a:t>
            </a:r>
          </a:p>
        </p:txBody>
      </p:sp>
      <p:sp>
        <p:nvSpPr>
          <p:cNvPr id="36932"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3"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4"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fld id="{A248D2D6-DEDB-4412-A2D2-A0F3F1225463}" type="slidenum">
              <a:rPr lang="en-GB"/>
              <a:pPr>
                <a:defRPr/>
              </a:pPr>
              <a:t>‹#›</a:t>
            </a:fld>
            <a:endParaRPr lang="en-GB"/>
          </a:p>
        </p:txBody>
      </p:sp>
      <p:sp>
        <p:nvSpPr>
          <p:cNvPr id="36935"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6937" name="Rectangle 73"/>
          <p:cNvSpPr>
            <a:spLocks noChangeArrowheads="1"/>
          </p:cNvSpPr>
          <p:nvPr userDrawn="1"/>
        </p:nvSpPr>
        <p:spPr bwMode="auto">
          <a:xfrm>
            <a:off x="468313" y="260350"/>
            <a:ext cx="8207375" cy="6337300"/>
          </a:xfrm>
          <a:prstGeom prst="rect">
            <a:avLst/>
          </a:prstGeom>
          <a:noFill/>
          <a:ln w="22225">
            <a:solidFill>
              <a:schemeClr val="bg2"/>
            </a:solidFill>
            <a:miter lim="800000"/>
            <a:headEnd/>
            <a:tailEnd/>
          </a:ln>
          <a:effectLst/>
        </p:spPr>
        <p:txBody>
          <a:bodyPr wrap="none" anchor="ctr"/>
          <a:lstStyle/>
          <a:p>
            <a:pPr algn="ctr" eaLnBrk="1" hangingPunct="1">
              <a:defRPr/>
            </a:pPr>
            <a:endParaRPr lang="en-GB" sz="4000" b="1">
              <a:solidFill>
                <a:srgbClr val="EAEAEA"/>
              </a:solidFill>
              <a:latin typeface="Century Gothic" pitchFamily="34" charset="0"/>
              <a:ea typeface="+mn-ea"/>
              <a:cs typeface="+mn-cs"/>
            </a:endParaRPr>
          </a:p>
        </p:txBody>
      </p:sp>
      <p:pic>
        <p:nvPicPr>
          <p:cNvPr id="40969" name="Picture 74" descr="Marlborough Pensions (high res)"/>
          <p:cNvPicPr>
            <a:picLocks noChangeAspect="1" noChangeArrowheads="1"/>
          </p:cNvPicPr>
          <p:nvPr userDrawn="1"/>
        </p:nvPicPr>
        <p:blipFill>
          <a:blip r:embed="rId2" cstate="print"/>
          <a:srcRect/>
          <a:stretch>
            <a:fillRect/>
          </a:stretch>
        </p:blipFill>
        <p:spPr bwMode="auto">
          <a:xfrm>
            <a:off x="5905500" y="5338763"/>
            <a:ext cx="2754313" cy="765175"/>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ea typeface="+mj-ea"/>
          <a:cs typeface="+mj-cs"/>
        </a:defRPr>
      </a:lvl1pPr>
      <a:lvl2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2pPr>
      <a:lvl3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3pPr>
      <a:lvl4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4pPr>
      <a:lvl5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effectLst>
            <a:outerShdw blurRad="38100" dist="38100" dir="2700000" algn="tl">
              <a:srgbClr val="000000"/>
            </a:outerShdw>
          </a:effectLst>
          <a:latin typeface="Century Gothic" pitchFamily="34" charset="0"/>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Century Gothic" pitchFamily="34" charset="0"/>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Century Gothic" pitchFamily="34" charset="0"/>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3529"/>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41986" name="Group 2"/>
          <p:cNvGrpSpPr>
            <a:grpSpLocks/>
          </p:cNvGrpSpPr>
          <p:nvPr/>
        </p:nvGrpSpPr>
        <p:grpSpPr bwMode="auto">
          <a:xfrm>
            <a:off x="0" y="0"/>
            <a:ext cx="9142413" cy="6856413"/>
            <a:chOff x="0" y="0"/>
            <a:chExt cx="5759" cy="4319"/>
          </a:xfrm>
        </p:grpSpPr>
        <p:sp>
          <p:nvSpPr>
            <p:cNvPr id="36867"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41995" name="Group 4"/>
            <p:cNvGrpSpPr>
              <a:grpSpLocks/>
            </p:cNvGrpSpPr>
            <p:nvPr userDrawn="1"/>
          </p:nvGrpSpPr>
          <p:grpSpPr bwMode="auto">
            <a:xfrm>
              <a:off x="0" y="0"/>
              <a:ext cx="5759" cy="4319"/>
              <a:chOff x="0" y="0"/>
              <a:chExt cx="5759" cy="4319"/>
            </a:xfrm>
          </p:grpSpPr>
          <p:sp>
            <p:nvSpPr>
              <p:cNvPr id="36869"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0"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1"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2"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3"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4"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5"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6"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7"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8"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79"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0"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1"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2"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3"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4"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5"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6"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7"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8"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89"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0"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1"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2"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3"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nvGrpSpPr>
              <p:cNvPr id="42021" name="Group 30"/>
              <p:cNvGrpSpPr>
                <a:grpSpLocks/>
              </p:cNvGrpSpPr>
              <p:nvPr userDrawn="1"/>
            </p:nvGrpSpPr>
            <p:grpSpPr bwMode="auto">
              <a:xfrm>
                <a:off x="0" y="0"/>
                <a:ext cx="5758" cy="1045"/>
                <a:chOff x="0" y="0"/>
                <a:chExt cx="5758" cy="1045"/>
              </a:xfrm>
            </p:grpSpPr>
            <p:sp>
              <p:nvSpPr>
                <p:cNvPr id="36895"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6"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7"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8"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899"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0"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1"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2"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3"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4"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5"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6"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7"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8"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09"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42022" name="Group 46"/>
              <p:cNvGrpSpPr>
                <a:grpSpLocks/>
              </p:cNvGrpSpPr>
              <p:nvPr userDrawn="1"/>
            </p:nvGrpSpPr>
            <p:grpSpPr bwMode="auto">
              <a:xfrm>
                <a:off x="0" y="558"/>
                <a:ext cx="5758" cy="487"/>
                <a:chOff x="0" y="558"/>
                <a:chExt cx="5758" cy="487"/>
              </a:xfrm>
            </p:grpSpPr>
            <p:sp>
              <p:nvSpPr>
                <p:cNvPr id="36911"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2"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nvGrpSpPr>
              <p:cNvPr id="42023" name="Group 49"/>
              <p:cNvGrpSpPr>
                <a:grpSpLocks/>
              </p:cNvGrpSpPr>
              <p:nvPr userDrawn="1"/>
            </p:nvGrpSpPr>
            <p:grpSpPr bwMode="auto">
              <a:xfrm>
                <a:off x="264" y="1039"/>
                <a:ext cx="5200" cy="3280"/>
                <a:chOff x="264" y="1039"/>
                <a:chExt cx="5200" cy="3280"/>
              </a:xfrm>
            </p:grpSpPr>
            <p:sp>
              <p:nvSpPr>
                <p:cNvPr id="36914"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5"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6"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7"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8"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19"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0"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1"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2"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sp>
            <p:nvSpPr>
              <p:cNvPr id="36923"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4"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5"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6"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7"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8"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29"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sp>
            <p:nvSpPr>
              <p:cNvPr id="36930"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lgn="ctr" eaLnBrk="1" hangingPunct="1">
                  <a:defRPr/>
                </a:pPr>
                <a:endParaRPr lang="en-GB" sz="4000" b="1">
                  <a:solidFill>
                    <a:srgbClr val="EAEAEA"/>
                  </a:solidFill>
                  <a:latin typeface="Century Gothic" pitchFamily="34" charset="0"/>
                  <a:ea typeface="+mn-ea"/>
                  <a:cs typeface="+mn-cs"/>
                </a:endParaRPr>
              </a:p>
            </p:txBody>
          </p:sp>
        </p:grpSp>
      </p:grpSp>
      <p:sp>
        <p:nvSpPr>
          <p:cNvPr id="36931"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GB" smtClean="0"/>
              <a:t>Click to edit Master title style</a:t>
            </a:r>
          </a:p>
        </p:txBody>
      </p:sp>
      <p:sp>
        <p:nvSpPr>
          <p:cNvPr id="36932"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3"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endParaRPr lang="en-GB"/>
          </a:p>
        </p:txBody>
      </p:sp>
      <p:sp>
        <p:nvSpPr>
          <p:cNvPr id="36934"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0">
                <a:solidFill>
                  <a:srgbClr val="EAEAEA"/>
                </a:solidFill>
                <a:effectLst>
                  <a:outerShdw blurRad="38100" dist="38100" dir="2700000" algn="tl">
                    <a:srgbClr val="000000"/>
                  </a:outerShdw>
                </a:effectLst>
                <a:latin typeface="+mn-lt"/>
                <a:ea typeface="+mn-ea"/>
                <a:cs typeface="+mn-cs"/>
              </a:defRPr>
            </a:lvl1pPr>
          </a:lstStyle>
          <a:p>
            <a:pPr>
              <a:defRPr/>
            </a:pPr>
            <a:fld id="{67B370FC-DB59-4731-881A-4B368B0FF24C}" type="slidenum">
              <a:rPr lang="en-GB"/>
              <a:pPr>
                <a:defRPr/>
              </a:pPr>
              <a:t>‹#›</a:t>
            </a:fld>
            <a:endParaRPr lang="en-GB"/>
          </a:p>
        </p:txBody>
      </p:sp>
      <p:sp>
        <p:nvSpPr>
          <p:cNvPr id="36935"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6937" name="Rectangle 73"/>
          <p:cNvSpPr>
            <a:spLocks noChangeArrowheads="1"/>
          </p:cNvSpPr>
          <p:nvPr userDrawn="1"/>
        </p:nvSpPr>
        <p:spPr bwMode="auto">
          <a:xfrm>
            <a:off x="468313" y="260350"/>
            <a:ext cx="8207375" cy="6337300"/>
          </a:xfrm>
          <a:prstGeom prst="rect">
            <a:avLst/>
          </a:prstGeom>
          <a:noFill/>
          <a:ln w="22225">
            <a:solidFill>
              <a:schemeClr val="bg2"/>
            </a:solidFill>
            <a:miter lim="800000"/>
            <a:headEnd/>
            <a:tailEnd/>
          </a:ln>
          <a:effectLst/>
        </p:spPr>
        <p:txBody>
          <a:bodyPr wrap="none" anchor="ctr"/>
          <a:lstStyle/>
          <a:p>
            <a:pPr algn="ctr" eaLnBrk="1" hangingPunct="1">
              <a:defRPr/>
            </a:pPr>
            <a:endParaRPr lang="en-GB" sz="4000" b="1">
              <a:solidFill>
                <a:srgbClr val="EAEAEA"/>
              </a:solidFill>
              <a:latin typeface="Century Gothic" pitchFamily="34" charset="0"/>
              <a:ea typeface="+mn-ea"/>
              <a:cs typeface="+mn-cs"/>
            </a:endParaRPr>
          </a:p>
        </p:txBody>
      </p:sp>
      <p:pic>
        <p:nvPicPr>
          <p:cNvPr id="41993" name="Picture 74" descr="Marlborough Pensions (high res)"/>
          <p:cNvPicPr>
            <a:picLocks noChangeAspect="1" noChangeArrowheads="1"/>
          </p:cNvPicPr>
          <p:nvPr userDrawn="1"/>
        </p:nvPicPr>
        <p:blipFill>
          <a:blip r:embed="rId2" cstate="print"/>
          <a:srcRect/>
          <a:stretch>
            <a:fillRect/>
          </a:stretch>
        </p:blipFill>
        <p:spPr bwMode="auto">
          <a:xfrm>
            <a:off x="5905500" y="5338763"/>
            <a:ext cx="2754313" cy="765175"/>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ea typeface="+mj-ea"/>
          <a:cs typeface="+mj-cs"/>
        </a:defRPr>
      </a:lvl1pPr>
      <a:lvl2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2pPr>
      <a:lvl3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3pPr>
      <a:lvl4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4pPr>
      <a:lvl5pPr algn="ctr" rtl="0" eaLnBrk="0" fontAlgn="base" hangingPunct="0">
        <a:spcBef>
          <a:spcPct val="0"/>
        </a:spcBef>
        <a:spcAft>
          <a:spcPct val="0"/>
        </a:spcAft>
        <a:defRPr sz="4400">
          <a:solidFill>
            <a:schemeClr val="tx1"/>
          </a:solidFill>
          <a:effectLst>
            <a:outerShdw blurRad="38100" dist="38100" dir="2700000" algn="tl">
              <a:srgbClr val="000000"/>
            </a:outerShdw>
          </a:effectLst>
          <a:latin typeface="Century Gothic"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1"/>
        </a:buClr>
        <a:buChar char="•"/>
        <a:defRPr sz="3200">
          <a:solidFill>
            <a:schemeClr val="tx1"/>
          </a:solidFill>
          <a:effectLst>
            <a:outerShdw blurRad="38100" dist="38100" dir="2700000" algn="tl">
              <a:srgbClr val="000000"/>
            </a:outerShdw>
          </a:effectLst>
          <a:latin typeface="Century Gothic" pitchFamily="34" charset="0"/>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Century Gothic" pitchFamily="34" charset="0"/>
        </a:defRPr>
      </a:lvl2pPr>
      <a:lvl3pPr marL="1143000" indent="-228600" algn="l" rtl="0" eaLnBrk="0" fontAlgn="base" hangingPunct="0">
        <a:spcBef>
          <a:spcPct val="20000"/>
        </a:spcBef>
        <a:spcAft>
          <a:spcPct val="0"/>
        </a:spcAft>
        <a:buClr>
          <a:schemeClr val="tx1"/>
        </a:buClr>
        <a:buChar char="•"/>
        <a:defRPr sz="2400">
          <a:solidFill>
            <a:schemeClr val="tx1"/>
          </a:solidFill>
          <a:effectLst>
            <a:outerShdw blurRad="38100" dist="38100" dir="2700000" algn="tl">
              <a:srgbClr val="000000"/>
            </a:outerShdw>
          </a:effectLst>
          <a:latin typeface="Century Gothic" pitchFamily="34" charset="0"/>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Century Gothic" pitchFamily="34" charset="0"/>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eaLnBrk="1" fontAlgn="auto" hangingPunct="1">
              <a:spcBef>
                <a:spcPts val="0"/>
              </a:spcBef>
              <a:spcAft>
                <a:spcPts val="0"/>
              </a:spcAft>
              <a:defRPr/>
            </a:pPr>
            <a:endParaRPr lang="en-US" sz="1800">
              <a:solidFill>
                <a:schemeClr val="tx1"/>
              </a:solidFill>
              <a:latin typeface="+mn-lt"/>
              <a:ea typeface="+mn-ea"/>
              <a:cs typeface="+mn-cs"/>
            </a:endParaRPr>
          </a:p>
        </p:txBody>
      </p:sp>
      <p:sp>
        <p:nvSpPr>
          <p:cNvPr id="828419"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w="9525" cap="flat" cmpd="sng" algn="ctr">
            <a:noFill/>
            <a:prstDash val="solid"/>
            <a:round/>
            <a:headEnd type="none" w="med" len="med"/>
            <a:tailEnd type="none" w="med" len="med"/>
          </a:ln>
        </p:spPr>
        <p:txBody>
          <a:bodyPr/>
          <a:lstStyle/>
          <a:p>
            <a:pPr eaLnBrk="1" hangingPunct="1">
              <a:defRPr/>
            </a:pPr>
            <a:endParaRPr lang="en-US" sz="1800">
              <a:solidFill>
                <a:schemeClr val="tx1"/>
              </a:solidFill>
              <a:latin typeface="Arial" pitchFamily="34" charset="0"/>
              <a:ea typeface="+mn-ea"/>
              <a:cs typeface="Arial" pitchFamily="34" charset="0"/>
            </a:endParaRPr>
          </a:p>
        </p:txBody>
      </p:sp>
      <p:sp>
        <p:nvSpPr>
          <p:cNvPr id="14" name="Right Triangle 13"/>
          <p:cNvSpPr>
            <a:spLocks/>
          </p:cNvSpPr>
          <p:nvPr/>
        </p:nvSpPr>
        <p:spPr bwMode="auto">
          <a:xfrm>
            <a:off x="-6042" y="5791253"/>
            <a:ext cx="3402314" cy="1080868"/>
          </a:xfrm>
          <a:prstGeom prst="rtTriangle">
            <a:avLst/>
          </a:prstGeom>
          <a:blipFill>
            <a:blip r:embed="rId18"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sz="180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43017"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mn-lt"/>
                <a:ea typeface="+mn-ea"/>
                <a:cs typeface="+mn-cs"/>
              </a:defRPr>
            </a:lvl1pPr>
            <a:extLst/>
          </a:lstStyle>
          <a:p>
            <a:pPr>
              <a:defRPr/>
            </a:pPr>
            <a:fld id="{890CA867-20E4-45C4-9ECC-068A9521A216}" type="datetimeFigureOut">
              <a:rPr lang="en-GB"/>
              <a:pPr>
                <a:defRPr/>
              </a:pPr>
              <a:t>14/03/2011</a:t>
            </a:fld>
            <a:endParaRPr lang="en-GB"/>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ea typeface="+mn-ea"/>
                <a:cs typeface="+mn-cs"/>
              </a:defRPr>
            </a:lvl1pPr>
            <a:extLst/>
          </a:lstStyle>
          <a:p>
            <a:pPr>
              <a:defRPr/>
            </a:pPr>
            <a:endParaRPr lang="en-GB"/>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a:solidFill>
                  <a:schemeClr val="tx1"/>
                </a:solidFill>
                <a:latin typeface="+mn-lt"/>
                <a:ea typeface="+mn-ea"/>
                <a:cs typeface="+mn-cs"/>
              </a:defRPr>
            </a:lvl1pPr>
            <a:extLst/>
          </a:lstStyle>
          <a:p>
            <a:pPr>
              <a:defRPr/>
            </a:pPr>
            <a:fld id="{43C0C49A-9EA1-4968-BB32-0657378C5146}"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 id="2147483995" r:id="rId12"/>
    <p:sldLayoutId id="2147483994" r:id="rId13"/>
    <p:sldLayoutId id="2147483993" r:id="rId14"/>
    <p:sldLayoutId id="2147483992" r:id="rId15"/>
    <p:sldLayoutId id="2147483991" r:id="rId16"/>
  </p:sldLayoutIdLst>
  <p:transition/>
  <p:txStyles>
    <p:titleStyle>
      <a:lvl1pPr algn="l" rtl="0" eaLnBrk="0" fontAlgn="base" hangingPunct="0">
        <a:spcBef>
          <a:spcPct val="0"/>
        </a:spcBef>
        <a:spcAft>
          <a:spcPct val="0"/>
        </a:spcAft>
        <a:defRPr sz="4100" b="1">
          <a:solidFill>
            <a:schemeClr val="tx2"/>
          </a:solidFill>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eaLnBrk="0" fontAlgn="base" hangingPunct="0">
        <a:spcBef>
          <a:spcPct val="0"/>
        </a:spcBef>
        <a:spcAft>
          <a:spcPct val="0"/>
        </a:spcAft>
        <a:defRPr sz="4100" b="1">
          <a:solidFill>
            <a:schemeClr val="tx2"/>
          </a:solidFill>
          <a:latin typeface="Lucida Sans Unicode" pitchFamily="34" charset="0"/>
        </a:defRPr>
      </a:lvl6pPr>
      <a:lvl7pPr marL="914400" algn="l" rtl="0" eaLnBrk="0" fontAlgn="base" hangingPunct="0">
        <a:spcBef>
          <a:spcPct val="0"/>
        </a:spcBef>
        <a:spcAft>
          <a:spcPct val="0"/>
        </a:spcAft>
        <a:defRPr sz="4100" b="1">
          <a:solidFill>
            <a:schemeClr val="tx2"/>
          </a:solidFill>
          <a:latin typeface="Lucida Sans Unicode" pitchFamily="34" charset="0"/>
        </a:defRPr>
      </a:lvl7pPr>
      <a:lvl8pPr marL="1371600" algn="l" rtl="0" eaLnBrk="0" fontAlgn="base" hangingPunct="0">
        <a:spcBef>
          <a:spcPct val="0"/>
        </a:spcBef>
        <a:spcAft>
          <a:spcPct val="0"/>
        </a:spcAft>
        <a:defRPr sz="4100" b="1">
          <a:solidFill>
            <a:schemeClr val="tx2"/>
          </a:solidFill>
          <a:latin typeface="Lucida Sans Unicode" pitchFamily="34" charset="0"/>
        </a:defRPr>
      </a:lvl8pPr>
      <a:lvl9pPr marL="1828800" algn="l" rtl="0" eaLnBrk="0" fontAlgn="base" hangingPunct="0">
        <a:spcBef>
          <a:spcPct val="0"/>
        </a:spcBef>
        <a:spcAft>
          <a:spcPct val="0"/>
        </a:spcAft>
        <a:defRPr sz="4100" b="1">
          <a:solidFill>
            <a:schemeClr val="tx2"/>
          </a:solidFill>
          <a:latin typeface="Lucida Sans Unicode" pitchFamily="34" charset="0"/>
        </a:defRPr>
      </a:lvl9pPr>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a:solidFill>
            <a:schemeClr val="tx1"/>
          </a:solidFill>
          <a:latin typeface="+mn-lt"/>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a:solidFill>
            <a:schemeClr val="tx1"/>
          </a:solidFill>
          <a:latin typeface="+mn-lt"/>
        </a:defRPr>
      </a:lvl3pPr>
      <a:lvl4pPr marL="1143000" indent="-228600" algn="l" rtl="0" eaLnBrk="0" fontAlgn="base" hangingPunct="0">
        <a:spcBef>
          <a:spcPts val="350"/>
        </a:spcBef>
        <a:spcAft>
          <a:spcPct val="0"/>
        </a:spcAft>
        <a:buClr>
          <a:schemeClr val="accent2"/>
        </a:buClr>
        <a:buFont typeface="Wingdings 2" pitchFamily="18" charset="2"/>
        <a:buChar char=""/>
        <a:defRPr sz="1900">
          <a:solidFill>
            <a:schemeClr val="tx1"/>
          </a:solidFill>
          <a:latin typeface="+mn-lt"/>
        </a:defRPr>
      </a:lvl4pPr>
      <a:lvl5pPr marL="1371600" indent="-228600" algn="l" rtl="0" eaLnBrk="0" fontAlgn="base" hangingPunct="0">
        <a:spcBef>
          <a:spcPts val="350"/>
        </a:spcBef>
        <a:spcAft>
          <a:spcPct val="0"/>
        </a:spcAft>
        <a:buClr>
          <a:schemeClr val="accent2"/>
        </a:buClr>
        <a:buFont typeface="Wingdings 2" pitchFamily="18" charset="2"/>
        <a:buChar char=""/>
        <a:defRPr>
          <a:solidFill>
            <a:schemeClr val="tx1"/>
          </a:solidFill>
          <a:latin typeface="+mn-lt"/>
        </a:defRPr>
      </a:lvl5pPr>
      <a:lvl6pPr marL="1828800" indent="-228600" algn="l" rtl="0" eaLnBrk="0" fontAlgn="base" hangingPunct="0">
        <a:spcBef>
          <a:spcPts val="350"/>
        </a:spcBef>
        <a:spcAft>
          <a:spcPct val="0"/>
        </a:spcAft>
        <a:buClr>
          <a:schemeClr val="accent2"/>
        </a:buClr>
        <a:buFont typeface="Wingdings 2" pitchFamily="18" charset="2"/>
        <a:buChar char=""/>
        <a:defRPr>
          <a:solidFill>
            <a:schemeClr val="tx1"/>
          </a:solidFill>
          <a:latin typeface="+mn-lt"/>
        </a:defRPr>
      </a:lvl6pPr>
      <a:lvl7pPr marL="2286000" indent="-228600" algn="l" rtl="0" eaLnBrk="0" fontAlgn="base" hangingPunct="0">
        <a:spcBef>
          <a:spcPts val="350"/>
        </a:spcBef>
        <a:spcAft>
          <a:spcPct val="0"/>
        </a:spcAft>
        <a:buClr>
          <a:schemeClr val="accent2"/>
        </a:buClr>
        <a:buFont typeface="Wingdings 2" pitchFamily="18" charset="2"/>
        <a:buChar char=""/>
        <a:defRPr>
          <a:solidFill>
            <a:schemeClr val="tx1"/>
          </a:solidFill>
          <a:latin typeface="+mn-lt"/>
        </a:defRPr>
      </a:lvl7pPr>
      <a:lvl8pPr marL="2743200" indent="-228600" algn="l" rtl="0" eaLnBrk="0" fontAlgn="base" hangingPunct="0">
        <a:spcBef>
          <a:spcPts val="350"/>
        </a:spcBef>
        <a:spcAft>
          <a:spcPct val="0"/>
        </a:spcAft>
        <a:buClr>
          <a:schemeClr val="accent2"/>
        </a:buClr>
        <a:buFont typeface="Wingdings 2" pitchFamily="18" charset="2"/>
        <a:buChar char=""/>
        <a:defRPr>
          <a:solidFill>
            <a:schemeClr val="tx1"/>
          </a:solidFill>
          <a:latin typeface="+mn-lt"/>
        </a:defRPr>
      </a:lvl8pPr>
      <a:lvl9pPr marL="3200400" indent="-228600" algn="l" rtl="0" eaLnBrk="0" fontAlgn="base" hangingPunct="0">
        <a:spcBef>
          <a:spcPts val="350"/>
        </a:spcBef>
        <a:spcAft>
          <a:spcPct val="0"/>
        </a:spcAft>
        <a:buClr>
          <a:schemeClr val="accent2"/>
        </a:buClr>
        <a:buFont typeface="Wingdings 2" pitchFamily="18"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bwMode="auto">
          <a:xfrm>
            <a:off x="312738" y="549275"/>
            <a:ext cx="7283450" cy="863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title style</a:t>
            </a:r>
            <a:br>
              <a:rPr lang="en-GB" smtClean="0"/>
            </a:br>
            <a:endParaRPr lang="en-GB" smtClean="0"/>
          </a:p>
        </p:txBody>
      </p:sp>
      <p:sp>
        <p:nvSpPr>
          <p:cNvPr id="60419" name="Rectangle 3"/>
          <p:cNvSpPr>
            <a:spLocks noGrp="1" noChangeArrowheads="1"/>
          </p:cNvSpPr>
          <p:nvPr>
            <p:ph type="body" idx="1"/>
          </p:nvPr>
        </p:nvSpPr>
        <p:spPr bwMode="auto">
          <a:xfrm>
            <a:off x="323850" y="1998663"/>
            <a:ext cx="5267325" cy="3517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 – First level</a:t>
            </a:r>
          </a:p>
          <a:p>
            <a:pPr lvl="1"/>
            <a:r>
              <a:rPr lang="en-GB" smtClean="0"/>
              <a:t>Second level</a:t>
            </a:r>
          </a:p>
          <a:p>
            <a:pPr lvl="2"/>
            <a:r>
              <a:rPr lang="en-GB" smtClean="0"/>
              <a:t>Third level</a:t>
            </a:r>
          </a:p>
          <a:p>
            <a:pPr lvl="3"/>
            <a:r>
              <a:rPr lang="en-GB" smtClean="0"/>
              <a:t>Fourth level</a:t>
            </a:r>
          </a:p>
          <a:p>
            <a:pPr lvl="4"/>
            <a:r>
              <a:rPr lang="en-GB" smtClean="0"/>
              <a:t>Fifth level</a:t>
            </a:r>
          </a:p>
        </p:txBody>
      </p:sp>
      <p:pic>
        <p:nvPicPr>
          <p:cNvPr id="60420" name="Picture 4"/>
          <p:cNvPicPr>
            <a:picLocks noChangeAspect="1" noChangeArrowheads="1"/>
          </p:cNvPicPr>
          <p:nvPr/>
        </p:nvPicPr>
        <p:blipFill>
          <a:blip r:embed="rId13" cstate="print"/>
          <a:srcRect l="85573" t="19521" r="1111" b="16438"/>
          <a:stretch>
            <a:fillRect/>
          </a:stretch>
        </p:blipFill>
        <p:spPr bwMode="auto">
          <a:xfrm>
            <a:off x="7620000" y="6437313"/>
            <a:ext cx="1217613" cy="296862"/>
          </a:xfrm>
          <a:prstGeom prst="rect">
            <a:avLst/>
          </a:prstGeom>
          <a:noFill/>
          <a:ln w="9525">
            <a:noFill/>
            <a:miter lim="800000"/>
            <a:headEnd/>
            <a:tailEnd/>
          </a:ln>
        </p:spPr>
      </p:pic>
      <p:sp>
        <p:nvSpPr>
          <p:cNvPr id="939013" name="Line 5"/>
          <p:cNvSpPr>
            <a:spLocks noChangeShapeType="1"/>
          </p:cNvSpPr>
          <p:nvPr/>
        </p:nvSpPr>
        <p:spPr bwMode="auto">
          <a:xfrm>
            <a:off x="381000" y="457200"/>
            <a:ext cx="8382000" cy="0"/>
          </a:xfrm>
          <a:prstGeom prst="line">
            <a:avLst/>
          </a:prstGeom>
          <a:noFill/>
          <a:ln w="19050">
            <a:solidFill>
              <a:schemeClr val="tx1"/>
            </a:solidFill>
            <a:round/>
            <a:headEnd/>
            <a:tailEnd/>
          </a:ln>
          <a:effectLst/>
        </p:spPr>
        <p:txBody>
          <a:bodyPr wrap="none" anchor="ctr"/>
          <a:lstStyle/>
          <a:p>
            <a:pPr eaLnBrk="1" hangingPunct="1">
              <a:defRPr/>
            </a:pPr>
            <a:endParaRPr lang="en-US" sz="1800">
              <a:solidFill>
                <a:schemeClr val="tx1"/>
              </a:solidFill>
              <a:latin typeface="Arial" pitchFamily="34" charset="0"/>
              <a:ea typeface="+mn-ea"/>
              <a:cs typeface="Arial" pitchFamily="34" charset="0"/>
            </a:endParaRPr>
          </a:p>
        </p:txBody>
      </p:sp>
      <p:sp>
        <p:nvSpPr>
          <p:cNvPr id="939014" name="Line 6"/>
          <p:cNvSpPr>
            <a:spLocks noChangeShapeType="1"/>
          </p:cNvSpPr>
          <p:nvPr/>
        </p:nvSpPr>
        <p:spPr bwMode="auto">
          <a:xfrm>
            <a:off x="381000" y="1905000"/>
            <a:ext cx="8382000" cy="0"/>
          </a:xfrm>
          <a:prstGeom prst="line">
            <a:avLst/>
          </a:prstGeom>
          <a:noFill/>
          <a:ln w="19050">
            <a:solidFill>
              <a:schemeClr val="accent1"/>
            </a:solidFill>
            <a:round/>
            <a:headEnd/>
            <a:tailEnd/>
          </a:ln>
          <a:effectLst/>
        </p:spPr>
        <p:txBody>
          <a:bodyPr wrap="none" anchor="ctr"/>
          <a:lstStyle/>
          <a:p>
            <a:pPr eaLnBrk="1" hangingPunct="1">
              <a:defRPr/>
            </a:pPr>
            <a:endParaRPr lang="en-US" sz="1800">
              <a:solidFill>
                <a:schemeClr val="tx1"/>
              </a:solidFill>
              <a:latin typeface="Arial" pitchFamily="34" charset="0"/>
              <a:ea typeface="+mn-ea"/>
              <a:cs typeface="Arial" pitchFamily="34" charset="0"/>
            </a:endParaRPr>
          </a:p>
        </p:txBody>
      </p:sp>
    </p:spTree>
  </p:cSld>
  <p:clrMap bg1="lt1" tx1="dk1" bg2="lt2" tx2="dk2" accent1="accent1" accent2="accent2" accent3="accent3" accent4="accent4" accent5="accent5" accent6="accent6" hlink="hlink" folHlink="folHlink"/>
  <p:sldLayoutIdLst>
    <p:sldLayoutId id="2147484032" r:id="rId1"/>
    <p:sldLayoutId id="2147484033" r:id="rId2"/>
    <p:sldLayoutId id="2147484034" r:id="rId3"/>
    <p:sldLayoutId id="2147484035" r:id="rId4"/>
    <p:sldLayoutId id="2147484036" r:id="rId5"/>
    <p:sldLayoutId id="2147484037" r:id="rId6"/>
    <p:sldLayoutId id="2147484038" r:id="rId7"/>
    <p:sldLayoutId id="2147484039" r:id="rId8"/>
    <p:sldLayoutId id="2147484040" r:id="rId9"/>
    <p:sldLayoutId id="2147484041" r:id="rId10"/>
    <p:sldLayoutId id="2147484042" r:id="rId11"/>
  </p:sldLayoutIdLst>
  <p:transition/>
  <p:txStyles>
    <p:titleStyle>
      <a:lvl1pPr algn="l" rtl="0" eaLnBrk="0" fontAlgn="base" hangingPunct="0">
        <a:spcBef>
          <a:spcPct val="0"/>
        </a:spcBef>
        <a:spcAft>
          <a:spcPct val="0"/>
        </a:spcAft>
        <a:defRPr sz="2600">
          <a:solidFill>
            <a:schemeClr val="bg2"/>
          </a:solidFill>
          <a:latin typeface="+mj-lt"/>
          <a:ea typeface="+mj-ea"/>
          <a:cs typeface="+mj-cs"/>
        </a:defRPr>
      </a:lvl1pPr>
      <a:lvl2pPr algn="l" rtl="0" eaLnBrk="0" fontAlgn="base" hangingPunct="0">
        <a:spcBef>
          <a:spcPct val="0"/>
        </a:spcBef>
        <a:spcAft>
          <a:spcPct val="0"/>
        </a:spcAft>
        <a:defRPr sz="2600">
          <a:solidFill>
            <a:schemeClr val="bg2"/>
          </a:solidFill>
          <a:latin typeface="Times New Roman" pitchFamily="18" charset="0"/>
        </a:defRPr>
      </a:lvl2pPr>
      <a:lvl3pPr algn="l" rtl="0" eaLnBrk="0" fontAlgn="base" hangingPunct="0">
        <a:spcBef>
          <a:spcPct val="0"/>
        </a:spcBef>
        <a:spcAft>
          <a:spcPct val="0"/>
        </a:spcAft>
        <a:defRPr sz="2600">
          <a:solidFill>
            <a:schemeClr val="bg2"/>
          </a:solidFill>
          <a:latin typeface="Times New Roman" pitchFamily="18" charset="0"/>
        </a:defRPr>
      </a:lvl3pPr>
      <a:lvl4pPr algn="l" rtl="0" eaLnBrk="0" fontAlgn="base" hangingPunct="0">
        <a:spcBef>
          <a:spcPct val="0"/>
        </a:spcBef>
        <a:spcAft>
          <a:spcPct val="0"/>
        </a:spcAft>
        <a:defRPr sz="2600">
          <a:solidFill>
            <a:schemeClr val="bg2"/>
          </a:solidFill>
          <a:latin typeface="Times New Roman" pitchFamily="18" charset="0"/>
        </a:defRPr>
      </a:lvl4pPr>
      <a:lvl5pPr algn="l" rtl="0" eaLnBrk="0" fontAlgn="base" hangingPunct="0">
        <a:spcBef>
          <a:spcPct val="0"/>
        </a:spcBef>
        <a:spcAft>
          <a:spcPct val="0"/>
        </a:spcAft>
        <a:defRPr sz="2600">
          <a:solidFill>
            <a:schemeClr val="bg2"/>
          </a:solidFill>
          <a:latin typeface="Times New Roman" pitchFamily="18" charset="0"/>
        </a:defRPr>
      </a:lvl5pPr>
      <a:lvl6pPr marL="457200" algn="l" rtl="0" fontAlgn="base">
        <a:spcBef>
          <a:spcPct val="0"/>
        </a:spcBef>
        <a:spcAft>
          <a:spcPct val="0"/>
        </a:spcAft>
        <a:defRPr sz="2600">
          <a:solidFill>
            <a:schemeClr val="bg2"/>
          </a:solidFill>
          <a:latin typeface="Times New Roman" pitchFamily="18" charset="0"/>
        </a:defRPr>
      </a:lvl6pPr>
      <a:lvl7pPr marL="914400" algn="l" rtl="0" fontAlgn="base">
        <a:spcBef>
          <a:spcPct val="0"/>
        </a:spcBef>
        <a:spcAft>
          <a:spcPct val="0"/>
        </a:spcAft>
        <a:defRPr sz="2600">
          <a:solidFill>
            <a:schemeClr val="bg2"/>
          </a:solidFill>
          <a:latin typeface="Times New Roman" pitchFamily="18" charset="0"/>
        </a:defRPr>
      </a:lvl7pPr>
      <a:lvl8pPr marL="1371600" algn="l" rtl="0" fontAlgn="base">
        <a:spcBef>
          <a:spcPct val="0"/>
        </a:spcBef>
        <a:spcAft>
          <a:spcPct val="0"/>
        </a:spcAft>
        <a:defRPr sz="2600">
          <a:solidFill>
            <a:schemeClr val="bg2"/>
          </a:solidFill>
          <a:latin typeface="Times New Roman" pitchFamily="18" charset="0"/>
        </a:defRPr>
      </a:lvl8pPr>
      <a:lvl9pPr marL="1828800" algn="l" rtl="0" fontAlgn="base">
        <a:spcBef>
          <a:spcPct val="0"/>
        </a:spcBef>
        <a:spcAft>
          <a:spcPct val="0"/>
        </a:spcAft>
        <a:defRPr sz="2600">
          <a:solidFill>
            <a:schemeClr val="bg2"/>
          </a:solidFill>
          <a:latin typeface="Times New Roman" pitchFamily="18" charset="0"/>
        </a:defRPr>
      </a:lvl9pPr>
    </p:titleStyle>
    <p:bodyStyle>
      <a:lvl1pPr marL="342900" indent="-342900" algn="l" rtl="0" eaLnBrk="0" fontAlgn="base" hangingPunct="0">
        <a:spcBef>
          <a:spcPct val="20000"/>
        </a:spcBef>
        <a:spcAft>
          <a:spcPct val="0"/>
        </a:spcAft>
        <a:buClr>
          <a:schemeClr val="bg2"/>
        </a:buClr>
        <a:buSzPct val="65000"/>
        <a:buFont typeface="Wingdings" pitchFamily="2" charset="2"/>
        <a:buChar char="l"/>
        <a:defRPr sz="16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65000"/>
        <a:buFont typeface="Wingdings" pitchFamily="2" charset="2"/>
        <a:buChar char="l"/>
        <a:defRPr sz="16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l"/>
        <a:defRPr sz="1600">
          <a:solidFill>
            <a:schemeClr val="tx1"/>
          </a:solidFill>
          <a:latin typeface="+mn-lt"/>
        </a:defRPr>
      </a:lvl3pPr>
      <a:lvl4pPr marL="1600200" indent="-228600" algn="l" rtl="0" eaLnBrk="0" fontAlgn="base" hangingPunct="0">
        <a:spcBef>
          <a:spcPct val="20000"/>
        </a:spcBef>
        <a:spcAft>
          <a:spcPct val="0"/>
        </a:spcAft>
        <a:buClr>
          <a:schemeClr val="bg2"/>
        </a:buClr>
        <a:buSzPct val="65000"/>
        <a:buFont typeface="Wingdings" pitchFamily="2" charset="2"/>
        <a:buChar char="l"/>
        <a:defRPr sz="1600">
          <a:solidFill>
            <a:schemeClr val="tx1"/>
          </a:solidFill>
          <a:latin typeface="+mn-lt"/>
        </a:defRPr>
      </a:lvl4pPr>
      <a:lvl5pPr marL="2057400" indent="-228600" algn="l" rtl="0" eaLnBrk="0" fontAlgn="base" hangingPunct="0">
        <a:spcBef>
          <a:spcPct val="20000"/>
        </a:spcBef>
        <a:spcAft>
          <a:spcPct val="0"/>
        </a:spcAft>
        <a:buClr>
          <a:schemeClr val="bg2"/>
        </a:buClr>
        <a:buSzPct val="65000"/>
        <a:buFont typeface="Wingdings" pitchFamily="2" charset="2"/>
        <a:buChar char="l"/>
        <a:defRPr sz="1600">
          <a:solidFill>
            <a:schemeClr val="tx1"/>
          </a:solidFill>
          <a:latin typeface="+mn-lt"/>
        </a:defRPr>
      </a:lvl5pPr>
      <a:lvl6pPr marL="2514600" indent="-228600" algn="l" rtl="0" fontAlgn="base">
        <a:spcBef>
          <a:spcPct val="20000"/>
        </a:spcBef>
        <a:spcAft>
          <a:spcPct val="0"/>
        </a:spcAft>
        <a:buClr>
          <a:schemeClr val="bg2"/>
        </a:buClr>
        <a:buSzPct val="65000"/>
        <a:buFont typeface="Wingdings" pitchFamily="2" charset="2"/>
        <a:buChar char="l"/>
        <a:defRPr sz="1600">
          <a:solidFill>
            <a:schemeClr val="tx1"/>
          </a:solidFill>
          <a:latin typeface="+mn-lt"/>
        </a:defRPr>
      </a:lvl6pPr>
      <a:lvl7pPr marL="2971800" indent="-228600" algn="l" rtl="0" fontAlgn="base">
        <a:spcBef>
          <a:spcPct val="20000"/>
        </a:spcBef>
        <a:spcAft>
          <a:spcPct val="0"/>
        </a:spcAft>
        <a:buClr>
          <a:schemeClr val="bg2"/>
        </a:buClr>
        <a:buSzPct val="65000"/>
        <a:buFont typeface="Wingdings" pitchFamily="2" charset="2"/>
        <a:buChar char="l"/>
        <a:defRPr sz="1600">
          <a:solidFill>
            <a:schemeClr val="tx1"/>
          </a:solidFill>
          <a:latin typeface="+mn-lt"/>
        </a:defRPr>
      </a:lvl7pPr>
      <a:lvl8pPr marL="3429000" indent="-228600" algn="l" rtl="0" fontAlgn="base">
        <a:spcBef>
          <a:spcPct val="20000"/>
        </a:spcBef>
        <a:spcAft>
          <a:spcPct val="0"/>
        </a:spcAft>
        <a:buClr>
          <a:schemeClr val="bg2"/>
        </a:buClr>
        <a:buSzPct val="65000"/>
        <a:buFont typeface="Wingdings" pitchFamily="2" charset="2"/>
        <a:buChar char="l"/>
        <a:defRPr sz="1600">
          <a:solidFill>
            <a:schemeClr val="tx1"/>
          </a:solidFill>
          <a:latin typeface="+mn-lt"/>
        </a:defRPr>
      </a:lvl8pPr>
      <a:lvl9pPr marL="3886200" indent="-228600" algn="l" rtl="0" fontAlgn="base">
        <a:spcBef>
          <a:spcPct val="20000"/>
        </a:spcBef>
        <a:spcAft>
          <a:spcPct val="0"/>
        </a:spcAft>
        <a:buClr>
          <a:schemeClr val="bg2"/>
        </a:buClr>
        <a:buSzPct val="65000"/>
        <a:buFont typeface="Wingdings" pitchFamily="2" charset="2"/>
        <a:buChar char="l"/>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58"/>
          <p:cNvSpPr>
            <a:spLocks noChangeArrowheads="1"/>
          </p:cNvSpPr>
          <p:nvPr/>
        </p:nvSpPr>
        <p:spPr bwMode="auto">
          <a:xfrm>
            <a:off x="0" y="0"/>
            <a:ext cx="2524125" cy="6858000"/>
          </a:xfrm>
          <a:prstGeom prst="rect">
            <a:avLst/>
          </a:prstGeom>
          <a:solidFill>
            <a:schemeClr val="tx1"/>
          </a:solidFill>
          <a:ln w="9525">
            <a:noFill/>
            <a:miter lim="800000"/>
            <a:headEnd/>
            <a:tailEnd/>
          </a:ln>
          <a:effectLst/>
        </p:spPr>
        <p:txBody>
          <a:bodyPr wrap="none" anchor="ctr"/>
          <a:lstStyle/>
          <a:p>
            <a:pPr algn="r" eaLnBrk="1" hangingPunct="1">
              <a:defRPr/>
            </a:pPr>
            <a:endParaRPr lang="en-GB" sz="1600" b="1">
              <a:solidFill>
                <a:schemeClr val="tx1"/>
              </a:solidFill>
              <a:ea typeface="+mn-ea"/>
              <a:cs typeface="+mn-cs"/>
            </a:endParaRPr>
          </a:p>
        </p:txBody>
      </p:sp>
      <p:pic>
        <p:nvPicPr>
          <p:cNvPr id="72707" name="Picture 44" descr="CBRE logo"/>
          <p:cNvPicPr>
            <a:picLocks noChangeAspect="1" noChangeArrowheads="1"/>
          </p:cNvPicPr>
          <p:nvPr/>
        </p:nvPicPr>
        <p:blipFill>
          <a:blip r:embed="rId13" cstate="print"/>
          <a:srcRect/>
          <a:stretch>
            <a:fillRect/>
          </a:stretch>
        </p:blipFill>
        <p:spPr bwMode="auto">
          <a:xfrm>
            <a:off x="7689850" y="6191250"/>
            <a:ext cx="1063625" cy="419100"/>
          </a:xfrm>
          <a:prstGeom prst="rect">
            <a:avLst/>
          </a:prstGeom>
          <a:noFill/>
          <a:ln w="9525">
            <a:noFill/>
            <a:miter lim="800000"/>
            <a:headEnd/>
            <a:tailEnd/>
          </a:ln>
        </p:spPr>
      </p:pic>
      <p:pic>
        <p:nvPicPr>
          <p:cNvPr id="72708" name="Picture 59" descr="CBRE_theC_RGB"/>
          <p:cNvPicPr>
            <a:picLocks noChangeArrowheads="1"/>
          </p:cNvPicPr>
          <p:nvPr/>
        </p:nvPicPr>
        <p:blipFill>
          <a:blip r:embed="rId14" cstate="print"/>
          <a:srcRect r="36632"/>
          <a:stretch>
            <a:fillRect/>
          </a:stretch>
        </p:blipFill>
        <p:spPr bwMode="auto">
          <a:xfrm>
            <a:off x="1603375" y="2303463"/>
            <a:ext cx="920750" cy="2425700"/>
          </a:xfrm>
          <a:prstGeom prst="rect">
            <a:avLst/>
          </a:prstGeom>
          <a:noFill/>
          <a:ln w="9525">
            <a:noFill/>
            <a:miter lim="800000"/>
            <a:headEnd/>
            <a:tailEnd/>
          </a:ln>
        </p:spPr>
      </p:pic>
      <p:sp>
        <p:nvSpPr>
          <p:cNvPr id="72709" name="Rectangle 7"/>
          <p:cNvSpPr>
            <a:spLocks noGrp="1" noChangeArrowheads="1"/>
          </p:cNvSpPr>
          <p:nvPr>
            <p:ph type="title"/>
          </p:nvPr>
        </p:nvSpPr>
        <p:spPr bwMode="auto">
          <a:xfrm>
            <a:off x="998538" y="109538"/>
            <a:ext cx="7750175" cy="457200"/>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title style</a:t>
            </a:r>
          </a:p>
        </p:txBody>
      </p:sp>
      <p:sp>
        <p:nvSpPr>
          <p:cNvPr id="72710" name="Rectangle 10"/>
          <p:cNvSpPr>
            <a:spLocks noGrp="1" noChangeArrowheads="1"/>
          </p:cNvSpPr>
          <p:nvPr>
            <p:ph type="body" idx="1"/>
          </p:nvPr>
        </p:nvSpPr>
        <p:spPr bwMode="auto">
          <a:xfrm>
            <a:off x="996950" y="1444625"/>
            <a:ext cx="7750175" cy="4376738"/>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GB" smtClean="0"/>
              <a:t>Heading</a:t>
            </a:r>
          </a:p>
          <a:p>
            <a:pPr lvl="1"/>
            <a:r>
              <a:rPr lang="en-GB" smtClean="0"/>
              <a:t>Body text</a:t>
            </a:r>
          </a:p>
          <a:p>
            <a:pPr lvl="2"/>
            <a:r>
              <a:rPr lang="en-GB" smtClean="0"/>
              <a:t>Third level</a:t>
            </a:r>
          </a:p>
          <a:p>
            <a:pPr lvl="3"/>
            <a:r>
              <a:rPr lang="en-GB" smtClean="0"/>
              <a:t>Fourth level</a:t>
            </a:r>
          </a:p>
          <a:p>
            <a:pPr lvl="4"/>
            <a:r>
              <a:rPr lang="en-GB" smtClean="0"/>
              <a:t>Fifth level</a:t>
            </a:r>
          </a:p>
        </p:txBody>
      </p:sp>
      <p:sp>
        <p:nvSpPr>
          <p:cNvPr id="11" name="Rectangle 54"/>
          <p:cNvSpPr>
            <a:spLocks noGrp="1" noChangeArrowheads="1"/>
          </p:cNvSpPr>
          <p:nvPr>
            <p:ph type="dt" sz="quarter" idx="2"/>
          </p:nvPr>
        </p:nvSpPr>
        <p:spPr bwMode="auto">
          <a:xfrm>
            <a:off x="2952750" y="5006975"/>
            <a:ext cx="2006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1" hangingPunct="1">
              <a:defRPr sz="1400" b="0">
                <a:solidFill>
                  <a:schemeClr val="tx1"/>
                </a:solidFill>
                <a:ea typeface="+mn-ea"/>
                <a:cs typeface="+mn-cs"/>
              </a:defRPr>
            </a:lvl1pPr>
          </a:lstStyle>
          <a:p>
            <a:pPr>
              <a:defRPr/>
            </a:pPr>
            <a:endParaRPr lang="en-GB"/>
          </a:p>
        </p:txBody>
      </p:sp>
    </p:spTree>
  </p:cSld>
  <p:clrMap bg1="lt1" tx1="dk1" bg2="lt2" tx2="dk2" accent1="accent1" accent2="accent2" accent3="accent3" accent4="accent4" accent5="accent5" accent6="accent6" hlink="hlink" folHlink="folHlink"/>
  <p:sldLayoutIdLst>
    <p:sldLayoutId id="2147484006" r:id="rId1"/>
    <p:sldLayoutId id="2147484005" r:id="rId2"/>
    <p:sldLayoutId id="2147484004" r:id="rId3"/>
    <p:sldLayoutId id="2147484003" r:id="rId4"/>
    <p:sldLayoutId id="2147484002" r:id="rId5"/>
    <p:sldLayoutId id="2147484001" r:id="rId6"/>
    <p:sldLayoutId id="2147484000" r:id="rId7"/>
    <p:sldLayoutId id="2147483999" r:id="rId8"/>
    <p:sldLayoutId id="2147483998" r:id="rId9"/>
    <p:sldLayoutId id="2147483997" r:id="rId10"/>
    <p:sldLayoutId id="2147483996" r:id="rId11"/>
  </p:sldLayoutIdLst>
  <p:txStyles>
    <p:titleStyle>
      <a:lvl1pPr algn="r" rtl="0" eaLnBrk="0" fontAlgn="base" hangingPunct="0">
        <a:spcBef>
          <a:spcPct val="0"/>
        </a:spcBef>
        <a:spcAft>
          <a:spcPct val="0"/>
        </a:spcAft>
        <a:defRPr sz="3000" b="1">
          <a:solidFill>
            <a:schemeClr val="tx2"/>
          </a:solidFill>
          <a:latin typeface="+mj-lt"/>
          <a:ea typeface="+mj-ea"/>
          <a:cs typeface="+mj-cs"/>
        </a:defRPr>
      </a:lvl1pPr>
      <a:lvl2pPr algn="r" rtl="0" eaLnBrk="0" fontAlgn="base" hangingPunct="0">
        <a:spcBef>
          <a:spcPct val="0"/>
        </a:spcBef>
        <a:spcAft>
          <a:spcPct val="0"/>
        </a:spcAft>
        <a:defRPr sz="3000" b="1">
          <a:solidFill>
            <a:schemeClr val="tx2"/>
          </a:solidFill>
          <a:latin typeface="Arial" charset="0"/>
        </a:defRPr>
      </a:lvl2pPr>
      <a:lvl3pPr algn="r" rtl="0" eaLnBrk="0" fontAlgn="base" hangingPunct="0">
        <a:spcBef>
          <a:spcPct val="0"/>
        </a:spcBef>
        <a:spcAft>
          <a:spcPct val="0"/>
        </a:spcAft>
        <a:defRPr sz="3000" b="1">
          <a:solidFill>
            <a:schemeClr val="tx2"/>
          </a:solidFill>
          <a:latin typeface="Arial" charset="0"/>
        </a:defRPr>
      </a:lvl3pPr>
      <a:lvl4pPr algn="r" rtl="0" eaLnBrk="0" fontAlgn="base" hangingPunct="0">
        <a:spcBef>
          <a:spcPct val="0"/>
        </a:spcBef>
        <a:spcAft>
          <a:spcPct val="0"/>
        </a:spcAft>
        <a:defRPr sz="3000" b="1">
          <a:solidFill>
            <a:schemeClr val="tx2"/>
          </a:solidFill>
          <a:latin typeface="Arial" charset="0"/>
        </a:defRPr>
      </a:lvl4pPr>
      <a:lvl5pPr algn="r" rtl="0" eaLnBrk="0" fontAlgn="base" hangingPunct="0">
        <a:spcBef>
          <a:spcPct val="0"/>
        </a:spcBef>
        <a:spcAft>
          <a:spcPct val="0"/>
        </a:spcAft>
        <a:defRPr sz="3000" b="1">
          <a:solidFill>
            <a:schemeClr val="tx2"/>
          </a:solidFill>
          <a:latin typeface="Arial" charset="0"/>
        </a:defRPr>
      </a:lvl5pPr>
      <a:lvl6pPr marL="457200" algn="r" rtl="0" eaLnBrk="0" fontAlgn="base" hangingPunct="0">
        <a:spcBef>
          <a:spcPct val="0"/>
        </a:spcBef>
        <a:spcAft>
          <a:spcPct val="0"/>
        </a:spcAft>
        <a:defRPr sz="3000" b="1">
          <a:solidFill>
            <a:schemeClr val="tx2"/>
          </a:solidFill>
          <a:latin typeface="Arial" charset="0"/>
        </a:defRPr>
      </a:lvl6pPr>
      <a:lvl7pPr marL="914400" algn="r" rtl="0" eaLnBrk="0" fontAlgn="base" hangingPunct="0">
        <a:spcBef>
          <a:spcPct val="0"/>
        </a:spcBef>
        <a:spcAft>
          <a:spcPct val="0"/>
        </a:spcAft>
        <a:defRPr sz="3000" b="1">
          <a:solidFill>
            <a:schemeClr val="tx2"/>
          </a:solidFill>
          <a:latin typeface="Arial" charset="0"/>
        </a:defRPr>
      </a:lvl7pPr>
      <a:lvl8pPr marL="1371600" algn="r" rtl="0" eaLnBrk="0" fontAlgn="base" hangingPunct="0">
        <a:spcBef>
          <a:spcPct val="0"/>
        </a:spcBef>
        <a:spcAft>
          <a:spcPct val="0"/>
        </a:spcAft>
        <a:defRPr sz="3000" b="1">
          <a:solidFill>
            <a:schemeClr val="tx2"/>
          </a:solidFill>
          <a:latin typeface="Arial" charset="0"/>
        </a:defRPr>
      </a:lvl8pPr>
      <a:lvl9pPr marL="1828800" algn="r" rtl="0" eaLnBrk="0" fontAlgn="base" hangingPunct="0">
        <a:spcBef>
          <a:spcPct val="0"/>
        </a:spcBef>
        <a:spcAft>
          <a:spcPct val="0"/>
        </a:spcAft>
        <a:defRPr sz="3000" b="1">
          <a:solidFill>
            <a:schemeClr val="tx2"/>
          </a:solidFill>
          <a:latin typeface="Arial" charset="0"/>
        </a:defRPr>
      </a:lvl9pPr>
    </p:titleStyle>
    <p:bodyStyle>
      <a:lvl1pPr marL="342900" indent="-342900" algn="l" rtl="0" eaLnBrk="0" fontAlgn="base" hangingPunct="0">
        <a:spcBef>
          <a:spcPct val="50000"/>
        </a:spcBef>
        <a:spcAft>
          <a:spcPct val="0"/>
        </a:spcAft>
        <a:buClr>
          <a:schemeClr val="accent2"/>
        </a:buClr>
        <a:buFont typeface="Wingdings" pitchFamily="2" charset="2"/>
        <a:defRPr sz="2400" b="1">
          <a:solidFill>
            <a:schemeClr val="tx1"/>
          </a:solidFill>
          <a:latin typeface="+mn-lt"/>
          <a:ea typeface="+mn-ea"/>
          <a:cs typeface="+mn-cs"/>
        </a:defRPr>
      </a:lvl1pPr>
      <a:lvl2pPr marL="1588" indent="455613" algn="l" rtl="0" eaLnBrk="0" fontAlgn="base" hangingPunct="0">
        <a:spcBef>
          <a:spcPct val="50000"/>
        </a:spcBef>
        <a:spcAft>
          <a:spcPct val="0"/>
        </a:spcAft>
        <a:buClr>
          <a:schemeClr val="accent2"/>
        </a:buClr>
        <a:buFont typeface="Arial" charset="0"/>
        <a:defRPr sz="2200">
          <a:solidFill>
            <a:schemeClr val="tx1"/>
          </a:solidFill>
          <a:latin typeface="+mn-lt"/>
        </a:defRPr>
      </a:lvl2pPr>
      <a:lvl3pPr marL="271463" indent="-268288" algn="l" rtl="0" eaLnBrk="0" fontAlgn="base" hangingPunct="0">
        <a:spcBef>
          <a:spcPct val="50000"/>
        </a:spcBef>
        <a:spcAft>
          <a:spcPct val="15000"/>
        </a:spcAft>
        <a:buClr>
          <a:schemeClr val="accent2"/>
        </a:buClr>
        <a:buFont typeface="Wingdings 2" pitchFamily="18" charset="2"/>
        <a:buChar char="¾"/>
        <a:defRPr sz="2000">
          <a:solidFill>
            <a:schemeClr val="tx1"/>
          </a:solidFill>
          <a:latin typeface="+mn-lt"/>
        </a:defRPr>
      </a:lvl3pPr>
      <a:lvl4pPr marL="542925" indent="-269875" algn="l" rtl="0" eaLnBrk="0" fontAlgn="base" hangingPunct="0">
        <a:spcBef>
          <a:spcPct val="50000"/>
        </a:spcBef>
        <a:spcAft>
          <a:spcPct val="15000"/>
        </a:spcAft>
        <a:buClr>
          <a:schemeClr val="accent2"/>
        </a:buClr>
        <a:buFont typeface="Arial" charset="0"/>
        <a:buChar char="–"/>
        <a:defRPr>
          <a:solidFill>
            <a:schemeClr val="tx1"/>
          </a:solidFill>
          <a:latin typeface="+mn-lt"/>
        </a:defRPr>
      </a:lvl4pPr>
      <a:lvl5pPr marL="814388" indent="-269875" algn="l" rtl="0" eaLnBrk="0" fontAlgn="base" hangingPunct="0">
        <a:spcBef>
          <a:spcPct val="50000"/>
        </a:spcBef>
        <a:spcAft>
          <a:spcPct val="15000"/>
        </a:spcAft>
        <a:buClr>
          <a:schemeClr val="accent2"/>
        </a:buClr>
        <a:buFont typeface="Courier New" pitchFamily="49" charset="0"/>
        <a:buChar char="-"/>
        <a:defRPr sz="1600">
          <a:solidFill>
            <a:schemeClr val="tx1"/>
          </a:solidFill>
          <a:latin typeface="+mn-lt"/>
        </a:defRPr>
      </a:lvl5pPr>
      <a:lvl6pPr marL="1271588" indent="-269875" algn="l" rtl="0" eaLnBrk="0" fontAlgn="base" hangingPunct="0">
        <a:spcBef>
          <a:spcPct val="50000"/>
        </a:spcBef>
        <a:spcAft>
          <a:spcPct val="15000"/>
        </a:spcAft>
        <a:buClr>
          <a:schemeClr val="accent2"/>
        </a:buClr>
        <a:buFont typeface="Courier New" pitchFamily="49" charset="0"/>
        <a:buChar char="-"/>
        <a:defRPr sz="1600">
          <a:solidFill>
            <a:schemeClr val="tx1"/>
          </a:solidFill>
          <a:latin typeface="+mn-lt"/>
        </a:defRPr>
      </a:lvl6pPr>
      <a:lvl7pPr marL="1728788" indent="-269875" algn="l" rtl="0" eaLnBrk="0" fontAlgn="base" hangingPunct="0">
        <a:spcBef>
          <a:spcPct val="50000"/>
        </a:spcBef>
        <a:spcAft>
          <a:spcPct val="15000"/>
        </a:spcAft>
        <a:buClr>
          <a:schemeClr val="accent2"/>
        </a:buClr>
        <a:buFont typeface="Courier New" pitchFamily="49" charset="0"/>
        <a:buChar char="-"/>
        <a:defRPr sz="1600">
          <a:solidFill>
            <a:schemeClr val="tx1"/>
          </a:solidFill>
          <a:latin typeface="+mn-lt"/>
        </a:defRPr>
      </a:lvl7pPr>
      <a:lvl8pPr marL="2185988" indent="-269875" algn="l" rtl="0" eaLnBrk="0" fontAlgn="base" hangingPunct="0">
        <a:spcBef>
          <a:spcPct val="50000"/>
        </a:spcBef>
        <a:spcAft>
          <a:spcPct val="15000"/>
        </a:spcAft>
        <a:buClr>
          <a:schemeClr val="accent2"/>
        </a:buClr>
        <a:buFont typeface="Courier New" pitchFamily="49" charset="0"/>
        <a:buChar char="-"/>
        <a:defRPr sz="1600">
          <a:solidFill>
            <a:schemeClr val="tx1"/>
          </a:solidFill>
          <a:latin typeface="+mn-lt"/>
        </a:defRPr>
      </a:lvl8pPr>
      <a:lvl9pPr marL="2643188" indent="-269875" algn="l" rtl="0" eaLnBrk="0" fontAlgn="base" hangingPunct="0">
        <a:spcBef>
          <a:spcPct val="50000"/>
        </a:spcBef>
        <a:spcAft>
          <a:spcPct val="15000"/>
        </a:spcAft>
        <a:buClr>
          <a:schemeClr val="accent2"/>
        </a:buClr>
        <a:buFont typeface="Courier New" pitchFamily="49"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49320" name="Rectangle 136"/>
          <p:cNvSpPr>
            <a:spLocks noChangeArrowheads="1"/>
          </p:cNvSpPr>
          <p:nvPr/>
        </p:nvSpPr>
        <p:spPr bwMode="auto">
          <a:xfrm>
            <a:off x="0" y="0"/>
            <a:ext cx="633413" cy="6858000"/>
          </a:xfrm>
          <a:prstGeom prst="rect">
            <a:avLst/>
          </a:prstGeom>
          <a:solidFill>
            <a:schemeClr val="tx1"/>
          </a:solidFill>
          <a:ln w="9525">
            <a:noFill/>
            <a:miter lim="800000"/>
            <a:headEnd/>
            <a:tailEnd/>
          </a:ln>
          <a:effectLst/>
        </p:spPr>
        <p:txBody>
          <a:bodyPr wrap="none" anchor="ctr"/>
          <a:lstStyle/>
          <a:p>
            <a:pPr algn="r" eaLnBrk="1" hangingPunct="1">
              <a:defRPr/>
            </a:pPr>
            <a:endParaRPr lang="en-GB" sz="1600" b="1">
              <a:solidFill>
                <a:schemeClr val="tx1"/>
              </a:solidFill>
              <a:ea typeface="+mn-ea"/>
              <a:cs typeface="+mn-cs"/>
            </a:endParaRPr>
          </a:p>
        </p:txBody>
      </p:sp>
      <p:sp>
        <p:nvSpPr>
          <p:cNvPr id="84995" name="Rectangle 7"/>
          <p:cNvSpPr>
            <a:spLocks noGrp="1" noChangeArrowheads="1"/>
          </p:cNvSpPr>
          <p:nvPr>
            <p:ph type="title"/>
          </p:nvPr>
        </p:nvSpPr>
        <p:spPr bwMode="auto">
          <a:xfrm>
            <a:off x="998538" y="109538"/>
            <a:ext cx="7750175" cy="457200"/>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title style</a:t>
            </a:r>
          </a:p>
        </p:txBody>
      </p:sp>
      <p:sp>
        <p:nvSpPr>
          <p:cNvPr id="84996" name="Rectangle 10"/>
          <p:cNvSpPr>
            <a:spLocks noGrp="1" noChangeArrowheads="1"/>
          </p:cNvSpPr>
          <p:nvPr>
            <p:ph type="body" idx="1"/>
          </p:nvPr>
        </p:nvSpPr>
        <p:spPr bwMode="auto">
          <a:xfrm>
            <a:off x="996950" y="1444625"/>
            <a:ext cx="7750175" cy="4376738"/>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GB" smtClean="0"/>
              <a:t>Heading</a:t>
            </a:r>
          </a:p>
          <a:p>
            <a:pPr lvl="1"/>
            <a:r>
              <a:rPr lang="en-GB" smtClean="0"/>
              <a:t>Body text</a:t>
            </a:r>
          </a:p>
          <a:p>
            <a:pPr lvl="2"/>
            <a:r>
              <a:rPr lang="en-GB" smtClean="0"/>
              <a:t>Third level</a:t>
            </a:r>
          </a:p>
          <a:p>
            <a:pPr lvl="3"/>
            <a:r>
              <a:rPr lang="en-GB" smtClean="0"/>
              <a:t>Fourth level</a:t>
            </a:r>
          </a:p>
          <a:p>
            <a:pPr lvl="4"/>
            <a:r>
              <a:rPr lang="en-GB" smtClean="0"/>
              <a:t>Fifth level</a:t>
            </a:r>
          </a:p>
        </p:txBody>
      </p:sp>
      <p:sp>
        <p:nvSpPr>
          <p:cNvPr id="349296" name="Line 112"/>
          <p:cNvSpPr>
            <a:spLocks noChangeShapeType="1"/>
          </p:cNvSpPr>
          <p:nvPr/>
        </p:nvSpPr>
        <p:spPr bwMode="auto">
          <a:xfrm>
            <a:off x="0" y="687388"/>
            <a:ext cx="9140825" cy="1587"/>
          </a:xfrm>
          <a:prstGeom prst="line">
            <a:avLst/>
          </a:prstGeom>
          <a:noFill/>
          <a:ln w="28575">
            <a:solidFill>
              <a:schemeClr val="accent2"/>
            </a:solidFill>
            <a:miter lim="800000"/>
            <a:headEnd/>
            <a:tailEnd/>
          </a:ln>
        </p:spPr>
        <p:txBody>
          <a:bodyPr/>
          <a:lstStyle/>
          <a:p>
            <a:pPr algn="r" eaLnBrk="1" hangingPunct="1">
              <a:defRPr/>
            </a:pPr>
            <a:endParaRPr lang="en-GB" sz="1600" b="1">
              <a:solidFill>
                <a:schemeClr val="tx1"/>
              </a:solidFill>
              <a:ea typeface="+mn-ea"/>
              <a:cs typeface="+mn-cs"/>
            </a:endParaRPr>
          </a:p>
        </p:txBody>
      </p:sp>
      <p:sp>
        <p:nvSpPr>
          <p:cNvPr id="349297" name="Rectangle 113"/>
          <p:cNvSpPr>
            <a:spLocks noChangeArrowheads="1"/>
          </p:cNvSpPr>
          <p:nvPr/>
        </p:nvSpPr>
        <p:spPr bwMode="auto">
          <a:xfrm>
            <a:off x="1025525" y="6681788"/>
            <a:ext cx="1354138" cy="157162"/>
          </a:xfrm>
          <a:prstGeom prst="rect">
            <a:avLst/>
          </a:prstGeom>
          <a:solidFill>
            <a:schemeClr val="bg1"/>
          </a:solidFill>
          <a:ln w="9525">
            <a:noFill/>
            <a:miter lim="800000"/>
            <a:headEnd/>
            <a:tailEnd/>
          </a:ln>
          <a:effectLst/>
        </p:spPr>
        <p:txBody>
          <a:bodyPr wrap="none" lIns="0" tIns="0" rIns="0" bIns="0"/>
          <a:lstStyle/>
          <a:p>
            <a:pPr eaLnBrk="1" hangingPunct="1">
              <a:defRPr/>
            </a:pPr>
            <a:r>
              <a:rPr lang="en-GB" sz="800">
                <a:solidFill>
                  <a:schemeClr val="bg2"/>
                </a:solidFill>
                <a:ea typeface="+mn-ea"/>
                <a:cs typeface="+mn-cs"/>
              </a:rPr>
              <a:t>CB Richard Ellis | Page </a:t>
            </a:r>
            <a:fld id="{CA73F050-92EC-4673-BB26-E11DEE5D9EEF}" type="slidenum">
              <a:rPr lang="en-GB" sz="800">
                <a:solidFill>
                  <a:schemeClr val="bg2"/>
                </a:solidFill>
                <a:ea typeface="+mn-ea"/>
                <a:cs typeface="+mn-cs"/>
              </a:rPr>
              <a:pPr eaLnBrk="1" hangingPunct="1">
                <a:defRPr/>
              </a:pPr>
              <a:t>‹#›</a:t>
            </a:fld>
            <a:endParaRPr lang="en-GB" sz="800">
              <a:solidFill>
                <a:schemeClr val="bg2"/>
              </a:solidFill>
              <a:ea typeface="+mn-ea"/>
              <a:cs typeface="+mn-cs"/>
            </a:endParaRPr>
          </a:p>
        </p:txBody>
      </p:sp>
      <p:pic>
        <p:nvPicPr>
          <p:cNvPr id="84999" name="Picture 139" descr="CBRE_theC_RGB"/>
          <p:cNvPicPr>
            <a:picLocks noChangeArrowheads="1"/>
          </p:cNvPicPr>
          <p:nvPr/>
        </p:nvPicPr>
        <p:blipFill>
          <a:blip r:embed="rId13" cstate="print"/>
          <a:srcRect r="36632"/>
          <a:stretch>
            <a:fillRect/>
          </a:stretch>
        </p:blipFill>
        <p:spPr bwMode="auto">
          <a:xfrm>
            <a:off x="233363" y="4740275"/>
            <a:ext cx="400050" cy="10683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017" r:id="rId1"/>
    <p:sldLayoutId id="2147484016" r:id="rId2"/>
    <p:sldLayoutId id="2147484015" r:id="rId3"/>
    <p:sldLayoutId id="2147484014" r:id="rId4"/>
    <p:sldLayoutId id="2147484013" r:id="rId5"/>
    <p:sldLayoutId id="2147484012" r:id="rId6"/>
    <p:sldLayoutId id="2147484011" r:id="rId7"/>
    <p:sldLayoutId id="2147484010" r:id="rId8"/>
    <p:sldLayoutId id="2147484009" r:id="rId9"/>
    <p:sldLayoutId id="2147484008" r:id="rId10"/>
    <p:sldLayoutId id="2147484007" r:id="rId11"/>
  </p:sldLayoutIdLst>
  <p:txStyles>
    <p:titleStyle>
      <a:lvl1pPr algn="r" rtl="0" eaLnBrk="0" fontAlgn="base" hangingPunct="0">
        <a:spcBef>
          <a:spcPct val="0"/>
        </a:spcBef>
        <a:spcAft>
          <a:spcPct val="0"/>
        </a:spcAft>
        <a:defRPr sz="3000" b="1">
          <a:solidFill>
            <a:schemeClr val="tx2"/>
          </a:solidFill>
          <a:latin typeface="+mj-lt"/>
          <a:ea typeface="+mj-ea"/>
          <a:cs typeface="+mj-cs"/>
        </a:defRPr>
      </a:lvl1pPr>
      <a:lvl2pPr algn="r" rtl="0" eaLnBrk="0" fontAlgn="base" hangingPunct="0">
        <a:spcBef>
          <a:spcPct val="0"/>
        </a:spcBef>
        <a:spcAft>
          <a:spcPct val="0"/>
        </a:spcAft>
        <a:defRPr sz="3000" b="1">
          <a:solidFill>
            <a:schemeClr val="tx2"/>
          </a:solidFill>
          <a:latin typeface="Arial" charset="0"/>
        </a:defRPr>
      </a:lvl2pPr>
      <a:lvl3pPr algn="r" rtl="0" eaLnBrk="0" fontAlgn="base" hangingPunct="0">
        <a:spcBef>
          <a:spcPct val="0"/>
        </a:spcBef>
        <a:spcAft>
          <a:spcPct val="0"/>
        </a:spcAft>
        <a:defRPr sz="3000" b="1">
          <a:solidFill>
            <a:schemeClr val="tx2"/>
          </a:solidFill>
          <a:latin typeface="Arial" charset="0"/>
        </a:defRPr>
      </a:lvl3pPr>
      <a:lvl4pPr algn="r" rtl="0" eaLnBrk="0" fontAlgn="base" hangingPunct="0">
        <a:spcBef>
          <a:spcPct val="0"/>
        </a:spcBef>
        <a:spcAft>
          <a:spcPct val="0"/>
        </a:spcAft>
        <a:defRPr sz="3000" b="1">
          <a:solidFill>
            <a:schemeClr val="tx2"/>
          </a:solidFill>
          <a:latin typeface="Arial" charset="0"/>
        </a:defRPr>
      </a:lvl4pPr>
      <a:lvl5pPr algn="r" rtl="0" eaLnBrk="0" fontAlgn="base" hangingPunct="0">
        <a:spcBef>
          <a:spcPct val="0"/>
        </a:spcBef>
        <a:spcAft>
          <a:spcPct val="0"/>
        </a:spcAft>
        <a:defRPr sz="3000" b="1">
          <a:solidFill>
            <a:schemeClr val="tx2"/>
          </a:solidFill>
          <a:latin typeface="Arial" charset="0"/>
        </a:defRPr>
      </a:lvl5pPr>
      <a:lvl6pPr marL="457200" algn="r" rtl="0" eaLnBrk="0" fontAlgn="base" hangingPunct="0">
        <a:spcBef>
          <a:spcPct val="0"/>
        </a:spcBef>
        <a:spcAft>
          <a:spcPct val="0"/>
        </a:spcAft>
        <a:defRPr sz="3000" b="1">
          <a:solidFill>
            <a:schemeClr val="tx2"/>
          </a:solidFill>
          <a:latin typeface="Arial" charset="0"/>
        </a:defRPr>
      </a:lvl6pPr>
      <a:lvl7pPr marL="914400" algn="r" rtl="0" eaLnBrk="0" fontAlgn="base" hangingPunct="0">
        <a:spcBef>
          <a:spcPct val="0"/>
        </a:spcBef>
        <a:spcAft>
          <a:spcPct val="0"/>
        </a:spcAft>
        <a:defRPr sz="3000" b="1">
          <a:solidFill>
            <a:schemeClr val="tx2"/>
          </a:solidFill>
          <a:latin typeface="Arial" charset="0"/>
        </a:defRPr>
      </a:lvl7pPr>
      <a:lvl8pPr marL="1371600" algn="r" rtl="0" eaLnBrk="0" fontAlgn="base" hangingPunct="0">
        <a:spcBef>
          <a:spcPct val="0"/>
        </a:spcBef>
        <a:spcAft>
          <a:spcPct val="0"/>
        </a:spcAft>
        <a:defRPr sz="3000" b="1">
          <a:solidFill>
            <a:schemeClr val="tx2"/>
          </a:solidFill>
          <a:latin typeface="Arial" charset="0"/>
        </a:defRPr>
      </a:lvl8pPr>
      <a:lvl9pPr marL="1828800" algn="r" rtl="0" eaLnBrk="0" fontAlgn="base" hangingPunct="0">
        <a:spcBef>
          <a:spcPct val="0"/>
        </a:spcBef>
        <a:spcAft>
          <a:spcPct val="0"/>
        </a:spcAft>
        <a:defRPr sz="3000" b="1">
          <a:solidFill>
            <a:schemeClr val="tx2"/>
          </a:solidFill>
          <a:latin typeface="Arial" charset="0"/>
        </a:defRPr>
      </a:lvl9pPr>
    </p:titleStyle>
    <p:bodyStyle>
      <a:lvl1pPr marL="342900" indent="-342900" algn="l" rtl="0" eaLnBrk="0" fontAlgn="base" hangingPunct="0">
        <a:spcBef>
          <a:spcPct val="50000"/>
        </a:spcBef>
        <a:spcAft>
          <a:spcPct val="0"/>
        </a:spcAft>
        <a:buClr>
          <a:schemeClr val="accent2"/>
        </a:buClr>
        <a:buFont typeface="Wingdings" pitchFamily="2" charset="2"/>
        <a:defRPr sz="2400" b="1">
          <a:solidFill>
            <a:schemeClr val="tx1"/>
          </a:solidFill>
          <a:latin typeface="+mn-lt"/>
          <a:ea typeface="+mn-ea"/>
          <a:cs typeface="+mn-cs"/>
        </a:defRPr>
      </a:lvl1pPr>
      <a:lvl2pPr marL="1588" indent="455613" algn="l" rtl="0" eaLnBrk="0" fontAlgn="base" hangingPunct="0">
        <a:spcBef>
          <a:spcPct val="50000"/>
        </a:spcBef>
        <a:spcAft>
          <a:spcPct val="0"/>
        </a:spcAft>
        <a:buClr>
          <a:schemeClr val="accent2"/>
        </a:buClr>
        <a:buFont typeface="Arial" charset="0"/>
        <a:defRPr sz="2200">
          <a:solidFill>
            <a:schemeClr val="tx1"/>
          </a:solidFill>
          <a:latin typeface="+mn-lt"/>
        </a:defRPr>
      </a:lvl2pPr>
      <a:lvl3pPr marL="271463" indent="-268288" algn="l" rtl="0" eaLnBrk="0" fontAlgn="base" hangingPunct="0">
        <a:spcBef>
          <a:spcPct val="50000"/>
        </a:spcBef>
        <a:spcAft>
          <a:spcPct val="15000"/>
        </a:spcAft>
        <a:buClr>
          <a:schemeClr val="accent2"/>
        </a:buClr>
        <a:buFont typeface="Wingdings 2" pitchFamily="18" charset="2"/>
        <a:buChar char="¾"/>
        <a:defRPr sz="2000">
          <a:solidFill>
            <a:schemeClr val="tx1"/>
          </a:solidFill>
          <a:latin typeface="+mn-lt"/>
        </a:defRPr>
      </a:lvl3pPr>
      <a:lvl4pPr marL="542925" indent="-269875" algn="l" rtl="0" eaLnBrk="0" fontAlgn="base" hangingPunct="0">
        <a:spcBef>
          <a:spcPct val="50000"/>
        </a:spcBef>
        <a:spcAft>
          <a:spcPct val="15000"/>
        </a:spcAft>
        <a:buClr>
          <a:schemeClr val="accent2"/>
        </a:buClr>
        <a:buFont typeface="Arial" charset="0"/>
        <a:buChar char="–"/>
        <a:defRPr>
          <a:solidFill>
            <a:schemeClr val="tx1"/>
          </a:solidFill>
          <a:latin typeface="+mn-lt"/>
        </a:defRPr>
      </a:lvl4pPr>
      <a:lvl5pPr marL="814388" indent="-269875" algn="l" rtl="0" eaLnBrk="0" fontAlgn="base" hangingPunct="0">
        <a:spcBef>
          <a:spcPct val="50000"/>
        </a:spcBef>
        <a:spcAft>
          <a:spcPct val="15000"/>
        </a:spcAft>
        <a:buClr>
          <a:schemeClr val="accent2"/>
        </a:buClr>
        <a:buFont typeface="Courier New" pitchFamily="49" charset="0"/>
        <a:buChar char="-"/>
        <a:defRPr sz="1600">
          <a:solidFill>
            <a:schemeClr val="tx1"/>
          </a:solidFill>
          <a:latin typeface="+mn-lt"/>
        </a:defRPr>
      </a:lvl5pPr>
      <a:lvl6pPr marL="1271588" indent="-269875" algn="l" rtl="0" eaLnBrk="0" fontAlgn="base" hangingPunct="0">
        <a:spcBef>
          <a:spcPct val="50000"/>
        </a:spcBef>
        <a:spcAft>
          <a:spcPct val="15000"/>
        </a:spcAft>
        <a:buClr>
          <a:schemeClr val="accent2"/>
        </a:buClr>
        <a:buFont typeface="Courier New" pitchFamily="49" charset="0"/>
        <a:buChar char="-"/>
        <a:defRPr sz="1600">
          <a:solidFill>
            <a:schemeClr val="tx1"/>
          </a:solidFill>
          <a:latin typeface="+mn-lt"/>
        </a:defRPr>
      </a:lvl6pPr>
      <a:lvl7pPr marL="1728788" indent="-269875" algn="l" rtl="0" eaLnBrk="0" fontAlgn="base" hangingPunct="0">
        <a:spcBef>
          <a:spcPct val="50000"/>
        </a:spcBef>
        <a:spcAft>
          <a:spcPct val="15000"/>
        </a:spcAft>
        <a:buClr>
          <a:schemeClr val="accent2"/>
        </a:buClr>
        <a:buFont typeface="Courier New" pitchFamily="49" charset="0"/>
        <a:buChar char="-"/>
        <a:defRPr sz="1600">
          <a:solidFill>
            <a:schemeClr val="tx1"/>
          </a:solidFill>
          <a:latin typeface="+mn-lt"/>
        </a:defRPr>
      </a:lvl7pPr>
      <a:lvl8pPr marL="2185988" indent="-269875" algn="l" rtl="0" eaLnBrk="0" fontAlgn="base" hangingPunct="0">
        <a:spcBef>
          <a:spcPct val="50000"/>
        </a:spcBef>
        <a:spcAft>
          <a:spcPct val="15000"/>
        </a:spcAft>
        <a:buClr>
          <a:schemeClr val="accent2"/>
        </a:buClr>
        <a:buFont typeface="Courier New" pitchFamily="49" charset="0"/>
        <a:buChar char="-"/>
        <a:defRPr sz="1600">
          <a:solidFill>
            <a:schemeClr val="tx1"/>
          </a:solidFill>
          <a:latin typeface="+mn-lt"/>
        </a:defRPr>
      </a:lvl8pPr>
      <a:lvl9pPr marL="2643188" indent="-269875" algn="l" rtl="0" eaLnBrk="0" fontAlgn="base" hangingPunct="0">
        <a:spcBef>
          <a:spcPct val="50000"/>
        </a:spcBef>
        <a:spcAft>
          <a:spcPct val="15000"/>
        </a:spcAft>
        <a:buClr>
          <a:schemeClr val="accent2"/>
        </a:buClr>
        <a:buFont typeface="Courier New" pitchFamily="49"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9.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9.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9.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9.xml"/><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0.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7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emf"/><Relationship Id="rId1" Type="http://schemas.openxmlformats.org/officeDocument/2006/relationships/slideLayout" Target="../slideLayouts/slideLayout71.xml"/></Relationships>
</file>

<file path=ppt/slides/_rels/slide3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1.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1.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1.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1.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7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3.xml"/><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0.xml"/></Relationships>
</file>

<file path=ppt/slides/_rels/slide5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6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0.xml"/></Relationships>
</file>

<file path=ppt/slides/_rels/slide6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0.xml"/></Relationships>
</file>

<file path=ppt/slides/_rels/slide7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0.xml"/></Relationships>
</file>

<file path=ppt/slides/_rels/slide7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0.xml"/></Relationships>
</file>

<file path=ppt/slides/_rels/slide7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0.xml"/></Relationships>
</file>

<file path=ppt/slides/_rels/slide7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0.xml"/></Relationships>
</file>

<file path=ppt/slides/_rels/slide7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0.xml"/></Relationships>
</file>

<file path=ppt/slides/_rels/slide7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0.xml"/></Relationships>
</file>

<file path=ppt/slides/_rels/slide7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2" Type="http://schemas.openxmlformats.org/officeDocument/2006/relationships/hyperlink" Target="http://www.hmrc.gov.uk/pensionschemes/taxable-property-guidance.htm#17" TargetMode="External"/><Relationship Id="rId1" Type="http://schemas.openxmlformats.org/officeDocument/2006/relationships/slideLayout" Target="../slideLayouts/slideLayout40.xml"/></Relationships>
</file>

<file path=ppt/slides/_rels/slide9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0.xml"/></Relationships>
</file>

<file path=ppt/slides/_rels/slide9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4.xml"/><Relationship Id="rId1" Type="http://schemas.openxmlformats.org/officeDocument/2006/relationships/slideLayout" Target="../slideLayouts/slideLayout33.xml"/></Relationships>
</file>

<file path=ppt/slides/_rels/slide10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5.xml"/><Relationship Id="rId1" Type="http://schemas.openxmlformats.org/officeDocument/2006/relationships/slideLayout" Target="../slideLayouts/slideLayout33.xml"/></Relationships>
</file>

<file path=ppt/slides/_rels/slide10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6.xml"/><Relationship Id="rId1" Type="http://schemas.openxmlformats.org/officeDocument/2006/relationships/slideLayout" Target="../slideLayouts/slideLayout31.xml"/></Relationships>
</file>

<file path=ppt/slides/_rels/slide10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7.xml"/><Relationship Id="rId1" Type="http://schemas.openxmlformats.org/officeDocument/2006/relationships/slideLayout" Target="../slideLayouts/slideLayout31.xml"/></Relationships>
</file>

<file path=ppt/slides/_rels/slide10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8.xml"/><Relationship Id="rId1" Type="http://schemas.openxmlformats.org/officeDocument/2006/relationships/slideLayout" Target="../slideLayouts/slideLayout31.xml"/></Relationships>
</file>

<file path=ppt/slides/_rels/slide10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9.xml"/><Relationship Id="rId1" Type="http://schemas.openxmlformats.org/officeDocument/2006/relationships/slideLayout" Target="../slideLayouts/slideLayout31.xml"/></Relationships>
</file>

<file path=ppt/slides/_rels/slide10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0.xml"/><Relationship Id="rId1" Type="http://schemas.openxmlformats.org/officeDocument/2006/relationships/slideLayout" Target="../slideLayouts/slideLayout31.xml"/></Relationships>
</file>

<file path=ppt/slides/_rels/slide10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1.xml"/><Relationship Id="rId1" Type="http://schemas.openxmlformats.org/officeDocument/2006/relationships/slideLayout" Target="../slideLayouts/slideLayout31.xml"/></Relationships>
</file>

<file path=ppt/slides/_rels/slide10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2.xml"/><Relationship Id="rId1" Type="http://schemas.openxmlformats.org/officeDocument/2006/relationships/slideLayout" Target="../slideLayouts/slideLayout31.xml"/></Relationships>
</file>

<file path=ppt/slides/_rels/slide10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3.xml"/><Relationship Id="rId1" Type="http://schemas.openxmlformats.org/officeDocument/2006/relationships/slideLayout" Target="../slideLayouts/slideLayout31.xml"/></Relationships>
</file>

<file path=ppt/slides/_rels/slide10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4.xml"/><Relationship Id="rId1" Type="http://schemas.openxmlformats.org/officeDocument/2006/relationships/slideLayout" Target="../slideLayouts/slideLayout31.xml"/></Relationships>
</file>

<file path=ppt/slides/_rels/slide1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5.xml"/><Relationship Id="rId1" Type="http://schemas.openxmlformats.org/officeDocument/2006/relationships/slideLayout" Target="../slideLayouts/slideLayout31.xml"/></Relationships>
</file>

<file path=ppt/slides/_rels/slide1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6.xml"/><Relationship Id="rId1" Type="http://schemas.openxmlformats.org/officeDocument/2006/relationships/slideLayout" Target="../slideLayouts/slideLayout31.xml"/></Relationships>
</file>

<file path=ppt/slides/_rels/slide1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7.xml"/><Relationship Id="rId1" Type="http://schemas.openxmlformats.org/officeDocument/2006/relationships/slideLayout" Target="../slideLayouts/slideLayout31.xml"/><Relationship Id="rId4" Type="http://schemas.openxmlformats.org/officeDocument/2006/relationships/image" Target="../media/image38.png"/></Relationships>
</file>

<file path=ppt/slides/_rels/slide1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8.xml"/><Relationship Id="rId1" Type="http://schemas.openxmlformats.org/officeDocument/2006/relationships/slideLayout" Target="../slideLayouts/slideLayout31.xml"/><Relationship Id="rId4" Type="http://schemas.openxmlformats.org/officeDocument/2006/relationships/image" Target="../media/image39.png"/></Relationships>
</file>

<file path=ppt/slides/_rels/slide1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9.xml"/><Relationship Id="rId1" Type="http://schemas.openxmlformats.org/officeDocument/2006/relationships/slideLayout" Target="../slideLayouts/slideLayout31.xml"/><Relationship Id="rId4" Type="http://schemas.openxmlformats.org/officeDocument/2006/relationships/image" Target="../media/image40.png"/></Relationships>
</file>

<file path=ppt/slides/_rels/slide1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0.xml"/><Relationship Id="rId1" Type="http://schemas.openxmlformats.org/officeDocument/2006/relationships/slideLayout" Target="../slideLayouts/slideLayout31.xml"/><Relationship Id="rId4" Type="http://schemas.openxmlformats.org/officeDocument/2006/relationships/image" Target="../media/image41.png"/></Relationships>
</file>

<file path=ppt/slides/_rels/slide1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1.xml"/><Relationship Id="rId1" Type="http://schemas.openxmlformats.org/officeDocument/2006/relationships/slideLayout" Target="../slideLayouts/slideLayout31.xml"/><Relationship Id="rId4" Type="http://schemas.openxmlformats.org/officeDocument/2006/relationships/image" Target="../media/image42.png"/></Relationships>
</file>

<file path=ppt/slides/_rels/slide1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2.xml"/><Relationship Id="rId1" Type="http://schemas.openxmlformats.org/officeDocument/2006/relationships/slideLayout" Target="../slideLayouts/slideLayout31.xml"/><Relationship Id="rId4" Type="http://schemas.openxmlformats.org/officeDocument/2006/relationships/image" Target="../media/image43.png"/></Relationships>
</file>

<file path=ppt/slides/_rels/slide1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3.xml"/><Relationship Id="rId1" Type="http://schemas.openxmlformats.org/officeDocument/2006/relationships/slideLayout" Target="../slideLayouts/slideLayout31.xml"/></Relationships>
</file>

<file path=ppt/slides/_rels/slide1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4.xml"/><Relationship Id="rId1" Type="http://schemas.openxmlformats.org/officeDocument/2006/relationships/slideLayout" Target="../slideLayouts/slideLayout31.xml"/><Relationship Id="rId4" Type="http://schemas.openxmlformats.org/officeDocument/2006/relationships/image" Target="../media/image44.png"/></Relationships>
</file>

<file path=ppt/slides/_rels/slide1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5.xml"/><Relationship Id="rId1" Type="http://schemas.openxmlformats.org/officeDocument/2006/relationships/slideLayout" Target="../slideLayouts/slideLayout31.xml"/><Relationship Id="rId4" Type="http://schemas.openxmlformats.org/officeDocument/2006/relationships/image" Target="../media/image44.png"/></Relationships>
</file>

<file path=ppt/slides/_rels/slide1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6.xml"/><Relationship Id="rId1" Type="http://schemas.openxmlformats.org/officeDocument/2006/relationships/slideLayout" Target="../slideLayouts/slideLayout31.xml"/></Relationships>
</file>

<file path=ppt/slides/_rels/slide1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7.xml"/><Relationship Id="rId1" Type="http://schemas.openxmlformats.org/officeDocument/2006/relationships/slideLayout" Target="../slideLayouts/slideLayout31.xml"/></Relationships>
</file>

<file path=ppt/slides/_rels/slide1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8.xml"/><Relationship Id="rId1" Type="http://schemas.openxmlformats.org/officeDocument/2006/relationships/slideLayout" Target="../slideLayouts/slideLayout31.xml"/></Relationships>
</file>

<file path=ppt/slides/_rels/slide1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9.xml"/><Relationship Id="rId1" Type="http://schemas.openxmlformats.org/officeDocument/2006/relationships/slideLayout" Target="../slideLayouts/slideLayout31.xml"/></Relationships>
</file>

<file path=ppt/slides/_rels/slide1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0.xml"/><Relationship Id="rId1" Type="http://schemas.openxmlformats.org/officeDocument/2006/relationships/slideLayout" Target="../slideLayouts/slideLayout33.xml"/></Relationships>
</file>

<file path=ppt/slides/_rels/slide1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9.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3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9.xml"/></Relationships>
</file>

<file path=ppt/slides/_rels/slide13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9.xml"/></Relationships>
</file>

<file path=ppt/slides/_rels/slide13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9.xml"/></Relationships>
</file>

<file path=ppt/slides/_rels/slide13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39.xml"/></Relationships>
</file>

<file path=ppt/slides/_rels/slide13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9.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3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9.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1.xml"/><Relationship Id="rId1" Type="http://schemas.openxmlformats.org/officeDocument/2006/relationships/slideLayout" Target="../slideLayouts/slideLayout33.xml"/></Relationships>
</file>

<file path=ppt/slides/_rels/slide14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2.xml"/><Relationship Id="rId1" Type="http://schemas.openxmlformats.org/officeDocument/2006/relationships/slideLayout" Target="../slideLayouts/slideLayout33.xml"/></Relationships>
</file>

<file path=ppt/slides/_rels/slide15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3.xml"/><Relationship Id="rId1" Type="http://schemas.openxmlformats.org/officeDocument/2006/relationships/slideLayout" Target="../slideLayouts/slideLayout39.xml"/></Relationships>
</file>

<file path=ppt/slides/_rels/slide15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5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5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5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5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5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5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5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5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6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2.jpeg"/><Relationship Id="rId1" Type="http://schemas.openxmlformats.org/officeDocument/2006/relationships/slideLayout" Target="../slideLayouts/slideLayout39.xml"/></Relationships>
</file>

<file path=ppt/slides/_rels/slide16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6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6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6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6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6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6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6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6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7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7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4.xml"/><Relationship Id="rId1" Type="http://schemas.openxmlformats.org/officeDocument/2006/relationships/slideLayout" Target="../slideLayouts/slideLayout27.xml"/></Relationships>
</file>

<file path=ppt/slides/_rels/slide17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5.xml"/><Relationship Id="rId1" Type="http://schemas.openxmlformats.org/officeDocument/2006/relationships/slideLayout" Target="../slideLayouts/slideLayout27.xml"/></Relationships>
</file>

<file path=ppt/slides/_rels/slide17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6.xml"/><Relationship Id="rId1" Type="http://schemas.openxmlformats.org/officeDocument/2006/relationships/slideLayout" Target="../slideLayouts/slideLayout27.xml"/></Relationships>
</file>

<file path=ppt/slides/_rels/slide17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7.xml"/><Relationship Id="rId1" Type="http://schemas.openxmlformats.org/officeDocument/2006/relationships/slideLayout" Target="../slideLayouts/slideLayout27.xml"/></Relationships>
</file>

<file path=ppt/slides/_rels/slide17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8.xml"/><Relationship Id="rId1" Type="http://schemas.openxmlformats.org/officeDocument/2006/relationships/slideLayout" Target="../slideLayouts/slideLayout27.xml"/><Relationship Id="rId4" Type="http://schemas.openxmlformats.org/officeDocument/2006/relationships/image" Target="../media/image53.png"/></Relationships>
</file>

<file path=ppt/slides/_rels/slide17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9.xml"/><Relationship Id="rId1" Type="http://schemas.openxmlformats.org/officeDocument/2006/relationships/slideLayout" Target="../slideLayouts/slideLayout27.xml"/></Relationships>
</file>

<file path=ppt/slides/_rels/slide17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0.xml"/><Relationship Id="rId1" Type="http://schemas.openxmlformats.org/officeDocument/2006/relationships/slideLayout" Target="../slideLayouts/slideLayout27.xml"/></Relationships>
</file>

<file path=ppt/slides/_rels/slide17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1.xml"/><Relationship Id="rId1" Type="http://schemas.openxmlformats.org/officeDocument/2006/relationships/slideLayout" Target="../slideLayouts/slideLayout27.xml"/></Relationships>
</file>

<file path=ppt/slides/_rels/slide17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2.xml"/><Relationship Id="rId1" Type="http://schemas.openxmlformats.org/officeDocument/2006/relationships/slideLayout" Target="../slideLayouts/slideLayout27.xml"/></Relationships>
</file>

<file path=ppt/slides/_rels/slide18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3.xml"/><Relationship Id="rId1" Type="http://schemas.openxmlformats.org/officeDocument/2006/relationships/slideLayout" Target="../slideLayouts/slideLayout27.xml"/><Relationship Id="rId4" Type="http://schemas.openxmlformats.org/officeDocument/2006/relationships/image" Target="../media/image54.png"/></Relationships>
</file>

<file path=ppt/slides/_rels/slide18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4.xml"/><Relationship Id="rId1" Type="http://schemas.openxmlformats.org/officeDocument/2006/relationships/slideLayout" Target="../slideLayouts/slideLayout27.xml"/></Relationships>
</file>

<file path=ppt/slides/_rels/slide18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5.xml"/><Relationship Id="rId1" Type="http://schemas.openxmlformats.org/officeDocument/2006/relationships/slideLayout" Target="../slideLayouts/slideLayout27.xml"/></Relationships>
</file>

<file path=ppt/slides/_rels/slide18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6.xml"/><Relationship Id="rId1" Type="http://schemas.openxmlformats.org/officeDocument/2006/relationships/slideLayout" Target="../slideLayouts/slideLayout27.xml"/><Relationship Id="rId4" Type="http://schemas.openxmlformats.org/officeDocument/2006/relationships/image" Target="../media/image55.png"/></Relationships>
</file>

<file path=ppt/slides/_rels/slide18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7.xml"/><Relationship Id="rId1" Type="http://schemas.openxmlformats.org/officeDocument/2006/relationships/slideLayout" Target="../slideLayouts/slideLayout27.xml"/></Relationships>
</file>

<file path=ppt/slides/_rels/slide18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8.xml"/><Relationship Id="rId1" Type="http://schemas.openxmlformats.org/officeDocument/2006/relationships/slideLayout" Target="../slideLayouts/slideLayout33.xml"/></Relationships>
</file>

<file path=ppt/slides/_rels/slide18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9.xml"/><Relationship Id="rId1" Type="http://schemas.openxmlformats.org/officeDocument/2006/relationships/slideLayout" Target="../slideLayouts/slideLayout33.xml"/></Relationships>
</file>

<file path=ppt/slides/_rels/slide18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0.xml"/><Relationship Id="rId1" Type="http://schemas.openxmlformats.org/officeDocument/2006/relationships/slideLayout" Target="../slideLayouts/slideLayout33.xml"/></Relationships>
</file>

<file path=ppt/slides/_rels/slide18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1.xml"/><Relationship Id="rId1" Type="http://schemas.openxmlformats.org/officeDocument/2006/relationships/slideLayout" Target="../slideLayouts/slideLayout33.xml"/></Relationships>
</file>

<file path=ppt/slides/_rels/slide18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2.xml"/><Relationship Id="rId1" Type="http://schemas.openxmlformats.org/officeDocument/2006/relationships/slideLayout" Target="../slideLayouts/slideLayout33.xml"/></Relationships>
</file>

<file path=ppt/slides/_rels/slide19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3.xml"/><Relationship Id="rId1" Type="http://schemas.openxmlformats.org/officeDocument/2006/relationships/slideLayout" Target="../slideLayouts/slideLayout33.xml"/></Relationships>
</file>

<file path=ppt/slides/_rels/slide19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4.xml"/><Relationship Id="rId1" Type="http://schemas.openxmlformats.org/officeDocument/2006/relationships/slideLayout" Target="../slideLayouts/slideLayout3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9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5.xml"/><Relationship Id="rId1" Type="http://schemas.openxmlformats.org/officeDocument/2006/relationships/slideLayout" Target="../slideLayouts/slideLayout39.xml"/></Relationships>
</file>

<file path=ppt/slides/_rels/slide19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6.png"/><Relationship Id="rId1" Type="http://schemas.openxmlformats.org/officeDocument/2006/relationships/slideLayout" Target="../slideLayouts/slideLayout39.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9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9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19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0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20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20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20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20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20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20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6.xml"/><Relationship Id="rId1" Type="http://schemas.openxmlformats.org/officeDocument/2006/relationships/slideLayout" Target="../slideLayouts/slideLayout39.xml"/></Relationships>
</file>

<file path=ppt/slides/_rels/slide20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20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9.xml"/><Relationship Id="rId1" Type="http://schemas.openxmlformats.org/officeDocument/2006/relationships/vmlDrawing" Target="../drawings/vmlDrawing1.vml"/></Relationships>
</file>

<file path=ppt/slides/_rels/slide21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9.xml"/></Relationships>
</file>

<file path=ppt/slides/_rels/slide2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0.xml"/></Relationships>
</file>

<file path=ppt/slides/_rels/slide2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2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2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9.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9.xml"/></Relationships>
</file>

<file path=ppt/slides/_rels/slide2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8.xml"/><Relationship Id="rId1" Type="http://schemas.openxmlformats.org/officeDocument/2006/relationships/slideLayout" Target="../slideLayouts/slideLayout39.xml"/></Relationships>
</file>

<file path=ppt/slides/_rels/slide2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9.xml"/><Relationship Id="rId1" Type="http://schemas.openxmlformats.org/officeDocument/2006/relationships/slideLayout" Target="../slideLayouts/slideLayout39.xml"/></Relationships>
</file>

<file path=ppt/slides/_rels/slide2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0.xm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9329" name="Picture 2" descr="ampslogo"/>
          <p:cNvPicPr>
            <a:picLocks noChangeAspect="1" noChangeArrowheads="1"/>
          </p:cNvPicPr>
          <p:nvPr/>
        </p:nvPicPr>
        <p:blipFill>
          <a:blip r:embed="rId3" cstate="print"/>
          <a:srcRect/>
          <a:stretch>
            <a:fillRect/>
          </a:stretch>
        </p:blipFill>
        <p:spPr bwMode="auto">
          <a:xfrm>
            <a:off x="900113" y="981075"/>
            <a:ext cx="7640637" cy="1073150"/>
          </a:xfrm>
          <a:prstGeom prst="rect">
            <a:avLst/>
          </a:prstGeom>
          <a:noFill/>
          <a:ln w="9525">
            <a:noFill/>
            <a:miter lim="800000"/>
            <a:headEnd/>
            <a:tailEnd/>
          </a:ln>
        </p:spPr>
      </p:pic>
      <p:sp>
        <p:nvSpPr>
          <p:cNvPr id="99330" name="Text Box 3"/>
          <p:cNvSpPr txBox="1">
            <a:spLocks noChangeArrowheads="1"/>
          </p:cNvSpPr>
          <p:nvPr/>
        </p:nvSpPr>
        <p:spPr bwMode="auto">
          <a:xfrm>
            <a:off x="1187450" y="2924175"/>
            <a:ext cx="7561263" cy="2378075"/>
          </a:xfrm>
          <a:prstGeom prst="rect">
            <a:avLst/>
          </a:prstGeom>
          <a:noFill/>
          <a:ln w="9525">
            <a:noFill/>
            <a:miter lim="800000"/>
            <a:headEnd/>
            <a:tailEnd/>
          </a:ln>
        </p:spPr>
        <p:txBody>
          <a:bodyPr>
            <a:spAutoFit/>
          </a:bodyPr>
          <a:lstStyle/>
          <a:p>
            <a:pPr algn="ctr" eaLnBrk="1" hangingPunct="1">
              <a:spcBef>
                <a:spcPct val="50000"/>
              </a:spcBef>
            </a:pPr>
            <a:r>
              <a:rPr lang="en-GB" sz="6000" b="1">
                <a:solidFill>
                  <a:srgbClr val="6699FF"/>
                </a:solidFill>
              </a:rPr>
              <a:t>2011     </a:t>
            </a:r>
          </a:p>
          <a:p>
            <a:pPr algn="ctr" eaLnBrk="1" hangingPunct="1">
              <a:spcBef>
                <a:spcPct val="50000"/>
              </a:spcBef>
            </a:pPr>
            <a:r>
              <a:rPr lang="en-GB" sz="6000" b="1">
                <a:solidFill>
                  <a:srgbClr val="6699FF"/>
                </a:solidFill>
              </a:rPr>
              <a:t>HMRC Workshop</a:t>
            </a:r>
            <a:endParaRPr lang="en-US" sz="6000" b="1">
              <a:solidFill>
                <a:srgbClr val="6699FF"/>
              </a:solidFill>
            </a:endParaRPr>
          </a:p>
        </p:txBody>
      </p:sp>
    </p:spTree>
  </p:cSld>
  <p:clrMapOvr>
    <a:masterClrMapping/>
  </p:clrMapOvr>
  <p:transition>
    <p:pull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1377" name="Picture 2" descr="ampslogo"/>
          <p:cNvPicPr>
            <a:picLocks noChangeAspect="1" noChangeArrowheads="1"/>
          </p:cNvPicPr>
          <p:nvPr/>
        </p:nvPicPr>
        <p:blipFill>
          <a:blip r:embed="rId3" cstate="print"/>
          <a:srcRect/>
          <a:stretch>
            <a:fillRect/>
          </a:stretch>
        </p:blipFill>
        <p:spPr bwMode="auto">
          <a:xfrm>
            <a:off x="1403350" y="765175"/>
            <a:ext cx="6624638" cy="930275"/>
          </a:xfrm>
          <a:prstGeom prst="rect">
            <a:avLst/>
          </a:prstGeom>
          <a:noFill/>
          <a:ln w="9525">
            <a:noFill/>
            <a:miter lim="800000"/>
            <a:headEnd/>
            <a:tailEnd/>
          </a:ln>
        </p:spPr>
      </p:pic>
      <p:sp>
        <p:nvSpPr>
          <p:cNvPr id="101378" name="Text Box 3"/>
          <p:cNvSpPr txBox="1">
            <a:spLocks noChangeArrowheads="1"/>
          </p:cNvSpPr>
          <p:nvPr/>
        </p:nvSpPr>
        <p:spPr bwMode="auto">
          <a:xfrm>
            <a:off x="684213" y="2565400"/>
            <a:ext cx="7777162" cy="1628775"/>
          </a:xfrm>
          <a:prstGeom prst="rect">
            <a:avLst/>
          </a:prstGeom>
          <a:noFill/>
          <a:ln w="9525">
            <a:noFill/>
            <a:miter lim="800000"/>
            <a:headEnd/>
            <a:tailEnd/>
          </a:ln>
        </p:spPr>
        <p:txBody>
          <a:bodyPr>
            <a:spAutoFit/>
          </a:bodyPr>
          <a:lstStyle/>
          <a:p>
            <a:pPr algn="ctr" eaLnBrk="1" hangingPunct="1">
              <a:spcBef>
                <a:spcPct val="5000"/>
              </a:spcBef>
              <a:spcAft>
                <a:spcPct val="5000"/>
              </a:spcAft>
            </a:pPr>
            <a:r>
              <a:rPr lang="en-GB" sz="6000" b="1">
                <a:solidFill>
                  <a:schemeClr val="tx1"/>
                </a:solidFill>
              </a:rPr>
              <a:t>Andrew Roberts   </a:t>
            </a:r>
          </a:p>
          <a:p>
            <a:pPr algn="ctr" eaLnBrk="1" hangingPunct="1">
              <a:spcBef>
                <a:spcPct val="5000"/>
              </a:spcBef>
              <a:spcAft>
                <a:spcPct val="5000"/>
              </a:spcAft>
            </a:pPr>
            <a:r>
              <a:rPr lang="en-GB" sz="3600" b="1">
                <a:solidFill>
                  <a:schemeClr val="tx1"/>
                </a:solidFill>
              </a:rPr>
              <a:t>Barnett Waddingham LLP</a:t>
            </a:r>
          </a:p>
        </p:txBody>
      </p:sp>
    </p:spTree>
  </p:cSld>
  <p:clrMapOvr>
    <a:masterClrMapping/>
  </p:clrMapOvr>
  <p:transition>
    <p:pull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3425" name="Picture 2" descr="ampslogo"/>
          <p:cNvPicPr>
            <a:picLocks noChangeAspect="1" noChangeArrowheads="1"/>
          </p:cNvPicPr>
          <p:nvPr/>
        </p:nvPicPr>
        <p:blipFill>
          <a:blip r:embed="rId3" cstate="print"/>
          <a:srcRect/>
          <a:stretch>
            <a:fillRect/>
          </a:stretch>
        </p:blipFill>
        <p:spPr bwMode="auto">
          <a:xfrm>
            <a:off x="1403350" y="765175"/>
            <a:ext cx="6624638" cy="930275"/>
          </a:xfrm>
          <a:prstGeom prst="rect">
            <a:avLst/>
          </a:prstGeom>
          <a:noFill/>
          <a:ln w="9525">
            <a:noFill/>
            <a:miter lim="800000"/>
            <a:headEnd/>
            <a:tailEnd/>
          </a:ln>
        </p:spPr>
      </p:pic>
      <p:sp>
        <p:nvSpPr>
          <p:cNvPr id="103426" name="Text Box 3"/>
          <p:cNvSpPr txBox="1">
            <a:spLocks noChangeArrowheads="1"/>
          </p:cNvSpPr>
          <p:nvPr/>
        </p:nvSpPr>
        <p:spPr bwMode="auto">
          <a:xfrm>
            <a:off x="684213" y="1916113"/>
            <a:ext cx="7777162" cy="4291012"/>
          </a:xfrm>
          <a:prstGeom prst="rect">
            <a:avLst/>
          </a:prstGeom>
          <a:noFill/>
          <a:ln w="9525">
            <a:noFill/>
            <a:miter lim="800000"/>
            <a:headEnd/>
            <a:tailEnd/>
          </a:ln>
        </p:spPr>
        <p:txBody>
          <a:bodyPr>
            <a:spAutoFit/>
          </a:bodyPr>
          <a:lstStyle/>
          <a:p>
            <a:pPr algn="ctr" eaLnBrk="1" hangingPunct="1">
              <a:spcBef>
                <a:spcPct val="50000"/>
              </a:spcBef>
            </a:pPr>
            <a:r>
              <a:rPr lang="en-GB" b="1">
                <a:solidFill>
                  <a:schemeClr val="tx1"/>
                </a:solidFill>
              </a:rPr>
              <a:t>Chairman for the day </a:t>
            </a:r>
          </a:p>
          <a:p>
            <a:pPr algn="ctr" eaLnBrk="1" hangingPunct="1">
              <a:spcBef>
                <a:spcPct val="50000"/>
              </a:spcBef>
            </a:pPr>
            <a:r>
              <a:rPr lang="en-GB" b="1">
                <a:solidFill>
                  <a:schemeClr val="tx1"/>
                </a:solidFill>
              </a:rPr>
              <a:t>Andrew Roberts </a:t>
            </a:r>
          </a:p>
          <a:p>
            <a:pPr algn="ctr" eaLnBrk="1" hangingPunct="1">
              <a:spcBef>
                <a:spcPct val="50000"/>
              </a:spcBef>
            </a:pPr>
            <a:r>
              <a:rPr lang="en-GB" b="1">
                <a:solidFill>
                  <a:srgbClr val="6699FF"/>
                </a:solidFill>
              </a:rPr>
              <a:t>***</a:t>
            </a:r>
          </a:p>
          <a:p>
            <a:pPr algn="ctr" eaLnBrk="1" hangingPunct="1">
              <a:spcBef>
                <a:spcPct val="50000"/>
              </a:spcBef>
            </a:pPr>
            <a:r>
              <a:rPr lang="en-GB" b="1">
                <a:solidFill>
                  <a:schemeClr val="tx1"/>
                </a:solidFill>
              </a:rPr>
              <a:t>Secretarial support</a:t>
            </a:r>
          </a:p>
          <a:p>
            <a:pPr algn="ctr" eaLnBrk="1" hangingPunct="1">
              <a:spcBef>
                <a:spcPct val="50000"/>
              </a:spcBef>
            </a:pPr>
            <a:r>
              <a:rPr lang="en-GB" b="1">
                <a:solidFill>
                  <a:schemeClr val="tx1"/>
                </a:solidFill>
              </a:rPr>
              <a:t>Elaine Turtle / Geoff Buck / Tony Moore</a:t>
            </a:r>
          </a:p>
          <a:p>
            <a:pPr algn="ctr" eaLnBrk="1" hangingPunct="1">
              <a:spcBef>
                <a:spcPct val="50000"/>
              </a:spcBef>
            </a:pPr>
            <a:r>
              <a:rPr lang="en-GB" b="1">
                <a:solidFill>
                  <a:srgbClr val="6699FF"/>
                </a:solidFill>
              </a:rPr>
              <a:t>***</a:t>
            </a:r>
          </a:p>
          <a:p>
            <a:pPr algn="ctr" eaLnBrk="1" hangingPunct="1">
              <a:spcBef>
                <a:spcPct val="50000"/>
              </a:spcBef>
            </a:pPr>
            <a:r>
              <a:rPr lang="en-GB" b="1">
                <a:solidFill>
                  <a:schemeClr val="tx1"/>
                </a:solidFill>
              </a:rPr>
              <a:t>Event Organiser</a:t>
            </a:r>
          </a:p>
          <a:p>
            <a:pPr algn="ctr" eaLnBrk="1" hangingPunct="1">
              <a:spcBef>
                <a:spcPct val="50000"/>
              </a:spcBef>
            </a:pPr>
            <a:r>
              <a:rPr lang="en-GB" b="1">
                <a:solidFill>
                  <a:schemeClr val="tx1"/>
                </a:solidFill>
              </a:rPr>
              <a:t>Claire May</a:t>
            </a:r>
          </a:p>
        </p:txBody>
      </p:sp>
    </p:spTree>
  </p:cSld>
  <p:clrMapOvr>
    <a:masterClrMapping/>
  </p:clrMapOvr>
  <p:transition>
    <p:pull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3954" name="Rectangle 2"/>
          <p:cNvSpPr>
            <a:spLocks noGrp="1" noChangeArrowheads="1"/>
          </p:cNvSpPr>
          <p:nvPr>
            <p:ph type="title" idx="4294967295"/>
          </p:nvPr>
        </p:nvSpPr>
        <p:spPr/>
        <p:txBody>
          <a:bodyPr/>
          <a:lstStyle/>
          <a:p>
            <a:pPr eaLnBrk="1" hangingPunct="1">
              <a:defRPr/>
            </a:pPr>
            <a:r>
              <a:rPr lang="en-GB" sz="3300" dirty="0">
                <a:solidFill>
                  <a:srgbClr val="6699FF"/>
                </a:solidFill>
                <a:latin typeface="Tahoma" pitchFamily="34" charset="0"/>
              </a:rPr>
              <a:t>Chairman’s Opening</a:t>
            </a:r>
          </a:p>
        </p:txBody>
      </p:sp>
      <p:sp>
        <p:nvSpPr>
          <p:cNvPr id="105474" name="Rectangle 3"/>
          <p:cNvSpPr>
            <a:spLocks noGrp="1" noChangeArrowheads="1"/>
          </p:cNvSpPr>
          <p:nvPr>
            <p:ph type="body" idx="4294967295"/>
          </p:nvPr>
        </p:nvSpPr>
        <p:spPr/>
        <p:txBody>
          <a:bodyPr/>
          <a:lstStyle/>
          <a:p>
            <a:pPr eaLnBrk="1" hangingPunct="1">
              <a:lnSpc>
                <a:spcPct val="90000"/>
              </a:lnSpc>
              <a:buFontTx/>
              <a:buNone/>
            </a:pPr>
            <a:r>
              <a:rPr lang="en-GB" sz="3900" smtClean="0">
                <a:latin typeface="Arial" charset="0"/>
              </a:rPr>
              <a:t>Housekeeping</a:t>
            </a:r>
          </a:p>
          <a:p>
            <a:pPr eaLnBrk="1" hangingPunct="1">
              <a:lnSpc>
                <a:spcPct val="90000"/>
              </a:lnSpc>
            </a:pPr>
            <a:endParaRPr lang="en-GB" sz="3900" smtClean="0">
              <a:latin typeface="Arial" charset="0"/>
            </a:endParaRPr>
          </a:p>
          <a:p>
            <a:pPr marL="765175" lvl="1" indent="-255588" eaLnBrk="1" hangingPunct="1">
              <a:lnSpc>
                <a:spcPct val="90000"/>
              </a:lnSpc>
            </a:pPr>
            <a:r>
              <a:rPr lang="en-GB" sz="3500" smtClean="0">
                <a:latin typeface="Arial" charset="0"/>
              </a:rPr>
              <a:t> fire alarms and exits</a:t>
            </a:r>
          </a:p>
          <a:p>
            <a:pPr marL="765175" lvl="1" indent="-255588" eaLnBrk="1" hangingPunct="1">
              <a:lnSpc>
                <a:spcPct val="90000"/>
              </a:lnSpc>
            </a:pPr>
            <a:r>
              <a:rPr lang="en-GB" sz="3500" smtClean="0">
                <a:latin typeface="Arial" charset="0"/>
              </a:rPr>
              <a:t> mobile phones</a:t>
            </a:r>
          </a:p>
          <a:p>
            <a:pPr marL="765175" lvl="1" indent="-255588" eaLnBrk="1" hangingPunct="1">
              <a:lnSpc>
                <a:spcPct val="90000"/>
              </a:lnSpc>
            </a:pPr>
            <a:r>
              <a:rPr lang="en-GB" sz="3500" smtClean="0">
                <a:latin typeface="Arial" charset="0"/>
              </a:rPr>
              <a:t> location of coffee and lunch breaks</a:t>
            </a:r>
          </a:p>
          <a:p>
            <a:pPr marL="765175" lvl="1" indent="-255588" eaLnBrk="1" hangingPunct="1">
              <a:lnSpc>
                <a:spcPct val="90000"/>
              </a:lnSpc>
            </a:pPr>
            <a:r>
              <a:rPr lang="en-GB" sz="3500" smtClean="0">
                <a:latin typeface="Arial" charset="0"/>
              </a:rPr>
              <a:t> feedback forms</a:t>
            </a:r>
          </a:p>
          <a:p>
            <a:pPr eaLnBrk="1" hangingPunct="1">
              <a:lnSpc>
                <a:spcPct val="90000"/>
              </a:lnSpc>
            </a:pPr>
            <a:endParaRPr lang="en-GB" sz="3900" smtClean="0">
              <a:latin typeface="Arial" charset="0"/>
            </a:endParaRPr>
          </a:p>
          <a:p>
            <a:pPr eaLnBrk="1" hangingPunct="1">
              <a:lnSpc>
                <a:spcPct val="90000"/>
              </a:lnSpc>
              <a:buFontTx/>
              <a:buNone/>
            </a:pPr>
            <a:endParaRPr lang="en-GB" sz="2500" smtClean="0">
              <a:latin typeface="Tahoma" pitchFamily="34" charset="0"/>
            </a:endParaRPr>
          </a:p>
        </p:txBody>
      </p:sp>
      <p:pic>
        <p:nvPicPr>
          <p:cNvPr id="105475" name="Picture 2" descr="ampslogo"/>
          <p:cNvPicPr>
            <a:picLocks noChangeAspect="1" noChangeArrowheads="1"/>
          </p:cNvPicPr>
          <p:nvPr/>
        </p:nvPicPr>
        <p:blipFill>
          <a:blip r:embed="rId3" cstate="print"/>
          <a:srcRect/>
          <a:stretch>
            <a:fillRect/>
          </a:stretch>
        </p:blipFill>
        <p:spPr bwMode="auto">
          <a:xfrm>
            <a:off x="6000750" y="6143625"/>
            <a:ext cx="2690813" cy="377825"/>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3954" name="Rectangle 2"/>
          <p:cNvSpPr>
            <a:spLocks noGrp="1" noChangeArrowheads="1"/>
          </p:cNvSpPr>
          <p:nvPr>
            <p:ph type="title" idx="4294967295"/>
          </p:nvPr>
        </p:nvSpPr>
        <p:spPr/>
        <p:txBody>
          <a:bodyPr/>
          <a:lstStyle/>
          <a:p>
            <a:pPr eaLnBrk="1" hangingPunct="1">
              <a:defRPr/>
            </a:pPr>
            <a:r>
              <a:rPr lang="en-GB" sz="3300" dirty="0">
                <a:solidFill>
                  <a:srgbClr val="6699FF"/>
                </a:solidFill>
                <a:latin typeface="Tahoma" pitchFamily="34" charset="0"/>
              </a:rPr>
              <a:t>Chairman’s Opening</a:t>
            </a:r>
          </a:p>
        </p:txBody>
      </p:sp>
      <p:sp>
        <p:nvSpPr>
          <p:cNvPr id="107522" name="Rectangle 3"/>
          <p:cNvSpPr>
            <a:spLocks noGrp="1" noChangeArrowheads="1"/>
          </p:cNvSpPr>
          <p:nvPr>
            <p:ph type="body" idx="4294967295"/>
          </p:nvPr>
        </p:nvSpPr>
        <p:spPr>
          <a:xfrm>
            <a:off x="250825" y="1600200"/>
            <a:ext cx="8713788" cy="4525963"/>
          </a:xfrm>
        </p:spPr>
        <p:txBody>
          <a:bodyPr/>
          <a:lstStyle/>
          <a:p>
            <a:pPr eaLnBrk="1" hangingPunct="1">
              <a:lnSpc>
                <a:spcPct val="90000"/>
              </a:lnSpc>
            </a:pPr>
            <a:r>
              <a:rPr lang="en-GB" sz="3900" smtClean="0">
                <a:latin typeface="Arial" charset="0"/>
              </a:rPr>
              <a:t> Interactive please!</a:t>
            </a:r>
          </a:p>
          <a:p>
            <a:pPr eaLnBrk="1" hangingPunct="1">
              <a:lnSpc>
                <a:spcPct val="90000"/>
              </a:lnSpc>
            </a:pPr>
            <a:endParaRPr lang="en-GB" sz="3900" smtClean="0">
              <a:latin typeface="Arial" charset="0"/>
            </a:endParaRPr>
          </a:p>
          <a:p>
            <a:pPr eaLnBrk="1" hangingPunct="1">
              <a:lnSpc>
                <a:spcPct val="90000"/>
              </a:lnSpc>
            </a:pPr>
            <a:r>
              <a:rPr lang="en-GB" sz="3900" smtClean="0">
                <a:latin typeface="Arial" charset="0"/>
              </a:rPr>
              <a:t> Brief background to AMPS relationship with HMRC</a:t>
            </a:r>
          </a:p>
          <a:p>
            <a:pPr eaLnBrk="1" hangingPunct="1">
              <a:lnSpc>
                <a:spcPct val="90000"/>
              </a:lnSpc>
              <a:buFontTx/>
              <a:buNone/>
            </a:pPr>
            <a:endParaRPr lang="en-GB" sz="3900" smtClean="0">
              <a:latin typeface="Arial" charset="0"/>
            </a:endParaRPr>
          </a:p>
          <a:p>
            <a:pPr eaLnBrk="1" hangingPunct="1">
              <a:lnSpc>
                <a:spcPct val="90000"/>
              </a:lnSpc>
            </a:pPr>
            <a:r>
              <a:rPr lang="en-GB" sz="3900" smtClean="0">
                <a:latin typeface="Arial" charset="0"/>
              </a:rPr>
              <a:t> Members support – sub committee</a:t>
            </a:r>
          </a:p>
          <a:p>
            <a:pPr eaLnBrk="1" hangingPunct="1">
              <a:lnSpc>
                <a:spcPct val="90000"/>
              </a:lnSpc>
            </a:pPr>
            <a:endParaRPr lang="en-GB" sz="2500" smtClean="0">
              <a:latin typeface="Arial" charset="0"/>
            </a:endParaRPr>
          </a:p>
          <a:p>
            <a:pPr eaLnBrk="1" hangingPunct="1">
              <a:lnSpc>
                <a:spcPct val="90000"/>
              </a:lnSpc>
              <a:buFontTx/>
              <a:buNone/>
            </a:pPr>
            <a:endParaRPr lang="en-GB" sz="2500" smtClean="0">
              <a:latin typeface="Tahoma" pitchFamily="34" charset="0"/>
            </a:endParaRPr>
          </a:p>
        </p:txBody>
      </p:sp>
      <p:pic>
        <p:nvPicPr>
          <p:cNvPr id="107523" name="Picture 2" descr="ampslogo"/>
          <p:cNvPicPr>
            <a:picLocks noChangeAspect="1" noChangeArrowheads="1"/>
          </p:cNvPicPr>
          <p:nvPr/>
        </p:nvPicPr>
        <p:blipFill>
          <a:blip r:embed="rId3" cstate="print"/>
          <a:srcRect/>
          <a:stretch>
            <a:fillRect/>
          </a:stretch>
        </p:blipFill>
        <p:spPr bwMode="auto">
          <a:xfrm>
            <a:off x="6000750" y="6143625"/>
            <a:ext cx="2690813" cy="377825"/>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3954" name="Rectangle 2"/>
          <p:cNvSpPr>
            <a:spLocks noGrp="1" noChangeArrowheads="1"/>
          </p:cNvSpPr>
          <p:nvPr>
            <p:ph type="title" idx="4294967295"/>
          </p:nvPr>
        </p:nvSpPr>
        <p:spPr/>
        <p:txBody>
          <a:bodyPr/>
          <a:lstStyle/>
          <a:p>
            <a:pPr eaLnBrk="1" hangingPunct="1">
              <a:defRPr/>
            </a:pPr>
            <a:r>
              <a:rPr lang="en-GB" sz="3300" dirty="0">
                <a:solidFill>
                  <a:srgbClr val="6699FF"/>
                </a:solidFill>
                <a:latin typeface="Tahoma" pitchFamily="34" charset="0"/>
              </a:rPr>
              <a:t>Chairman’s Opening</a:t>
            </a:r>
          </a:p>
        </p:txBody>
      </p:sp>
      <p:sp>
        <p:nvSpPr>
          <p:cNvPr id="109570" name="Rectangle 3"/>
          <p:cNvSpPr>
            <a:spLocks noGrp="1" noChangeArrowheads="1"/>
          </p:cNvSpPr>
          <p:nvPr>
            <p:ph type="body" idx="4294967295"/>
          </p:nvPr>
        </p:nvSpPr>
        <p:spPr>
          <a:xfrm>
            <a:off x="468313" y="2349500"/>
            <a:ext cx="8229600" cy="3517900"/>
          </a:xfrm>
        </p:spPr>
        <p:txBody>
          <a:bodyPr/>
          <a:lstStyle/>
          <a:p>
            <a:pPr eaLnBrk="1" hangingPunct="1">
              <a:lnSpc>
                <a:spcPct val="90000"/>
              </a:lnSpc>
            </a:pPr>
            <a:endParaRPr lang="en-GB" sz="2500" smtClean="0">
              <a:latin typeface="Tahoma" pitchFamily="34" charset="0"/>
            </a:endParaRPr>
          </a:p>
          <a:p>
            <a:pPr eaLnBrk="1" hangingPunct="1">
              <a:lnSpc>
                <a:spcPct val="90000"/>
              </a:lnSpc>
              <a:buFontTx/>
              <a:buNone/>
            </a:pPr>
            <a:r>
              <a:rPr lang="en-GB" sz="3900" smtClean="0">
                <a:latin typeface="Arial" charset="0"/>
              </a:rPr>
              <a:t>Structure of the day</a:t>
            </a:r>
          </a:p>
          <a:p>
            <a:pPr eaLnBrk="1" hangingPunct="1">
              <a:lnSpc>
                <a:spcPct val="90000"/>
              </a:lnSpc>
            </a:pPr>
            <a:endParaRPr lang="en-GB" sz="2500" smtClean="0">
              <a:latin typeface="Tahoma" pitchFamily="34" charset="0"/>
            </a:endParaRPr>
          </a:p>
          <a:p>
            <a:pPr eaLnBrk="1" hangingPunct="1">
              <a:lnSpc>
                <a:spcPct val="90000"/>
              </a:lnSpc>
              <a:buFontTx/>
              <a:buNone/>
            </a:pPr>
            <a:endParaRPr lang="en-GB" sz="2500" smtClean="0">
              <a:latin typeface="Tahoma" pitchFamily="34" charset="0"/>
            </a:endParaRPr>
          </a:p>
          <a:p>
            <a:pPr eaLnBrk="1" hangingPunct="1">
              <a:lnSpc>
                <a:spcPct val="90000"/>
              </a:lnSpc>
              <a:buFontTx/>
              <a:buNone/>
            </a:pPr>
            <a:endParaRPr lang="en-GB" sz="2500" smtClean="0">
              <a:latin typeface="Tahoma" pitchFamily="34" charset="0"/>
            </a:endParaRPr>
          </a:p>
        </p:txBody>
      </p:sp>
      <p:pic>
        <p:nvPicPr>
          <p:cNvPr id="109571" name="Picture 2" descr="ampslogo"/>
          <p:cNvPicPr>
            <a:picLocks noChangeAspect="1" noChangeArrowheads="1"/>
          </p:cNvPicPr>
          <p:nvPr/>
        </p:nvPicPr>
        <p:blipFill>
          <a:blip r:embed="rId3" cstate="print"/>
          <a:srcRect/>
          <a:stretch>
            <a:fillRect/>
          </a:stretch>
        </p:blipFill>
        <p:spPr bwMode="auto">
          <a:xfrm>
            <a:off x="6000750" y="6143625"/>
            <a:ext cx="2690813" cy="377825"/>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1617" name="Rectangle 3"/>
          <p:cNvSpPr>
            <a:spLocks noGrp="1" noChangeArrowheads="1"/>
          </p:cNvSpPr>
          <p:nvPr>
            <p:ph type="body" idx="4294967295"/>
          </p:nvPr>
        </p:nvSpPr>
        <p:spPr>
          <a:xfrm>
            <a:off x="250825" y="1481138"/>
            <a:ext cx="8208963" cy="4525962"/>
          </a:xfrm>
        </p:spPr>
        <p:txBody>
          <a:bodyPr/>
          <a:lstStyle/>
          <a:p>
            <a:pPr eaLnBrk="1" hangingPunct="1">
              <a:buFont typeface="Wingdings 3" pitchFamily="18" charset="2"/>
              <a:buNone/>
            </a:pPr>
            <a:endParaRPr lang="en-GB" sz="2000" dirty="0" smtClean="0">
              <a:latin typeface="Arial" charset="0"/>
            </a:endParaRPr>
          </a:p>
          <a:p>
            <a:pPr eaLnBrk="1" hangingPunct="1"/>
            <a:r>
              <a:rPr lang="en-GB" sz="2000" b="1" dirty="0" smtClean="0">
                <a:latin typeface="Arial" charset="0"/>
              </a:rPr>
              <a:t>HMRC Intervention Visits </a:t>
            </a:r>
            <a:r>
              <a:rPr lang="en-GB" sz="2000" dirty="0" smtClean="0">
                <a:latin typeface="Arial" charset="0"/>
              </a:rPr>
              <a:t>– Karen Secker, MC Trustees</a:t>
            </a:r>
          </a:p>
          <a:p>
            <a:pPr eaLnBrk="1" hangingPunct="1"/>
            <a:r>
              <a:rPr lang="en-GB" sz="2000" b="1" dirty="0" smtClean="0">
                <a:latin typeface="Arial" charset="0"/>
              </a:rPr>
              <a:t>Dealing with rent collection and arrears </a:t>
            </a:r>
            <a:r>
              <a:rPr lang="en-GB" sz="2000" dirty="0" smtClean="0">
                <a:latin typeface="Arial" charset="0"/>
              </a:rPr>
              <a:t>– Andy Hay and Sharon Sullivan, CB Richard Ellis Ltd </a:t>
            </a:r>
          </a:p>
          <a:p>
            <a:pPr eaLnBrk="1" hangingPunct="1"/>
            <a:r>
              <a:rPr lang="en-GB" sz="2000" b="1" dirty="0" smtClean="0">
                <a:latin typeface="Arial" charset="0"/>
              </a:rPr>
              <a:t>What is residential property? </a:t>
            </a:r>
            <a:r>
              <a:rPr lang="en-GB" sz="2000" dirty="0" smtClean="0">
                <a:latin typeface="Arial" charset="0"/>
              </a:rPr>
              <a:t>– Mike Norris, MDP Pensions</a:t>
            </a:r>
          </a:p>
          <a:p>
            <a:pPr eaLnBrk="1" hangingPunct="1"/>
            <a:r>
              <a:rPr lang="en-GB" sz="2000" b="1" dirty="0" smtClean="0">
                <a:solidFill>
                  <a:srgbClr val="FF0000"/>
                </a:solidFill>
                <a:latin typeface="Arial" charset="0"/>
              </a:rPr>
              <a:t>Coffee</a:t>
            </a:r>
          </a:p>
          <a:p>
            <a:pPr eaLnBrk="1" hangingPunct="1"/>
            <a:r>
              <a:rPr lang="en-GB" sz="2000" b="1" dirty="0" smtClean="0">
                <a:latin typeface="Arial" charset="0"/>
              </a:rPr>
              <a:t>Taxable moveable property &amp; related issues </a:t>
            </a:r>
            <a:r>
              <a:rPr lang="en-GB" sz="2000" dirty="0" smtClean="0">
                <a:latin typeface="Arial" charset="0"/>
              </a:rPr>
              <a:t>– Michael Smith, AMPS committee  </a:t>
            </a:r>
          </a:p>
          <a:p>
            <a:pPr eaLnBrk="1" hangingPunct="1"/>
            <a:r>
              <a:rPr lang="en-GB" sz="2000" b="1" dirty="0" smtClean="0">
                <a:latin typeface="Arial" charset="0"/>
              </a:rPr>
              <a:t>RPSR Audits </a:t>
            </a:r>
            <a:r>
              <a:rPr lang="en-GB" sz="2000" dirty="0" smtClean="0">
                <a:latin typeface="Arial" charset="0"/>
              </a:rPr>
              <a:t>– Andrew Roberts, Barnett </a:t>
            </a:r>
            <a:r>
              <a:rPr lang="en-GB" sz="2000" dirty="0" err="1" smtClean="0">
                <a:latin typeface="Arial" charset="0"/>
              </a:rPr>
              <a:t>Waddingham</a:t>
            </a:r>
            <a:r>
              <a:rPr lang="en-GB" sz="2000" dirty="0" smtClean="0">
                <a:latin typeface="Arial" charset="0"/>
              </a:rPr>
              <a:t> LLP </a:t>
            </a:r>
          </a:p>
          <a:p>
            <a:pPr eaLnBrk="1" hangingPunct="1"/>
            <a:r>
              <a:rPr lang="en-GB" sz="2000" b="1" dirty="0" smtClean="0">
                <a:solidFill>
                  <a:srgbClr val="FF0000"/>
                </a:solidFill>
                <a:latin typeface="Arial" charset="0"/>
              </a:rPr>
              <a:t>Lunch </a:t>
            </a:r>
          </a:p>
          <a:p>
            <a:pPr eaLnBrk="1" hangingPunct="1">
              <a:lnSpc>
                <a:spcPct val="90000"/>
              </a:lnSpc>
            </a:pPr>
            <a:endParaRPr lang="en-GB" sz="2000" dirty="0" smtClean="0">
              <a:latin typeface="Arial" charset="0"/>
            </a:endParaRPr>
          </a:p>
          <a:p>
            <a:pPr eaLnBrk="1" hangingPunct="1">
              <a:lnSpc>
                <a:spcPct val="90000"/>
              </a:lnSpc>
              <a:buFont typeface="Wingdings 3" pitchFamily="18" charset="2"/>
              <a:buNone/>
            </a:pPr>
            <a:endParaRPr lang="en-GB" dirty="0" smtClean="0">
              <a:latin typeface="Tahoma" pitchFamily="34" charset="0"/>
            </a:endParaRPr>
          </a:p>
        </p:txBody>
      </p:sp>
      <p:pic>
        <p:nvPicPr>
          <p:cNvPr id="111618" name="Picture 4" descr="AMPS Logo"/>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525">
            <a:noFill/>
            <a:miter lim="800000"/>
            <a:headEnd/>
            <a:tailEnd/>
          </a:ln>
        </p:spPr>
      </p:pic>
      <p:sp>
        <p:nvSpPr>
          <p:cNvPr id="112645" name="Rectangle 5"/>
          <p:cNvSpPr>
            <a:spLocks noGrp="1"/>
          </p:cNvSpPr>
          <p:nvPr>
            <p:ph type="title" idx="4294967295"/>
          </p:nvPr>
        </p:nvSpPr>
        <p:spPr bwMode="auto"/>
        <p:txBody>
          <a:bodyPr wrap="square" lIns="91440" tIns="45720" rIns="91440" bIns="45720" numCol="1" anchorCtr="0" compatLnSpc="1">
            <a:prstTxWarp prst="textNoShape">
              <a:avLst/>
            </a:prstTxWarp>
          </a:bodyPr>
          <a:lstStyle/>
          <a:p>
            <a:pPr>
              <a:defRPr/>
            </a:pPr>
            <a:r>
              <a:rPr lang="en-GB" sz="3600" dirty="0" smtClean="0">
                <a:solidFill>
                  <a:srgbClr val="6699FF"/>
                </a:solidFill>
                <a:latin typeface="Arial" charset="0"/>
              </a:rPr>
              <a:t>Morning Agenda</a:t>
            </a:r>
            <a:r>
              <a:rPr lang="en-GB" dirty="0" smtClean="0"/>
              <a:t> </a:t>
            </a:r>
            <a:endParaRPr lang="en-US" dirty="0" smtClean="0"/>
          </a:p>
        </p:txBody>
      </p:sp>
    </p:spTree>
  </p:cSld>
  <p:clrMapOvr>
    <a:masterClrMapping/>
  </p:clrMapOvr>
  <p:transition>
    <p:pull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5" name="Rectangle 3"/>
          <p:cNvSpPr>
            <a:spLocks noGrp="1" noChangeArrowheads="1"/>
          </p:cNvSpPr>
          <p:nvPr>
            <p:ph type="body" idx="4294967295"/>
          </p:nvPr>
        </p:nvSpPr>
        <p:spPr>
          <a:xfrm>
            <a:off x="250825" y="1196975"/>
            <a:ext cx="8642350" cy="4810125"/>
          </a:xfrm>
        </p:spPr>
        <p:txBody>
          <a:bodyPr/>
          <a:lstStyle/>
          <a:p>
            <a:pPr eaLnBrk="1" hangingPunct="1"/>
            <a:r>
              <a:rPr lang="en-GB" sz="2000" b="1" dirty="0" smtClean="0">
                <a:latin typeface="Arial" charset="0"/>
              </a:rPr>
              <a:t>Finance Bill 2011 update </a:t>
            </a:r>
            <a:r>
              <a:rPr lang="en-GB" sz="2000" dirty="0" smtClean="0">
                <a:latin typeface="Arial" charset="0"/>
              </a:rPr>
              <a:t>– Robert Graves, </a:t>
            </a:r>
            <a:r>
              <a:rPr lang="en-GB" sz="2000" dirty="0" err="1" smtClean="0">
                <a:latin typeface="Arial" charset="0"/>
              </a:rPr>
              <a:t>Rowanmoor</a:t>
            </a:r>
            <a:r>
              <a:rPr lang="en-GB" sz="2000" dirty="0" smtClean="0">
                <a:latin typeface="Arial" charset="0"/>
              </a:rPr>
              <a:t> Pensions  </a:t>
            </a:r>
          </a:p>
          <a:p>
            <a:pPr eaLnBrk="1" hangingPunct="1"/>
            <a:r>
              <a:rPr lang="en-GB" sz="2000" b="1" dirty="0" smtClean="0">
                <a:latin typeface="Arial" charset="0"/>
              </a:rPr>
              <a:t>AMPS update on various HMRC related issues </a:t>
            </a:r>
            <a:r>
              <a:rPr lang="en-GB" sz="2000" dirty="0" smtClean="0">
                <a:latin typeface="Arial" charset="0"/>
              </a:rPr>
              <a:t>- Michael Smith, AMPS committee </a:t>
            </a:r>
          </a:p>
          <a:p>
            <a:pPr eaLnBrk="1" hangingPunct="1"/>
            <a:r>
              <a:rPr lang="en-GB" sz="2000" b="1" dirty="0" smtClean="0">
                <a:latin typeface="Arial" charset="0"/>
              </a:rPr>
              <a:t>General discussion and participation session </a:t>
            </a:r>
            <a:r>
              <a:rPr lang="en-GB" sz="2000" dirty="0" smtClean="0">
                <a:latin typeface="Arial" charset="0"/>
              </a:rPr>
              <a:t>– hosted by Michael Smith&amp; Robert Graves </a:t>
            </a:r>
          </a:p>
          <a:p>
            <a:pPr eaLnBrk="1" hangingPunct="1"/>
            <a:r>
              <a:rPr lang="en-GB" sz="2000" b="1" dirty="0" smtClean="0">
                <a:solidFill>
                  <a:srgbClr val="FF0000"/>
                </a:solidFill>
                <a:latin typeface="Arial" charset="0"/>
              </a:rPr>
              <a:t>Coffee</a:t>
            </a:r>
          </a:p>
          <a:p>
            <a:pPr eaLnBrk="1" hangingPunct="1"/>
            <a:r>
              <a:rPr lang="en-GB" sz="2000" b="1" dirty="0" smtClean="0">
                <a:latin typeface="Arial" charset="0"/>
              </a:rPr>
              <a:t>Thoughts on pensions post 2011 </a:t>
            </a:r>
            <a:r>
              <a:rPr lang="en-GB" sz="2000" dirty="0" smtClean="0">
                <a:latin typeface="Arial" charset="0"/>
              </a:rPr>
              <a:t>–Neil </a:t>
            </a:r>
            <a:r>
              <a:rPr lang="en-GB" sz="2000" dirty="0" err="1" smtClean="0">
                <a:latin typeface="Arial" charset="0"/>
              </a:rPr>
              <a:t>MacGillivray</a:t>
            </a:r>
            <a:r>
              <a:rPr lang="en-GB" sz="2000" dirty="0" smtClean="0">
                <a:latin typeface="Arial" charset="0"/>
              </a:rPr>
              <a:t>, James Hay </a:t>
            </a:r>
          </a:p>
          <a:p>
            <a:pPr eaLnBrk="1" hangingPunct="1"/>
            <a:r>
              <a:rPr lang="en-GB" sz="2000" b="1" dirty="0" smtClean="0">
                <a:latin typeface="Arial" charset="0"/>
              </a:rPr>
              <a:t>Where will scheme pensions under individual trust based schemes fit in? </a:t>
            </a:r>
            <a:r>
              <a:rPr lang="en-GB" sz="2000" dirty="0" smtClean="0">
                <a:latin typeface="Arial" charset="0"/>
              </a:rPr>
              <a:t>– Tony Moore, AMPS Committee </a:t>
            </a:r>
          </a:p>
          <a:p>
            <a:pPr eaLnBrk="1" hangingPunct="1"/>
            <a:r>
              <a:rPr lang="en-GB" sz="2000" b="1" dirty="0" smtClean="0">
                <a:latin typeface="Arial" charset="0"/>
              </a:rPr>
              <a:t>Open Session </a:t>
            </a:r>
            <a:r>
              <a:rPr lang="en-GB" sz="2000" dirty="0" smtClean="0">
                <a:latin typeface="Arial" charset="0"/>
              </a:rPr>
              <a:t>– Robert Graves, </a:t>
            </a:r>
            <a:r>
              <a:rPr lang="en-GB" sz="2000" dirty="0" err="1" smtClean="0">
                <a:latin typeface="Arial" charset="0"/>
              </a:rPr>
              <a:t>Rowanmoor</a:t>
            </a:r>
            <a:r>
              <a:rPr lang="en-GB" sz="2000" dirty="0" smtClean="0">
                <a:latin typeface="Arial" charset="0"/>
              </a:rPr>
              <a:t> Pensions </a:t>
            </a:r>
          </a:p>
          <a:p>
            <a:pPr eaLnBrk="1" hangingPunct="1"/>
            <a:r>
              <a:rPr lang="en-GB" sz="2000" b="1" dirty="0" smtClean="0">
                <a:latin typeface="Arial" charset="0"/>
              </a:rPr>
              <a:t>Chairman's Close</a:t>
            </a:r>
            <a:r>
              <a:rPr lang="en-GB" sz="2000" dirty="0" smtClean="0">
                <a:latin typeface="Arial" charset="0"/>
              </a:rPr>
              <a:t> – Andrew Roberts, Barnett </a:t>
            </a:r>
            <a:r>
              <a:rPr lang="en-GB" sz="2000" dirty="0" err="1" smtClean="0">
                <a:latin typeface="Arial" charset="0"/>
              </a:rPr>
              <a:t>Waddingham</a:t>
            </a:r>
            <a:r>
              <a:rPr lang="en-GB" sz="2000" dirty="0" smtClean="0">
                <a:latin typeface="Arial" charset="0"/>
              </a:rPr>
              <a:t> </a:t>
            </a:r>
          </a:p>
          <a:p>
            <a:pPr eaLnBrk="1" hangingPunct="1">
              <a:lnSpc>
                <a:spcPct val="90000"/>
              </a:lnSpc>
            </a:pPr>
            <a:endParaRPr lang="en-GB" sz="2000" dirty="0" smtClean="0">
              <a:latin typeface="Arial" charset="0"/>
            </a:endParaRPr>
          </a:p>
          <a:p>
            <a:pPr eaLnBrk="1" hangingPunct="1">
              <a:lnSpc>
                <a:spcPct val="90000"/>
              </a:lnSpc>
              <a:buFont typeface="Wingdings 3" pitchFamily="18" charset="2"/>
              <a:buNone/>
            </a:pPr>
            <a:endParaRPr lang="en-GB" sz="2000" dirty="0" smtClean="0">
              <a:latin typeface="Tahoma" pitchFamily="34" charset="0"/>
            </a:endParaRPr>
          </a:p>
        </p:txBody>
      </p:sp>
      <p:pic>
        <p:nvPicPr>
          <p:cNvPr id="113666" name="Picture 4" descr="AMPS Logo"/>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525">
            <a:noFill/>
            <a:miter lim="800000"/>
            <a:headEnd/>
            <a:tailEnd/>
          </a:ln>
        </p:spPr>
      </p:pic>
      <p:sp>
        <p:nvSpPr>
          <p:cNvPr id="121860" name="Rectangle 4"/>
          <p:cNvSpPr>
            <a:spLocks noGrp="1"/>
          </p:cNvSpPr>
          <p:nvPr>
            <p:ph type="title" idx="4294967295"/>
          </p:nvPr>
        </p:nvSpPr>
        <p:spPr bwMode="auto"/>
        <p:txBody>
          <a:bodyPr wrap="square" lIns="91440" tIns="45720" rIns="91440" bIns="45720" numCol="1" anchorCtr="0" compatLnSpc="1">
            <a:prstTxWarp prst="textNoShape">
              <a:avLst/>
            </a:prstTxWarp>
          </a:bodyPr>
          <a:lstStyle/>
          <a:p>
            <a:pPr>
              <a:defRPr/>
            </a:pPr>
            <a:r>
              <a:rPr lang="en-GB" sz="3600" dirty="0" smtClean="0">
                <a:solidFill>
                  <a:srgbClr val="6699FF"/>
                </a:solidFill>
                <a:latin typeface="Arial" charset="0"/>
              </a:rPr>
              <a:t>Afternoon Agenda</a:t>
            </a:r>
            <a:r>
              <a:rPr lang="en-GB" dirty="0" smtClean="0"/>
              <a:t> </a:t>
            </a:r>
            <a:endParaRPr lang="en-US" dirty="0" smtClean="0"/>
          </a:p>
        </p:txBody>
      </p:sp>
    </p:spTree>
  </p:cSld>
  <p:clrMapOvr>
    <a:masterClrMapping/>
  </p:clrMapOvr>
  <p:transition>
    <p:pull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3" name="Text Box 3"/>
          <p:cNvSpPr txBox="1">
            <a:spLocks noChangeArrowheads="1"/>
          </p:cNvSpPr>
          <p:nvPr/>
        </p:nvSpPr>
        <p:spPr bwMode="auto">
          <a:xfrm>
            <a:off x="684213" y="1341438"/>
            <a:ext cx="5832475" cy="519112"/>
          </a:xfrm>
          <a:prstGeom prst="rect">
            <a:avLst/>
          </a:prstGeom>
          <a:noFill/>
          <a:ln w="9525">
            <a:noFill/>
            <a:miter lim="800000"/>
            <a:headEnd/>
            <a:tailEnd/>
          </a:ln>
        </p:spPr>
        <p:txBody>
          <a:bodyPr>
            <a:spAutoFit/>
          </a:bodyPr>
          <a:lstStyle/>
          <a:p>
            <a:pPr eaLnBrk="1" hangingPunct="1">
              <a:spcBef>
                <a:spcPct val="50000"/>
              </a:spcBef>
            </a:pPr>
            <a:r>
              <a:rPr lang="en-GB" sz="2800" b="1">
                <a:solidFill>
                  <a:schemeClr val="tx1"/>
                </a:solidFill>
              </a:rPr>
              <a:t>Working with the voting system</a:t>
            </a:r>
          </a:p>
        </p:txBody>
      </p:sp>
      <p:pic>
        <p:nvPicPr>
          <p:cNvPr id="115714" name="Picture 6" descr="Keypad"/>
          <p:cNvPicPr>
            <a:picLocks noChangeAspect="1" noChangeArrowheads="1"/>
          </p:cNvPicPr>
          <p:nvPr/>
        </p:nvPicPr>
        <p:blipFill>
          <a:blip r:embed="rId3" cstate="print"/>
          <a:srcRect/>
          <a:stretch>
            <a:fillRect/>
          </a:stretch>
        </p:blipFill>
        <p:spPr bwMode="auto">
          <a:xfrm>
            <a:off x="6469063" y="188913"/>
            <a:ext cx="2674937" cy="3382962"/>
          </a:xfrm>
          <a:prstGeom prst="rect">
            <a:avLst/>
          </a:prstGeom>
          <a:noFill/>
          <a:ln w="9525">
            <a:noFill/>
            <a:miter lim="800000"/>
            <a:headEnd/>
            <a:tailEnd/>
          </a:ln>
        </p:spPr>
      </p:pic>
      <p:pic>
        <p:nvPicPr>
          <p:cNvPr id="115715" name="Picture 2" descr="ampslogo"/>
          <p:cNvPicPr>
            <a:picLocks noChangeAspect="1" noChangeArrowheads="1"/>
          </p:cNvPicPr>
          <p:nvPr/>
        </p:nvPicPr>
        <p:blipFill>
          <a:blip r:embed="rId4" cstate="print"/>
          <a:srcRect/>
          <a:stretch>
            <a:fillRect/>
          </a:stretch>
        </p:blipFill>
        <p:spPr bwMode="auto">
          <a:xfrm>
            <a:off x="6000750" y="6143625"/>
            <a:ext cx="2690813" cy="377825"/>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1" name="Text Box 3"/>
          <p:cNvSpPr txBox="1">
            <a:spLocks noChangeArrowheads="1"/>
          </p:cNvSpPr>
          <p:nvPr/>
        </p:nvSpPr>
        <p:spPr bwMode="auto">
          <a:xfrm>
            <a:off x="684213" y="981075"/>
            <a:ext cx="5832475" cy="3873500"/>
          </a:xfrm>
          <a:prstGeom prst="rect">
            <a:avLst/>
          </a:prstGeom>
          <a:noFill/>
          <a:ln w="9525">
            <a:noFill/>
            <a:miter lim="800000"/>
            <a:headEnd/>
            <a:tailEnd/>
          </a:ln>
        </p:spPr>
        <p:txBody>
          <a:bodyPr>
            <a:spAutoFit/>
          </a:bodyPr>
          <a:lstStyle/>
          <a:p>
            <a:pPr eaLnBrk="1" hangingPunct="1">
              <a:spcBef>
                <a:spcPct val="50000"/>
              </a:spcBef>
            </a:pPr>
            <a:r>
              <a:rPr lang="en-GB" sz="2800" b="1">
                <a:solidFill>
                  <a:schemeClr val="tx1"/>
                </a:solidFill>
              </a:rPr>
              <a:t>TEST QUESTION?</a:t>
            </a:r>
          </a:p>
          <a:p>
            <a:pPr eaLnBrk="1" hangingPunct="1">
              <a:spcBef>
                <a:spcPct val="50000"/>
              </a:spcBef>
            </a:pPr>
            <a:r>
              <a:rPr lang="en-GB" sz="2800" b="1">
                <a:solidFill>
                  <a:schemeClr val="tx1"/>
                </a:solidFill>
              </a:rPr>
              <a:t>Which one of these teams is most likely to win the league?</a:t>
            </a:r>
          </a:p>
          <a:p>
            <a:pPr eaLnBrk="1" hangingPunct="1">
              <a:spcBef>
                <a:spcPct val="50000"/>
              </a:spcBef>
              <a:buFontTx/>
              <a:buAutoNum type="arabicPeriod"/>
            </a:pPr>
            <a:r>
              <a:rPr lang="en-GB" sz="2000" b="1">
                <a:solidFill>
                  <a:schemeClr val="tx1"/>
                </a:solidFill>
              </a:rPr>
              <a:t> Manchester United</a:t>
            </a:r>
          </a:p>
          <a:p>
            <a:pPr eaLnBrk="1" hangingPunct="1">
              <a:spcBef>
                <a:spcPct val="50000"/>
              </a:spcBef>
              <a:buFontTx/>
              <a:buAutoNum type="arabicPeriod"/>
            </a:pPr>
            <a:r>
              <a:rPr lang="en-GB" sz="2000" b="1">
                <a:solidFill>
                  <a:schemeClr val="tx1"/>
                </a:solidFill>
              </a:rPr>
              <a:t> Liverpool</a:t>
            </a:r>
          </a:p>
          <a:p>
            <a:pPr eaLnBrk="1" hangingPunct="1">
              <a:spcBef>
                <a:spcPct val="50000"/>
              </a:spcBef>
              <a:buFontTx/>
              <a:buAutoNum type="arabicPeriod"/>
            </a:pPr>
            <a:r>
              <a:rPr lang="en-GB" sz="2000" b="1">
                <a:solidFill>
                  <a:schemeClr val="tx1"/>
                </a:solidFill>
              </a:rPr>
              <a:t> Chelsea</a:t>
            </a:r>
          </a:p>
          <a:p>
            <a:pPr eaLnBrk="1" hangingPunct="1">
              <a:spcBef>
                <a:spcPct val="50000"/>
              </a:spcBef>
              <a:buFontTx/>
              <a:buAutoNum type="arabicPeriod"/>
            </a:pPr>
            <a:r>
              <a:rPr lang="en-GB" sz="2000" b="1">
                <a:solidFill>
                  <a:schemeClr val="tx1"/>
                </a:solidFill>
              </a:rPr>
              <a:t> Arsenal</a:t>
            </a:r>
          </a:p>
          <a:p>
            <a:pPr eaLnBrk="1" hangingPunct="1">
              <a:spcBef>
                <a:spcPct val="50000"/>
              </a:spcBef>
              <a:buFontTx/>
              <a:buAutoNum type="arabicPeriod"/>
            </a:pPr>
            <a:r>
              <a:rPr lang="en-GB" sz="2000" b="1">
                <a:solidFill>
                  <a:schemeClr val="tx1"/>
                </a:solidFill>
              </a:rPr>
              <a:t> Come on you Spurs!</a:t>
            </a:r>
            <a:r>
              <a:rPr lang="en-GB" sz="2000" b="1">
                <a:solidFill>
                  <a:schemeClr val="tx1"/>
                </a:solidFill>
                <a:latin typeface="Tahoma" pitchFamily="34" charset="0"/>
              </a:rPr>
              <a:t> </a:t>
            </a:r>
          </a:p>
        </p:txBody>
      </p:sp>
      <p:pic>
        <p:nvPicPr>
          <p:cNvPr id="117762" name="Picture 6" descr="Keypad"/>
          <p:cNvPicPr>
            <a:picLocks noChangeAspect="1" noChangeArrowheads="1"/>
          </p:cNvPicPr>
          <p:nvPr/>
        </p:nvPicPr>
        <p:blipFill>
          <a:blip r:embed="rId3" cstate="print"/>
          <a:srcRect/>
          <a:stretch>
            <a:fillRect/>
          </a:stretch>
        </p:blipFill>
        <p:spPr bwMode="auto">
          <a:xfrm>
            <a:off x="6469063" y="188913"/>
            <a:ext cx="2674937" cy="3382962"/>
          </a:xfrm>
          <a:prstGeom prst="rect">
            <a:avLst/>
          </a:prstGeom>
          <a:noFill/>
          <a:ln w="9525">
            <a:noFill/>
            <a:miter lim="800000"/>
            <a:headEnd/>
            <a:tailEnd/>
          </a:ln>
        </p:spPr>
      </p:pic>
      <p:pic>
        <p:nvPicPr>
          <p:cNvPr id="117763" name="Picture 2" descr="ampslogo"/>
          <p:cNvPicPr>
            <a:picLocks noChangeAspect="1" noChangeArrowheads="1"/>
          </p:cNvPicPr>
          <p:nvPr/>
        </p:nvPicPr>
        <p:blipFill>
          <a:blip r:embed="rId4" cstate="print"/>
          <a:srcRect/>
          <a:stretch>
            <a:fillRect/>
          </a:stretch>
        </p:blipFill>
        <p:spPr bwMode="auto">
          <a:xfrm>
            <a:off x="6000750" y="6143625"/>
            <a:ext cx="2690813" cy="377825"/>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09" name="Text Box 3"/>
          <p:cNvSpPr txBox="1">
            <a:spLocks noChangeArrowheads="1"/>
          </p:cNvSpPr>
          <p:nvPr/>
        </p:nvSpPr>
        <p:spPr bwMode="auto">
          <a:xfrm>
            <a:off x="684213" y="620713"/>
            <a:ext cx="5832475" cy="3873500"/>
          </a:xfrm>
          <a:prstGeom prst="rect">
            <a:avLst/>
          </a:prstGeom>
          <a:noFill/>
          <a:ln w="9525">
            <a:noFill/>
            <a:miter lim="800000"/>
            <a:headEnd/>
            <a:tailEnd/>
          </a:ln>
        </p:spPr>
        <p:txBody>
          <a:bodyPr>
            <a:spAutoFit/>
          </a:bodyPr>
          <a:lstStyle/>
          <a:p>
            <a:pPr eaLnBrk="1" hangingPunct="1">
              <a:spcBef>
                <a:spcPct val="50000"/>
              </a:spcBef>
            </a:pPr>
            <a:r>
              <a:rPr lang="en-GB" sz="2800" b="1">
                <a:solidFill>
                  <a:schemeClr val="tx1"/>
                </a:solidFill>
              </a:rPr>
              <a:t>QUESTION?</a:t>
            </a:r>
          </a:p>
          <a:p>
            <a:pPr eaLnBrk="1" hangingPunct="1">
              <a:spcBef>
                <a:spcPct val="50000"/>
              </a:spcBef>
            </a:pPr>
            <a:r>
              <a:rPr lang="en-GB" sz="2800" b="1">
                <a:solidFill>
                  <a:schemeClr val="tx1"/>
                </a:solidFill>
              </a:rPr>
              <a:t>What is your personal role within your firm?</a:t>
            </a:r>
          </a:p>
          <a:p>
            <a:pPr eaLnBrk="1" hangingPunct="1">
              <a:spcBef>
                <a:spcPct val="50000"/>
              </a:spcBef>
              <a:buFontTx/>
              <a:buAutoNum type="arabicPeriod"/>
            </a:pPr>
            <a:r>
              <a:rPr lang="en-GB" sz="2000" b="1">
                <a:solidFill>
                  <a:schemeClr val="tx1"/>
                </a:solidFill>
              </a:rPr>
              <a:t> Principal</a:t>
            </a:r>
          </a:p>
          <a:p>
            <a:pPr eaLnBrk="1" hangingPunct="1">
              <a:spcBef>
                <a:spcPct val="50000"/>
              </a:spcBef>
              <a:buFontTx/>
              <a:buAutoNum type="arabicPeriod"/>
            </a:pPr>
            <a:r>
              <a:rPr lang="en-GB" sz="2000" b="1">
                <a:solidFill>
                  <a:schemeClr val="tx1"/>
                </a:solidFill>
              </a:rPr>
              <a:t> Technical</a:t>
            </a:r>
          </a:p>
          <a:p>
            <a:pPr eaLnBrk="1" hangingPunct="1">
              <a:spcBef>
                <a:spcPct val="50000"/>
              </a:spcBef>
              <a:buFontTx/>
              <a:buAutoNum type="arabicPeriod"/>
            </a:pPr>
            <a:r>
              <a:rPr lang="en-GB" sz="2000" b="1">
                <a:solidFill>
                  <a:schemeClr val="tx1"/>
                </a:solidFill>
              </a:rPr>
              <a:t> Administration</a:t>
            </a:r>
          </a:p>
          <a:p>
            <a:pPr eaLnBrk="1" hangingPunct="1">
              <a:spcBef>
                <a:spcPct val="50000"/>
              </a:spcBef>
              <a:buFontTx/>
              <a:buAutoNum type="arabicPeriod"/>
            </a:pPr>
            <a:r>
              <a:rPr lang="en-GB" sz="2000" b="1">
                <a:solidFill>
                  <a:schemeClr val="tx1"/>
                </a:solidFill>
              </a:rPr>
              <a:t> Sales and/or marketing</a:t>
            </a:r>
          </a:p>
          <a:p>
            <a:pPr eaLnBrk="1" hangingPunct="1">
              <a:spcBef>
                <a:spcPct val="50000"/>
              </a:spcBef>
              <a:buFontTx/>
              <a:buAutoNum type="arabicPeriod"/>
            </a:pPr>
            <a:r>
              <a:rPr lang="en-GB" sz="2000" b="1">
                <a:solidFill>
                  <a:schemeClr val="tx1"/>
                </a:solidFill>
              </a:rPr>
              <a:t> Other </a:t>
            </a:r>
          </a:p>
        </p:txBody>
      </p:sp>
      <p:pic>
        <p:nvPicPr>
          <p:cNvPr id="119810" name="Picture 6" descr="Keypad"/>
          <p:cNvPicPr>
            <a:picLocks noChangeAspect="1" noChangeArrowheads="1"/>
          </p:cNvPicPr>
          <p:nvPr/>
        </p:nvPicPr>
        <p:blipFill>
          <a:blip r:embed="rId3" cstate="print"/>
          <a:srcRect/>
          <a:stretch>
            <a:fillRect/>
          </a:stretch>
        </p:blipFill>
        <p:spPr bwMode="auto">
          <a:xfrm>
            <a:off x="6469063" y="188913"/>
            <a:ext cx="2674937" cy="3382962"/>
          </a:xfrm>
          <a:prstGeom prst="rect">
            <a:avLst/>
          </a:prstGeom>
          <a:noFill/>
          <a:ln w="9525">
            <a:noFill/>
            <a:miter lim="800000"/>
            <a:headEnd/>
            <a:tailEnd/>
          </a:ln>
        </p:spPr>
      </p:pic>
      <p:pic>
        <p:nvPicPr>
          <p:cNvPr id="119811" name="Picture 2" descr="ampslogo"/>
          <p:cNvPicPr>
            <a:picLocks noChangeAspect="1" noChangeArrowheads="1"/>
          </p:cNvPicPr>
          <p:nvPr/>
        </p:nvPicPr>
        <p:blipFill>
          <a:blip r:embed="rId4" cstate="print"/>
          <a:srcRect/>
          <a:stretch>
            <a:fillRect/>
          </a:stretch>
        </p:blipFill>
        <p:spPr bwMode="auto">
          <a:xfrm>
            <a:off x="6000750" y="6143625"/>
            <a:ext cx="2690813" cy="377825"/>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7" name="Picture 2" descr="ampslogo"/>
          <p:cNvPicPr>
            <a:picLocks noChangeAspect="1" noChangeArrowheads="1"/>
          </p:cNvPicPr>
          <p:nvPr/>
        </p:nvPicPr>
        <p:blipFill>
          <a:blip r:embed="rId3" cstate="print"/>
          <a:srcRect/>
          <a:stretch>
            <a:fillRect/>
          </a:stretch>
        </p:blipFill>
        <p:spPr bwMode="auto">
          <a:xfrm>
            <a:off x="900113" y="981075"/>
            <a:ext cx="7640637" cy="1073150"/>
          </a:xfrm>
          <a:prstGeom prst="rect">
            <a:avLst/>
          </a:prstGeom>
          <a:noFill/>
          <a:ln w="9525">
            <a:noFill/>
            <a:miter lim="800000"/>
            <a:headEnd/>
            <a:tailEnd/>
          </a:ln>
        </p:spPr>
      </p:pic>
      <p:sp>
        <p:nvSpPr>
          <p:cNvPr id="121858" name="Text Box 3"/>
          <p:cNvSpPr txBox="1">
            <a:spLocks noChangeArrowheads="1"/>
          </p:cNvSpPr>
          <p:nvPr/>
        </p:nvSpPr>
        <p:spPr bwMode="auto">
          <a:xfrm>
            <a:off x="1187450" y="2420938"/>
            <a:ext cx="7561263" cy="3990975"/>
          </a:xfrm>
          <a:prstGeom prst="rect">
            <a:avLst/>
          </a:prstGeom>
          <a:noFill/>
          <a:ln w="9525">
            <a:noFill/>
            <a:miter lim="800000"/>
            <a:headEnd/>
            <a:tailEnd/>
          </a:ln>
        </p:spPr>
        <p:txBody>
          <a:bodyPr>
            <a:spAutoFit/>
          </a:bodyPr>
          <a:lstStyle/>
          <a:p>
            <a:pPr algn="ctr" eaLnBrk="1" hangingPunct="1">
              <a:spcBef>
                <a:spcPct val="50000"/>
              </a:spcBef>
            </a:pPr>
            <a:r>
              <a:rPr lang="en-GB" sz="4400" b="1">
                <a:solidFill>
                  <a:srgbClr val="6699FF"/>
                </a:solidFill>
              </a:rPr>
              <a:t>Karen Secker</a:t>
            </a:r>
            <a:br>
              <a:rPr lang="en-GB" sz="4400" b="1">
                <a:solidFill>
                  <a:srgbClr val="6699FF"/>
                </a:solidFill>
              </a:rPr>
            </a:br>
            <a:r>
              <a:rPr lang="en-GB" sz="4400" b="1">
                <a:solidFill>
                  <a:srgbClr val="6699FF"/>
                </a:solidFill>
              </a:rPr>
              <a:t>MC Trustees </a:t>
            </a:r>
          </a:p>
          <a:p>
            <a:pPr algn="ctr" eaLnBrk="1" hangingPunct="1">
              <a:spcBef>
                <a:spcPct val="50000"/>
              </a:spcBef>
            </a:pPr>
            <a:r>
              <a:rPr lang="en-US" sz="4400" b="1">
                <a:solidFill>
                  <a:schemeClr val="tx1"/>
                </a:solidFill>
              </a:rPr>
              <a:t>THE HMRC </a:t>
            </a:r>
          </a:p>
          <a:p>
            <a:pPr algn="ctr" eaLnBrk="1" hangingPunct="1">
              <a:spcBef>
                <a:spcPct val="50000"/>
              </a:spcBef>
            </a:pPr>
            <a:r>
              <a:rPr lang="en-US" sz="4400" b="1">
                <a:solidFill>
                  <a:schemeClr val="tx1"/>
                </a:solidFill>
              </a:rPr>
              <a:t>INTERVENTION VISIT</a:t>
            </a:r>
            <a:r>
              <a:rPr lang="en-GB" sz="1800">
                <a:solidFill>
                  <a:schemeClr val="tx1"/>
                </a:solidFill>
              </a:rPr>
              <a:t> </a:t>
            </a:r>
            <a:r>
              <a:rPr lang="en-GB" sz="3600" b="1">
                <a:solidFill>
                  <a:schemeClr val="tx1"/>
                </a:solidFill>
              </a:rPr>
              <a:t/>
            </a:r>
            <a:br>
              <a:rPr lang="en-GB" sz="3600" b="1">
                <a:solidFill>
                  <a:schemeClr val="tx1"/>
                </a:solidFill>
              </a:rPr>
            </a:br>
            <a:endParaRPr lang="en-US" sz="3600" b="1">
              <a:solidFill>
                <a:schemeClr val="tx1"/>
              </a:solidFill>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3905" name="Picture 2" descr="ampslogo"/>
          <p:cNvPicPr>
            <a:picLocks noChangeAspect="1" noChangeArrowheads="1"/>
          </p:cNvPicPr>
          <p:nvPr/>
        </p:nvPicPr>
        <p:blipFill>
          <a:blip r:embed="rId3" cstate="print"/>
          <a:srcRect/>
          <a:stretch>
            <a:fillRect/>
          </a:stretch>
        </p:blipFill>
        <p:spPr bwMode="auto">
          <a:xfrm>
            <a:off x="1403350" y="765175"/>
            <a:ext cx="6624638" cy="930275"/>
          </a:xfrm>
          <a:prstGeom prst="rect">
            <a:avLst/>
          </a:prstGeom>
          <a:noFill/>
          <a:ln w="9525">
            <a:noFill/>
            <a:miter lim="800000"/>
            <a:headEnd/>
            <a:tailEnd/>
          </a:ln>
        </p:spPr>
      </p:pic>
      <p:sp>
        <p:nvSpPr>
          <p:cNvPr id="123906"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329732" name="Rectangle 4"/>
          <p:cNvSpPr>
            <a:spLocks noGrp="1"/>
          </p:cNvSpPr>
          <p:nvPr>
            <p:ph type="title"/>
          </p:nvPr>
        </p:nvSpPr>
        <p:spPr bwMode="auto"/>
        <p:txBody>
          <a:bodyPr wrap="square" lIns="91440" tIns="45720" rIns="91440" bIns="45720" numCol="1" anchorCtr="0" compatLnSpc="1">
            <a:prstTxWarp prst="textNoShape">
              <a:avLst/>
            </a:prstTxWarp>
          </a:bodyPr>
          <a:lstStyle/>
          <a:p>
            <a:pPr>
              <a:defRPr/>
            </a:pPr>
            <a:r>
              <a:rPr lang="en-GB" smtClean="0"/>
              <a:t> </a:t>
            </a:r>
          </a:p>
        </p:txBody>
      </p:sp>
      <p:sp>
        <p:nvSpPr>
          <p:cNvPr id="123908" name="Rectangle 5"/>
          <p:cNvSpPr>
            <a:spLocks noGrp="1"/>
          </p:cNvSpPr>
          <p:nvPr>
            <p:ph type="body" idx="1"/>
          </p:nvPr>
        </p:nvSpPr>
        <p:spPr>
          <a:xfrm>
            <a:off x="609600" y="1981200"/>
            <a:ext cx="8229600" cy="3657600"/>
          </a:xfrm>
        </p:spPr>
        <p:txBody>
          <a:bodyPr/>
          <a:lstStyle/>
          <a:p>
            <a:pPr lvl="3" eaLnBrk="1" hangingPunct="1">
              <a:lnSpc>
                <a:spcPct val="80000"/>
              </a:lnSpc>
              <a:spcBef>
                <a:spcPct val="50000"/>
              </a:spcBef>
              <a:buClrTx/>
              <a:buFontTx/>
              <a:buChar char="•"/>
            </a:pPr>
            <a:endParaRPr lang="en-GB" sz="1800" smtClean="0">
              <a:latin typeface="Arial" charset="0"/>
            </a:endParaRPr>
          </a:p>
          <a:p>
            <a:pPr lvl="3" eaLnBrk="1" hangingPunct="1">
              <a:lnSpc>
                <a:spcPct val="80000"/>
              </a:lnSpc>
              <a:spcBef>
                <a:spcPct val="50000"/>
              </a:spcBef>
              <a:buClr>
                <a:srgbClr val="007DC3"/>
              </a:buClr>
              <a:buFont typeface="Wingdings" pitchFamily="2" charset="2"/>
              <a:buChar char="Ø"/>
            </a:pPr>
            <a:r>
              <a:rPr lang="en-GB" sz="2400" smtClean="0">
                <a:latin typeface="Arial" charset="0"/>
              </a:rPr>
              <a:t>How are you notified of a visit?</a:t>
            </a:r>
          </a:p>
          <a:p>
            <a:pPr lvl="3" eaLnBrk="1" hangingPunct="1">
              <a:lnSpc>
                <a:spcPct val="80000"/>
              </a:lnSpc>
              <a:spcBef>
                <a:spcPct val="50000"/>
              </a:spcBef>
              <a:buClr>
                <a:srgbClr val="007DC3"/>
              </a:buClr>
              <a:buFont typeface="Wingdings" pitchFamily="2" charset="2"/>
              <a:buChar char="Ø"/>
            </a:pPr>
            <a:r>
              <a:rPr lang="en-GB" sz="2400" smtClean="0">
                <a:latin typeface="Arial" charset="0"/>
              </a:rPr>
              <a:t>What is the notice period?</a:t>
            </a:r>
          </a:p>
          <a:p>
            <a:pPr lvl="3" eaLnBrk="1" hangingPunct="1">
              <a:lnSpc>
                <a:spcPct val="80000"/>
              </a:lnSpc>
              <a:spcBef>
                <a:spcPct val="50000"/>
              </a:spcBef>
              <a:buClr>
                <a:srgbClr val="007DC3"/>
              </a:buClr>
              <a:buFont typeface="Wingdings" pitchFamily="2" charset="2"/>
              <a:buChar char="Ø"/>
            </a:pPr>
            <a:r>
              <a:rPr lang="en-GB" sz="2400" smtClean="0">
                <a:latin typeface="Arial" charset="0"/>
              </a:rPr>
              <a:t>What  will you receive from HMRC?</a:t>
            </a:r>
          </a:p>
          <a:p>
            <a:pPr lvl="3" eaLnBrk="1" hangingPunct="1">
              <a:lnSpc>
                <a:spcPct val="80000"/>
              </a:lnSpc>
              <a:spcBef>
                <a:spcPct val="50000"/>
              </a:spcBef>
              <a:buClr>
                <a:srgbClr val="007DC3"/>
              </a:buClr>
              <a:buFont typeface="Wingdings" pitchFamily="2" charset="2"/>
              <a:buChar char="Ø"/>
            </a:pPr>
            <a:r>
              <a:rPr lang="en-GB" sz="2400" smtClean="0">
                <a:latin typeface="Arial" charset="0"/>
              </a:rPr>
              <a:t>How long is the visit scheduled to last?</a:t>
            </a:r>
          </a:p>
          <a:p>
            <a:pPr lvl="3" eaLnBrk="1" hangingPunct="1">
              <a:lnSpc>
                <a:spcPct val="80000"/>
              </a:lnSpc>
              <a:spcBef>
                <a:spcPct val="50000"/>
              </a:spcBef>
              <a:buClr>
                <a:srgbClr val="007DC3"/>
              </a:buClr>
              <a:buFont typeface="Wingdings" pitchFamily="2" charset="2"/>
              <a:buChar char="Ø"/>
            </a:pPr>
            <a:r>
              <a:rPr lang="en-GB" sz="2400" smtClean="0">
                <a:latin typeface="Arial" charset="0"/>
              </a:rPr>
              <a:t>What will HMRC want to review?</a:t>
            </a:r>
          </a:p>
          <a:p>
            <a:pPr lvl="3" eaLnBrk="1" hangingPunct="1">
              <a:lnSpc>
                <a:spcPct val="80000"/>
              </a:lnSpc>
              <a:spcBef>
                <a:spcPct val="50000"/>
              </a:spcBef>
              <a:buClr>
                <a:srgbClr val="007DC3"/>
              </a:buClr>
              <a:buFont typeface="Wingdings" pitchFamily="2" charset="2"/>
              <a:buChar char="Ø"/>
            </a:pPr>
            <a:r>
              <a:rPr lang="en-GB" sz="2400" smtClean="0">
                <a:latin typeface="Arial" charset="0"/>
              </a:rPr>
              <a:t>What topics are covered by the pre-inspection questionnaire?</a:t>
            </a:r>
          </a:p>
          <a:p>
            <a:pPr lvl="3" eaLnBrk="1" hangingPunct="1">
              <a:lnSpc>
                <a:spcPct val="80000"/>
              </a:lnSpc>
              <a:spcBef>
                <a:spcPct val="50000"/>
              </a:spcBef>
              <a:buClrTx/>
              <a:buFontTx/>
              <a:buChar char="•"/>
            </a:pPr>
            <a:endParaRPr lang="en-GB" sz="1800" smtClean="0">
              <a:latin typeface="Arial" charset="0"/>
            </a:endParaRPr>
          </a:p>
          <a:p>
            <a:pPr>
              <a:lnSpc>
                <a:spcPct val="80000"/>
              </a:lnSpc>
            </a:pPr>
            <a:endParaRPr lang="en-GB" sz="2300" smtClean="0"/>
          </a:p>
        </p:txBody>
      </p:sp>
    </p:spTree>
  </p:cSld>
  <p:clrMapOvr>
    <a:masterClrMapping/>
  </p:clrMapOvr>
  <p:transition>
    <p:pull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5953" name="Picture 2" descr="ampslogo"/>
          <p:cNvPicPr>
            <a:picLocks noChangeAspect="1" noChangeArrowheads="1"/>
          </p:cNvPicPr>
          <p:nvPr/>
        </p:nvPicPr>
        <p:blipFill>
          <a:blip r:embed="rId3" cstate="print"/>
          <a:srcRect/>
          <a:stretch>
            <a:fillRect/>
          </a:stretch>
        </p:blipFill>
        <p:spPr bwMode="auto">
          <a:xfrm>
            <a:off x="1403350" y="404813"/>
            <a:ext cx="6624638" cy="930275"/>
          </a:xfrm>
          <a:prstGeom prst="rect">
            <a:avLst/>
          </a:prstGeom>
          <a:noFill/>
          <a:ln w="9525">
            <a:noFill/>
            <a:miter lim="800000"/>
            <a:headEnd/>
            <a:tailEnd/>
          </a:ln>
        </p:spPr>
      </p:pic>
      <p:sp>
        <p:nvSpPr>
          <p:cNvPr id="125954"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125955" name="Rectangle 5"/>
          <p:cNvSpPr>
            <a:spLocks noGrp="1"/>
          </p:cNvSpPr>
          <p:nvPr>
            <p:ph type="body" idx="1"/>
          </p:nvPr>
        </p:nvSpPr>
        <p:spPr>
          <a:xfrm>
            <a:off x="611188" y="1628775"/>
            <a:ext cx="8158162" cy="3816350"/>
          </a:xfrm>
        </p:spPr>
        <p:txBody>
          <a:bodyPr/>
          <a:lstStyle/>
          <a:p>
            <a:pPr marL="538163" lvl="3" indent="0" eaLnBrk="1" hangingPunct="1">
              <a:spcBef>
                <a:spcPct val="50000"/>
              </a:spcBef>
              <a:buClr>
                <a:srgbClr val="007DC3"/>
              </a:buClr>
              <a:buFont typeface="Wingdings" pitchFamily="2" charset="2"/>
              <a:buChar char="Ø"/>
            </a:pPr>
            <a:r>
              <a:rPr lang="en-GB" sz="2400" smtClean="0">
                <a:latin typeface="Arial" charset="0"/>
              </a:rPr>
              <a:t>List of all schemes for which the company is responsible</a:t>
            </a:r>
          </a:p>
          <a:p>
            <a:pPr marL="538163" lvl="3" indent="0" eaLnBrk="1" hangingPunct="1">
              <a:spcBef>
                <a:spcPct val="50000"/>
              </a:spcBef>
              <a:buClr>
                <a:srgbClr val="007DC3"/>
              </a:buClr>
              <a:buFont typeface="Wingdings" pitchFamily="2" charset="2"/>
              <a:buChar char="Ø"/>
            </a:pPr>
            <a:r>
              <a:rPr lang="en-GB" sz="2400" smtClean="0">
                <a:latin typeface="Arial" charset="0"/>
              </a:rPr>
              <a:t>Membership list for each scheme, including the members’ National Insurance numbers</a:t>
            </a:r>
          </a:p>
          <a:p>
            <a:pPr marL="538163" lvl="3" indent="0" eaLnBrk="1" hangingPunct="1">
              <a:spcBef>
                <a:spcPct val="50000"/>
              </a:spcBef>
              <a:buClr>
                <a:srgbClr val="007DC3"/>
              </a:buClr>
              <a:buFont typeface="Wingdings" pitchFamily="2" charset="2"/>
              <a:buChar char="Ø"/>
            </a:pPr>
            <a:r>
              <a:rPr lang="en-GB" sz="2400" smtClean="0">
                <a:latin typeface="Arial" charset="0"/>
              </a:rPr>
              <a:t>If more than one of your companies is involved with your schemes, you should establish with HMRC which company they wish to investigate before sending any information</a:t>
            </a:r>
          </a:p>
          <a:p>
            <a:pPr marL="0" indent="0"/>
            <a:endParaRPr lang="en-GB" sz="2400" smtClean="0"/>
          </a:p>
        </p:txBody>
      </p:sp>
    </p:spTree>
  </p:cSld>
  <p:clrMapOvr>
    <a:masterClrMapping/>
  </p:clrMapOvr>
  <p:transition>
    <p:pull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8001" name="Picture 2" descr="ampslogo"/>
          <p:cNvPicPr>
            <a:picLocks noChangeAspect="1" noChangeArrowheads="1"/>
          </p:cNvPicPr>
          <p:nvPr/>
        </p:nvPicPr>
        <p:blipFill>
          <a:blip r:embed="rId3" cstate="print"/>
          <a:srcRect/>
          <a:stretch>
            <a:fillRect/>
          </a:stretch>
        </p:blipFill>
        <p:spPr bwMode="auto">
          <a:xfrm>
            <a:off x="1403350" y="765175"/>
            <a:ext cx="6624638" cy="930275"/>
          </a:xfrm>
          <a:prstGeom prst="rect">
            <a:avLst/>
          </a:prstGeom>
          <a:noFill/>
          <a:ln w="9525">
            <a:noFill/>
            <a:miter lim="800000"/>
            <a:headEnd/>
            <a:tailEnd/>
          </a:ln>
        </p:spPr>
      </p:pic>
      <p:sp>
        <p:nvSpPr>
          <p:cNvPr id="128002"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333828" name="Rectangle 4"/>
          <p:cNvSpPr>
            <a:spLocks noGrp="1"/>
          </p:cNvSpPr>
          <p:nvPr>
            <p:ph type="title"/>
          </p:nvPr>
        </p:nvSpPr>
        <p:spPr bwMode="auto"/>
        <p:txBody>
          <a:bodyPr wrap="square" lIns="91440" tIns="45720" rIns="91440" bIns="45720" numCol="1" anchorCtr="0" compatLnSpc="1">
            <a:prstTxWarp prst="textNoShape">
              <a:avLst/>
            </a:prstTxWarp>
          </a:bodyPr>
          <a:lstStyle/>
          <a:p>
            <a:pPr>
              <a:defRPr/>
            </a:pPr>
            <a:r>
              <a:rPr lang="en-GB" smtClean="0"/>
              <a:t> </a:t>
            </a:r>
          </a:p>
        </p:txBody>
      </p:sp>
      <p:sp>
        <p:nvSpPr>
          <p:cNvPr id="128004" name="Rectangle 5"/>
          <p:cNvSpPr>
            <a:spLocks noGrp="1"/>
          </p:cNvSpPr>
          <p:nvPr>
            <p:ph type="body" idx="1"/>
          </p:nvPr>
        </p:nvSpPr>
        <p:spPr>
          <a:xfrm>
            <a:off x="457200" y="1916113"/>
            <a:ext cx="8229600" cy="4941887"/>
          </a:xfrm>
        </p:spPr>
        <p:txBody>
          <a:bodyPr/>
          <a:lstStyle/>
          <a:p>
            <a:pPr lvl="3" eaLnBrk="1" hangingPunct="1">
              <a:spcBef>
                <a:spcPct val="50000"/>
              </a:spcBef>
              <a:buClrTx/>
              <a:buFontTx/>
              <a:buChar char="•"/>
            </a:pPr>
            <a:endParaRPr lang="en-GB" sz="2000" smtClean="0">
              <a:latin typeface="Arial" charset="0"/>
            </a:endParaRPr>
          </a:p>
          <a:p>
            <a:pPr lvl="3" eaLnBrk="1" hangingPunct="1">
              <a:spcBef>
                <a:spcPct val="50000"/>
              </a:spcBef>
              <a:buClr>
                <a:srgbClr val="007DC3"/>
              </a:buClr>
              <a:buFont typeface="Wingdings" pitchFamily="2" charset="2"/>
              <a:buChar char="Ø"/>
            </a:pPr>
            <a:r>
              <a:rPr lang="en-GB" sz="2400" smtClean="0">
                <a:latin typeface="Arial" charset="0"/>
              </a:rPr>
              <a:t>Address where records and documents are held, including Relief at Source</a:t>
            </a:r>
          </a:p>
          <a:p>
            <a:pPr lvl="3" eaLnBrk="1" hangingPunct="1">
              <a:spcBef>
                <a:spcPct val="50000"/>
              </a:spcBef>
              <a:buClr>
                <a:srgbClr val="007DC3"/>
              </a:buClr>
              <a:buFont typeface="Wingdings" pitchFamily="2" charset="2"/>
              <a:buChar char="Ø"/>
            </a:pPr>
            <a:r>
              <a:rPr lang="en-GB" sz="2400" smtClean="0">
                <a:latin typeface="Arial" charset="0"/>
              </a:rPr>
              <a:t>Which IT software do you use for your pensions administration and will there be any restrictions to accessibility to HMRC during their visit?</a:t>
            </a:r>
          </a:p>
          <a:p>
            <a:pPr lvl="3" eaLnBrk="1" hangingPunct="1">
              <a:spcBef>
                <a:spcPct val="50000"/>
              </a:spcBef>
              <a:buClr>
                <a:srgbClr val="007DC3"/>
              </a:buClr>
              <a:buFont typeface="Wingdings" pitchFamily="2" charset="2"/>
              <a:buChar char="Ø"/>
            </a:pPr>
            <a:r>
              <a:rPr lang="en-GB" sz="2400" smtClean="0">
                <a:latin typeface="Arial" charset="0"/>
              </a:rPr>
              <a:t>Are separate paper records kept?</a:t>
            </a:r>
          </a:p>
          <a:p>
            <a:endParaRPr lang="en-GB" sz="2400" smtClean="0"/>
          </a:p>
        </p:txBody>
      </p:sp>
    </p:spTree>
  </p:cSld>
  <p:clrMapOvr>
    <a:masterClrMapping/>
  </p:clrMapOvr>
  <p:transition>
    <p:pull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49"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130050" name="Rectangle 5"/>
          <p:cNvSpPr>
            <a:spLocks noGrp="1"/>
          </p:cNvSpPr>
          <p:nvPr>
            <p:ph type="body" idx="1"/>
          </p:nvPr>
        </p:nvSpPr>
        <p:spPr>
          <a:xfrm>
            <a:off x="0" y="1052513"/>
            <a:ext cx="8532813" cy="4149725"/>
          </a:xfrm>
        </p:spPr>
        <p:txBody>
          <a:bodyPr/>
          <a:lstStyle/>
          <a:p>
            <a:pPr marL="568325" lvl="3" indent="0" eaLnBrk="1" hangingPunct="1">
              <a:lnSpc>
                <a:spcPct val="80000"/>
              </a:lnSpc>
              <a:spcBef>
                <a:spcPct val="50000"/>
              </a:spcBef>
              <a:buClrTx/>
              <a:buFontTx/>
              <a:buNone/>
            </a:pPr>
            <a:r>
              <a:rPr lang="en-GB" sz="2400" smtClean="0">
                <a:latin typeface="Arial" charset="0"/>
              </a:rPr>
              <a:t>Do you have processes in place for identifying when the following types of transaction have been made?</a:t>
            </a:r>
          </a:p>
          <a:p>
            <a:pPr marL="568325" lvl="3" indent="0" eaLnBrk="1" hangingPunct="1">
              <a:lnSpc>
                <a:spcPct val="80000"/>
              </a:lnSpc>
              <a:spcBef>
                <a:spcPct val="50000"/>
              </a:spcBef>
              <a:buClrTx/>
              <a:buFontTx/>
              <a:buNone/>
            </a:pPr>
            <a:endParaRPr lang="en-GB" sz="2400" smtClean="0">
              <a:latin typeface="Arial" charset="0"/>
            </a:endParaRPr>
          </a:p>
          <a:p>
            <a:pPr marL="568325" lvl="3" indent="0" eaLnBrk="1" hangingPunct="1">
              <a:lnSpc>
                <a:spcPct val="80000"/>
              </a:lnSpc>
              <a:spcBef>
                <a:spcPct val="50000"/>
              </a:spcBef>
              <a:buClrTx/>
              <a:buFontTx/>
              <a:buNone/>
            </a:pPr>
            <a:r>
              <a:rPr lang="en-GB" sz="2000" smtClean="0">
                <a:latin typeface="Arial" charset="0"/>
              </a:rPr>
              <a:t>Acquisition of residential property		Intellectual property</a:t>
            </a:r>
          </a:p>
          <a:p>
            <a:pPr marL="568325" lvl="3" indent="0" eaLnBrk="1" hangingPunct="1">
              <a:lnSpc>
                <a:spcPct val="80000"/>
              </a:lnSpc>
              <a:spcBef>
                <a:spcPct val="50000"/>
              </a:spcBef>
              <a:buClrTx/>
              <a:buFontTx/>
              <a:buNone/>
            </a:pPr>
            <a:r>
              <a:rPr lang="en-GB" sz="2000" smtClean="0">
                <a:latin typeface="Arial" charset="0"/>
              </a:rPr>
              <a:t>Loans to members/connected parties	Loan or rental arrears</a:t>
            </a:r>
          </a:p>
          <a:p>
            <a:pPr marL="568325" lvl="3" indent="0" eaLnBrk="1" hangingPunct="1">
              <a:lnSpc>
                <a:spcPct val="80000"/>
              </a:lnSpc>
              <a:spcBef>
                <a:spcPct val="50000"/>
              </a:spcBef>
              <a:buClrTx/>
              <a:buFontTx/>
              <a:buNone/>
            </a:pPr>
            <a:r>
              <a:rPr lang="en-GB" sz="2000" smtClean="0">
                <a:latin typeface="Arial" charset="0"/>
              </a:rPr>
              <a:t>Tangible moveable property		In-specie contributions</a:t>
            </a:r>
          </a:p>
          <a:p>
            <a:pPr marL="568325" lvl="3" indent="0" eaLnBrk="1" hangingPunct="1">
              <a:lnSpc>
                <a:spcPct val="80000"/>
              </a:lnSpc>
              <a:spcBef>
                <a:spcPct val="50000"/>
              </a:spcBef>
              <a:buClrTx/>
              <a:buFontTx/>
              <a:buNone/>
            </a:pPr>
            <a:r>
              <a:rPr lang="en-GB" sz="2000" smtClean="0">
                <a:latin typeface="Arial" charset="0"/>
              </a:rPr>
              <a:t>Intellectual property</a:t>
            </a:r>
          </a:p>
          <a:p>
            <a:pPr marL="568325" lvl="3" indent="0" eaLnBrk="1" hangingPunct="1">
              <a:lnSpc>
                <a:spcPct val="80000"/>
              </a:lnSpc>
              <a:spcBef>
                <a:spcPct val="50000"/>
              </a:spcBef>
              <a:buClrTx/>
              <a:buFontTx/>
              <a:buNone/>
            </a:pPr>
            <a:endParaRPr lang="en-GB" sz="2000" smtClean="0">
              <a:latin typeface="Arial" charset="0"/>
            </a:endParaRPr>
          </a:p>
          <a:p>
            <a:pPr marL="568325" lvl="3" indent="0" eaLnBrk="1" hangingPunct="1">
              <a:lnSpc>
                <a:spcPct val="80000"/>
              </a:lnSpc>
              <a:spcBef>
                <a:spcPct val="50000"/>
              </a:spcBef>
              <a:buClrTx/>
              <a:buFontTx/>
              <a:buNone/>
            </a:pPr>
            <a:r>
              <a:rPr lang="en-GB" sz="2400" b="1" smtClean="0">
                <a:latin typeface="Arial" charset="0"/>
              </a:rPr>
              <a:t>A = YES </a:t>
            </a:r>
          </a:p>
          <a:p>
            <a:pPr marL="568325" lvl="3" indent="0" eaLnBrk="1" hangingPunct="1">
              <a:lnSpc>
                <a:spcPct val="80000"/>
              </a:lnSpc>
              <a:spcBef>
                <a:spcPct val="50000"/>
              </a:spcBef>
              <a:buClrTx/>
              <a:buFontTx/>
              <a:buNone/>
            </a:pPr>
            <a:r>
              <a:rPr lang="en-GB" sz="2400" b="1" smtClean="0">
                <a:latin typeface="Arial" charset="0"/>
              </a:rPr>
              <a:t>B = NO </a:t>
            </a:r>
          </a:p>
          <a:p>
            <a:pPr marL="568325" lvl="3" indent="0" eaLnBrk="1" hangingPunct="1">
              <a:lnSpc>
                <a:spcPct val="80000"/>
              </a:lnSpc>
              <a:spcBef>
                <a:spcPct val="50000"/>
              </a:spcBef>
              <a:buClrTx/>
              <a:buFontTx/>
              <a:buNone/>
            </a:pPr>
            <a:r>
              <a:rPr lang="en-GB" sz="2400" b="1" smtClean="0">
                <a:latin typeface="Arial" charset="0"/>
              </a:rPr>
              <a:t>C = DON’T KNOW </a:t>
            </a:r>
          </a:p>
          <a:p>
            <a:pPr marL="568325" lvl="3" indent="0" eaLnBrk="1" hangingPunct="1">
              <a:lnSpc>
                <a:spcPct val="80000"/>
              </a:lnSpc>
              <a:spcBef>
                <a:spcPct val="50000"/>
              </a:spcBef>
              <a:buClrTx/>
              <a:buFontTx/>
              <a:buNone/>
            </a:pPr>
            <a:r>
              <a:rPr lang="en-GB" sz="2400" smtClean="0">
                <a:latin typeface="Arial" charset="0"/>
              </a:rPr>
              <a:t>		</a:t>
            </a:r>
          </a:p>
          <a:p>
            <a:pPr marL="0" indent="14288">
              <a:lnSpc>
                <a:spcPct val="80000"/>
              </a:lnSpc>
            </a:pPr>
            <a:endParaRPr lang="en-GB" sz="2400" smtClean="0">
              <a:latin typeface="Arial" charset="0"/>
            </a:endParaRPr>
          </a:p>
        </p:txBody>
      </p:sp>
      <p:sp>
        <p:nvSpPr>
          <p:cNvPr id="130051" name="Text Box 3"/>
          <p:cNvSpPr txBox="1">
            <a:spLocks noChangeArrowheads="1"/>
          </p:cNvSpPr>
          <p:nvPr/>
        </p:nvSpPr>
        <p:spPr bwMode="auto">
          <a:xfrm>
            <a:off x="611188" y="260350"/>
            <a:ext cx="7777162"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Question</a:t>
            </a:r>
            <a:endParaRPr lang="en-US" sz="3600" b="1">
              <a:solidFill>
                <a:schemeClr val="tx1"/>
              </a:solidFill>
            </a:endParaRPr>
          </a:p>
        </p:txBody>
      </p:sp>
      <p:pic>
        <p:nvPicPr>
          <p:cNvPr id="130052" name="Picture 2" descr="ampslogo"/>
          <p:cNvPicPr>
            <a:picLocks noChangeAspect="1" noChangeArrowheads="1"/>
          </p:cNvPicPr>
          <p:nvPr/>
        </p:nvPicPr>
        <p:blipFill>
          <a:blip r:embed="rId3" cstate="print"/>
          <a:srcRect/>
          <a:stretch>
            <a:fillRect/>
          </a:stretch>
        </p:blipFill>
        <p:spPr bwMode="auto">
          <a:xfrm>
            <a:off x="6000750" y="6143625"/>
            <a:ext cx="2690813" cy="377825"/>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2097" name="Picture 2" descr="ampslogo"/>
          <p:cNvPicPr>
            <a:picLocks noChangeAspect="1" noChangeArrowheads="1"/>
          </p:cNvPicPr>
          <p:nvPr/>
        </p:nvPicPr>
        <p:blipFill>
          <a:blip r:embed="rId3" cstate="print"/>
          <a:srcRect/>
          <a:stretch>
            <a:fillRect/>
          </a:stretch>
        </p:blipFill>
        <p:spPr bwMode="auto">
          <a:xfrm>
            <a:off x="1403350" y="765175"/>
            <a:ext cx="6624638" cy="930275"/>
          </a:xfrm>
          <a:prstGeom prst="rect">
            <a:avLst/>
          </a:prstGeom>
          <a:noFill/>
          <a:ln w="9525">
            <a:noFill/>
            <a:miter lim="800000"/>
            <a:headEnd/>
            <a:tailEnd/>
          </a:ln>
        </p:spPr>
      </p:pic>
      <p:sp>
        <p:nvSpPr>
          <p:cNvPr id="132098"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337924" name="Rectangle 4"/>
          <p:cNvSpPr>
            <a:spLocks noGrp="1"/>
          </p:cNvSpPr>
          <p:nvPr>
            <p:ph type="title"/>
          </p:nvPr>
        </p:nvSpPr>
        <p:spPr bwMode="auto"/>
        <p:txBody>
          <a:bodyPr wrap="square" lIns="91440" tIns="45720" rIns="91440" bIns="45720" numCol="1" anchorCtr="0" compatLnSpc="1">
            <a:prstTxWarp prst="textNoShape">
              <a:avLst/>
            </a:prstTxWarp>
          </a:bodyPr>
          <a:lstStyle/>
          <a:p>
            <a:pPr>
              <a:defRPr/>
            </a:pPr>
            <a:r>
              <a:rPr lang="en-GB" smtClean="0"/>
              <a:t> </a:t>
            </a:r>
          </a:p>
        </p:txBody>
      </p:sp>
      <p:sp>
        <p:nvSpPr>
          <p:cNvPr id="132100" name="Rectangle 5"/>
          <p:cNvSpPr>
            <a:spLocks noGrp="1"/>
          </p:cNvSpPr>
          <p:nvPr>
            <p:ph type="body" idx="1"/>
          </p:nvPr>
        </p:nvSpPr>
        <p:spPr>
          <a:xfrm>
            <a:off x="323850" y="1981200"/>
            <a:ext cx="8210550" cy="4525963"/>
          </a:xfrm>
        </p:spPr>
        <p:txBody>
          <a:bodyPr/>
          <a:lstStyle/>
          <a:p>
            <a:pPr lvl="3" eaLnBrk="1" hangingPunct="1">
              <a:spcBef>
                <a:spcPct val="50000"/>
              </a:spcBef>
              <a:buClr>
                <a:srgbClr val="007DC3"/>
              </a:buClr>
              <a:buFont typeface="Wingdings" pitchFamily="2" charset="2"/>
              <a:buChar char="Ø"/>
            </a:pPr>
            <a:r>
              <a:rPr lang="en-GB" sz="2400" smtClean="0">
                <a:latin typeface="Arial" charset="0"/>
              </a:rPr>
              <a:t>Where investments of this type have been made, HMRC will require a brief summary of the systems and processes you have in place to be able to compile Event Reports and Registered Pension Scheme Returns.</a:t>
            </a:r>
          </a:p>
          <a:p>
            <a:pPr lvl="3" eaLnBrk="1" hangingPunct="1">
              <a:spcBef>
                <a:spcPct val="50000"/>
              </a:spcBef>
              <a:buClr>
                <a:srgbClr val="007DC3"/>
              </a:buClr>
              <a:buFont typeface="Wingdings" pitchFamily="2" charset="2"/>
              <a:buChar char="Ø"/>
            </a:pPr>
            <a:r>
              <a:rPr lang="en-GB" sz="2400" smtClean="0">
                <a:latin typeface="Arial" charset="0"/>
              </a:rPr>
              <a:t>HMRC may ask to see evidence of the processes you have outlined on your pre-inspection questionnaire during the inspection and request details of the schemes which have made these types of investment</a:t>
            </a:r>
          </a:p>
        </p:txBody>
      </p:sp>
    </p:spTree>
  </p:cSld>
  <p:clrMapOvr>
    <a:masterClrMapping/>
  </p:clrMapOvr>
  <p:transition>
    <p:pull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5"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134146" name="Rectangle 5"/>
          <p:cNvSpPr>
            <a:spLocks noGrp="1"/>
          </p:cNvSpPr>
          <p:nvPr>
            <p:ph type="body" idx="1"/>
          </p:nvPr>
        </p:nvSpPr>
        <p:spPr>
          <a:xfrm>
            <a:off x="0" y="1125538"/>
            <a:ext cx="8763000" cy="5229225"/>
          </a:xfrm>
        </p:spPr>
        <p:txBody>
          <a:bodyPr/>
          <a:lstStyle/>
          <a:p>
            <a:pPr marL="538163" lvl="3" indent="0" eaLnBrk="1" hangingPunct="1">
              <a:spcBef>
                <a:spcPct val="0"/>
              </a:spcBef>
              <a:buClrTx/>
              <a:buFontTx/>
              <a:buNone/>
            </a:pPr>
            <a:r>
              <a:rPr lang="en-GB" sz="2000" smtClean="0">
                <a:latin typeface="Arial" charset="0"/>
              </a:rPr>
              <a:t>HMRC will ask you to define the systems and processes you have in place for capturing information required for the Event Report:</a:t>
            </a:r>
          </a:p>
          <a:p>
            <a:pPr marL="538163" lvl="3" indent="0" eaLnBrk="1" hangingPunct="1">
              <a:spcBef>
                <a:spcPct val="50000"/>
              </a:spcBef>
              <a:buClrTx/>
              <a:buFontTx/>
              <a:buNone/>
            </a:pPr>
            <a:endParaRPr lang="en-GB" sz="2000" smtClean="0">
              <a:latin typeface="Arial" charset="0"/>
            </a:endParaRPr>
          </a:p>
          <a:p>
            <a:pPr marL="538163" lvl="3" indent="0" eaLnBrk="1" hangingPunct="1">
              <a:spcBef>
                <a:spcPct val="0"/>
              </a:spcBef>
              <a:buClr>
                <a:srgbClr val="007DC3"/>
              </a:buClr>
              <a:buSzPct val="60000"/>
              <a:buFontTx/>
              <a:buChar char="o"/>
            </a:pPr>
            <a:r>
              <a:rPr lang="en-GB" sz="2000" smtClean="0">
                <a:latin typeface="Arial" charset="0"/>
              </a:rPr>
              <a:t>	</a:t>
            </a:r>
            <a:r>
              <a:rPr lang="en-GB" sz="1800" i="1" smtClean="0">
                <a:latin typeface="Arial" charset="0"/>
              </a:rPr>
              <a:t>Short service refunds</a:t>
            </a:r>
          </a:p>
          <a:p>
            <a:pPr marL="538163" lvl="3" indent="0" eaLnBrk="1" hangingPunct="1">
              <a:spcBef>
                <a:spcPct val="0"/>
              </a:spcBef>
              <a:buClr>
                <a:srgbClr val="007DC3"/>
              </a:buClr>
              <a:buSzPct val="60000"/>
              <a:buFontTx/>
              <a:buChar char="o"/>
            </a:pPr>
            <a:r>
              <a:rPr lang="en-GB" sz="1800" i="1" smtClean="0">
                <a:latin typeface="Arial" charset="0"/>
              </a:rPr>
              <a:t>	Trivial commutation lump sums</a:t>
            </a:r>
          </a:p>
          <a:p>
            <a:pPr marL="538163" lvl="3" indent="0" eaLnBrk="1" hangingPunct="1">
              <a:spcBef>
                <a:spcPct val="0"/>
              </a:spcBef>
              <a:buClr>
                <a:srgbClr val="007DC3"/>
              </a:buClr>
              <a:buSzPct val="60000"/>
              <a:buFontTx/>
              <a:buChar char="o"/>
            </a:pPr>
            <a:r>
              <a:rPr lang="en-GB" sz="1800" i="1" smtClean="0">
                <a:latin typeface="Arial" charset="0"/>
              </a:rPr>
              <a:t>	Income drawdown</a:t>
            </a:r>
          </a:p>
          <a:p>
            <a:pPr marL="538163" lvl="3" indent="0" eaLnBrk="1" hangingPunct="1">
              <a:spcBef>
                <a:spcPct val="0"/>
              </a:spcBef>
              <a:buClr>
                <a:srgbClr val="007DC3"/>
              </a:buClr>
              <a:buSzPct val="60000"/>
              <a:buFontTx/>
              <a:buChar char="o"/>
            </a:pPr>
            <a:r>
              <a:rPr lang="en-GB" sz="1800" i="1" smtClean="0">
                <a:latin typeface="Arial" charset="0"/>
              </a:rPr>
              <a:t>	Tax free lump sum on pension commencement</a:t>
            </a:r>
          </a:p>
          <a:p>
            <a:pPr marL="538163" lvl="3" indent="0" eaLnBrk="1" hangingPunct="1">
              <a:spcBef>
                <a:spcPct val="0"/>
              </a:spcBef>
              <a:buClr>
                <a:srgbClr val="007DC3"/>
              </a:buClr>
              <a:buSzPct val="60000"/>
              <a:buFontTx/>
              <a:buChar char="o"/>
            </a:pPr>
            <a:r>
              <a:rPr lang="en-GB" sz="1800" i="1" smtClean="0">
                <a:latin typeface="Arial" charset="0"/>
              </a:rPr>
              <a:t>	Serious ill-health lump sums</a:t>
            </a:r>
          </a:p>
          <a:p>
            <a:pPr marL="538163" lvl="3" indent="0" eaLnBrk="1" hangingPunct="1">
              <a:spcBef>
                <a:spcPct val="0"/>
              </a:spcBef>
              <a:buClr>
                <a:srgbClr val="007DC3"/>
              </a:buClr>
              <a:buSzPct val="60000"/>
              <a:buFontTx/>
              <a:buChar char="o"/>
            </a:pPr>
            <a:r>
              <a:rPr lang="en-GB" sz="1800" i="1" smtClean="0">
                <a:latin typeface="Arial" charset="0"/>
              </a:rPr>
              <a:t>	Lump sum death benefits</a:t>
            </a:r>
          </a:p>
          <a:p>
            <a:pPr marL="538163" lvl="3" indent="0" eaLnBrk="1" hangingPunct="1">
              <a:spcBef>
                <a:spcPct val="0"/>
              </a:spcBef>
              <a:buClr>
                <a:srgbClr val="007DC3"/>
              </a:buClr>
              <a:buSzPct val="60000"/>
              <a:buFontTx/>
              <a:buChar char="o"/>
            </a:pPr>
            <a:r>
              <a:rPr lang="en-GB" sz="1800" i="1" smtClean="0">
                <a:latin typeface="Arial" charset="0"/>
              </a:rPr>
              <a:t>	Transfer into pension schemes</a:t>
            </a:r>
          </a:p>
          <a:p>
            <a:pPr marL="538163" lvl="3" indent="0" eaLnBrk="1" hangingPunct="1">
              <a:spcBef>
                <a:spcPct val="0"/>
              </a:spcBef>
              <a:buClr>
                <a:srgbClr val="007DC3"/>
              </a:buClr>
              <a:buSzPct val="60000"/>
              <a:buFontTx/>
              <a:buChar char="o"/>
            </a:pPr>
            <a:r>
              <a:rPr lang="en-GB" sz="1800" i="1" smtClean="0">
                <a:latin typeface="Arial" charset="0"/>
              </a:rPr>
              <a:t>	Transfers into QROPS</a:t>
            </a:r>
          </a:p>
          <a:p>
            <a:pPr marL="538163" lvl="3" indent="0" eaLnBrk="1" hangingPunct="1">
              <a:spcBef>
                <a:spcPct val="0"/>
              </a:spcBef>
              <a:buClr>
                <a:srgbClr val="007DC3"/>
              </a:buClr>
              <a:buSzPct val="60000"/>
              <a:buFontTx/>
              <a:buChar char="o"/>
            </a:pPr>
            <a:r>
              <a:rPr lang="en-GB" sz="1800" i="1" smtClean="0">
                <a:latin typeface="Arial" charset="0"/>
              </a:rPr>
              <a:t>	Taxed income repayments	</a:t>
            </a:r>
          </a:p>
          <a:p>
            <a:pPr marL="538163" lvl="3" indent="0" eaLnBrk="1" hangingPunct="1">
              <a:spcBef>
                <a:spcPct val="0"/>
              </a:spcBef>
              <a:buClr>
                <a:srgbClr val="007DC3"/>
              </a:buClr>
              <a:buSzPct val="60000"/>
              <a:buFontTx/>
              <a:buChar char="o"/>
            </a:pPr>
            <a:r>
              <a:rPr lang="en-GB" sz="1800" i="1" smtClean="0">
                <a:latin typeface="Arial" charset="0"/>
              </a:rPr>
              <a:t>	Use of pre A Day protection</a:t>
            </a:r>
          </a:p>
          <a:p>
            <a:pPr marL="538163" lvl="3" indent="0" eaLnBrk="1" hangingPunct="1">
              <a:spcBef>
                <a:spcPct val="0"/>
              </a:spcBef>
              <a:buClr>
                <a:srgbClr val="007DC3"/>
              </a:buClr>
              <a:buSzPct val="60000"/>
              <a:buFontTx/>
              <a:buChar char="o"/>
            </a:pPr>
            <a:r>
              <a:rPr lang="en-GB" sz="1800" i="1" smtClean="0">
                <a:latin typeface="Arial" charset="0"/>
              </a:rPr>
              <a:t>	Change of input period</a:t>
            </a:r>
          </a:p>
          <a:p>
            <a:pPr marL="538163" lvl="3" indent="0" eaLnBrk="1" hangingPunct="1">
              <a:spcBef>
                <a:spcPct val="0"/>
              </a:spcBef>
              <a:buClr>
                <a:srgbClr val="007DC3"/>
              </a:buClr>
              <a:buSzPct val="60000"/>
              <a:buFontTx/>
              <a:buChar char="o"/>
            </a:pPr>
            <a:r>
              <a:rPr lang="en-GB" sz="1800" i="1" smtClean="0">
                <a:latin typeface="Arial" charset="0"/>
              </a:rPr>
              <a:t>	Unauthorised payments</a:t>
            </a:r>
          </a:p>
          <a:p>
            <a:pPr marL="0" indent="0"/>
            <a:endParaRPr lang="en-GB" sz="2800" smtClean="0"/>
          </a:p>
        </p:txBody>
      </p:sp>
      <p:sp>
        <p:nvSpPr>
          <p:cNvPr id="134147" name="Text Box 3"/>
          <p:cNvSpPr txBox="1">
            <a:spLocks noChangeArrowheads="1"/>
          </p:cNvSpPr>
          <p:nvPr/>
        </p:nvSpPr>
        <p:spPr bwMode="auto">
          <a:xfrm>
            <a:off x="611188" y="260350"/>
            <a:ext cx="7777162"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Scheme Events </a:t>
            </a:r>
            <a:endParaRPr lang="en-US" sz="3600" b="1">
              <a:solidFill>
                <a:schemeClr val="tx1"/>
              </a:solidFill>
            </a:endParaRPr>
          </a:p>
        </p:txBody>
      </p:sp>
      <p:pic>
        <p:nvPicPr>
          <p:cNvPr id="134148" name="Picture 2" descr="ampslogo"/>
          <p:cNvPicPr>
            <a:picLocks noChangeAspect="1" noChangeArrowheads="1"/>
          </p:cNvPicPr>
          <p:nvPr/>
        </p:nvPicPr>
        <p:blipFill>
          <a:blip r:embed="rId3" cstate="print"/>
          <a:srcRect/>
          <a:stretch>
            <a:fillRect/>
          </a:stretch>
        </p:blipFill>
        <p:spPr bwMode="auto">
          <a:xfrm>
            <a:off x="6000750" y="6143625"/>
            <a:ext cx="2690813" cy="377825"/>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193"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136194" name="Rectangle 5"/>
          <p:cNvSpPr>
            <a:spLocks noGrp="1"/>
          </p:cNvSpPr>
          <p:nvPr>
            <p:ph type="body" idx="1"/>
          </p:nvPr>
        </p:nvSpPr>
        <p:spPr>
          <a:xfrm>
            <a:off x="-252413" y="908050"/>
            <a:ext cx="8229601" cy="4525963"/>
          </a:xfrm>
        </p:spPr>
        <p:txBody>
          <a:bodyPr/>
          <a:lstStyle/>
          <a:p>
            <a:pPr lvl="3" eaLnBrk="1" hangingPunct="1">
              <a:spcBef>
                <a:spcPct val="0"/>
              </a:spcBef>
              <a:buClrTx/>
              <a:buFontTx/>
              <a:buNone/>
            </a:pPr>
            <a:endParaRPr lang="en-GB" sz="1800" smtClean="0">
              <a:latin typeface="Arial" charset="0"/>
            </a:endParaRPr>
          </a:p>
          <a:p>
            <a:pPr lvl="3" eaLnBrk="1" hangingPunct="1">
              <a:spcBef>
                <a:spcPct val="0"/>
              </a:spcBef>
              <a:buClrTx/>
              <a:buFontTx/>
              <a:buNone/>
            </a:pPr>
            <a:r>
              <a:rPr lang="en-GB" sz="1800" smtClean="0">
                <a:latin typeface="Arial" charset="0"/>
              </a:rPr>
              <a:t>HMRC will require:</a:t>
            </a:r>
          </a:p>
          <a:p>
            <a:pPr lvl="3" eaLnBrk="1" hangingPunct="1">
              <a:spcBef>
                <a:spcPct val="0"/>
              </a:spcBef>
              <a:buClrTx/>
              <a:buFontTx/>
              <a:buNone/>
            </a:pPr>
            <a:endParaRPr lang="en-GB" sz="1800" smtClean="0">
              <a:latin typeface="Arial" charset="0"/>
            </a:endParaRPr>
          </a:p>
          <a:p>
            <a:pPr lvl="3" eaLnBrk="1" hangingPunct="1">
              <a:spcBef>
                <a:spcPct val="0"/>
              </a:spcBef>
              <a:buClr>
                <a:srgbClr val="007DC3"/>
              </a:buClr>
              <a:buSzPct val="80000"/>
              <a:buFont typeface="Wingdings" pitchFamily="2" charset="2"/>
              <a:buChar char="Ø"/>
            </a:pPr>
            <a:r>
              <a:rPr lang="en-GB" sz="1800" smtClean="0">
                <a:latin typeface="Arial" charset="0"/>
              </a:rPr>
              <a:t>a list of all schemes for which the company is responsible </a:t>
            </a:r>
          </a:p>
          <a:p>
            <a:pPr lvl="3" eaLnBrk="1" hangingPunct="1">
              <a:spcBef>
                <a:spcPct val="0"/>
              </a:spcBef>
              <a:buClr>
                <a:srgbClr val="007DC3"/>
              </a:buClr>
              <a:buSzPct val="80000"/>
              <a:buFont typeface="Wingdings" pitchFamily="2" charset="2"/>
              <a:buChar char="Ø"/>
            </a:pPr>
            <a:endParaRPr lang="en-GB" sz="1800" smtClean="0">
              <a:latin typeface="Arial" charset="0"/>
            </a:endParaRPr>
          </a:p>
          <a:p>
            <a:pPr lvl="3" eaLnBrk="1" hangingPunct="1">
              <a:spcBef>
                <a:spcPct val="0"/>
              </a:spcBef>
              <a:buClr>
                <a:srgbClr val="007DC3"/>
              </a:buClr>
              <a:buSzPct val="80000"/>
              <a:buFont typeface="Wingdings" pitchFamily="2" charset="2"/>
              <a:buChar char="Ø"/>
            </a:pPr>
            <a:r>
              <a:rPr lang="en-GB" sz="1800" smtClean="0">
                <a:latin typeface="Arial" charset="0"/>
              </a:rPr>
              <a:t>the systems and processes you have in place to ensure that the contributions are eligible for tax relief</a:t>
            </a:r>
          </a:p>
          <a:p>
            <a:pPr lvl="3" eaLnBrk="1" hangingPunct="1">
              <a:spcBef>
                <a:spcPct val="0"/>
              </a:spcBef>
              <a:buClr>
                <a:srgbClr val="007DC3"/>
              </a:buClr>
              <a:buSzPct val="80000"/>
              <a:buFont typeface="Wingdings" pitchFamily="2" charset="2"/>
              <a:buChar char="Ø"/>
            </a:pPr>
            <a:endParaRPr lang="en-GB" sz="1800" smtClean="0">
              <a:latin typeface="Arial" charset="0"/>
            </a:endParaRPr>
          </a:p>
          <a:p>
            <a:pPr lvl="3" eaLnBrk="1" hangingPunct="1">
              <a:spcBef>
                <a:spcPct val="0"/>
              </a:spcBef>
              <a:buClr>
                <a:srgbClr val="007DC3"/>
              </a:buClr>
              <a:buSzPct val="80000"/>
              <a:buFont typeface="Wingdings" pitchFamily="2" charset="2"/>
              <a:buChar char="Ø"/>
            </a:pPr>
            <a:r>
              <a:rPr lang="en-GB" sz="1800" smtClean="0">
                <a:latin typeface="Arial" charset="0"/>
              </a:rPr>
              <a:t>confirmation that the claims don’t include transfer-in payments and failed transactions and how you account for these</a:t>
            </a:r>
          </a:p>
          <a:p>
            <a:pPr lvl="3" eaLnBrk="1" hangingPunct="1">
              <a:spcBef>
                <a:spcPct val="0"/>
              </a:spcBef>
              <a:buClr>
                <a:srgbClr val="007DC3"/>
              </a:buClr>
              <a:buSzPct val="80000"/>
              <a:buFont typeface="Wingdings" pitchFamily="2" charset="2"/>
              <a:buChar char="Ø"/>
            </a:pPr>
            <a:endParaRPr lang="en-GB" sz="1800" smtClean="0">
              <a:latin typeface="Arial" charset="0"/>
            </a:endParaRPr>
          </a:p>
          <a:p>
            <a:pPr lvl="3" eaLnBrk="1" hangingPunct="1">
              <a:spcBef>
                <a:spcPct val="0"/>
              </a:spcBef>
              <a:buClr>
                <a:srgbClr val="007DC3"/>
              </a:buClr>
              <a:buSzPct val="80000"/>
              <a:buFont typeface="Wingdings" pitchFamily="2" charset="2"/>
              <a:buChar char="Ø"/>
            </a:pPr>
            <a:r>
              <a:rPr lang="en-GB" sz="1800" smtClean="0">
                <a:latin typeface="Arial" charset="0"/>
              </a:rPr>
              <a:t>a breakdown of under/over claims and explanations of why these have occurred</a:t>
            </a:r>
          </a:p>
          <a:p>
            <a:pPr lvl="3" eaLnBrk="1" hangingPunct="1">
              <a:spcBef>
                <a:spcPct val="0"/>
              </a:spcBef>
              <a:buClr>
                <a:srgbClr val="007DC3"/>
              </a:buClr>
              <a:buSzPct val="80000"/>
              <a:buFont typeface="Wingdings" pitchFamily="2" charset="2"/>
              <a:buChar char="Ø"/>
            </a:pPr>
            <a:endParaRPr lang="en-GB" sz="1800" smtClean="0">
              <a:latin typeface="Arial" charset="0"/>
            </a:endParaRPr>
          </a:p>
          <a:p>
            <a:pPr lvl="3" eaLnBrk="1" hangingPunct="1">
              <a:spcBef>
                <a:spcPct val="0"/>
              </a:spcBef>
              <a:buClr>
                <a:srgbClr val="007DC3"/>
              </a:buClr>
              <a:buSzPct val="80000"/>
              <a:buFont typeface="Wingdings" pitchFamily="2" charset="2"/>
              <a:buChar char="Ø"/>
            </a:pPr>
            <a:r>
              <a:rPr lang="en-GB" sz="1800" smtClean="0">
                <a:latin typeface="Arial" charset="0"/>
              </a:rPr>
              <a:t>Confirmation that full details supporting each claim submitted are retained by you.</a:t>
            </a:r>
          </a:p>
          <a:p>
            <a:endParaRPr lang="en-GB" sz="2300" smtClean="0"/>
          </a:p>
        </p:txBody>
      </p:sp>
      <p:pic>
        <p:nvPicPr>
          <p:cNvPr id="136195" name="Picture 2" descr="ampslogo"/>
          <p:cNvPicPr>
            <a:picLocks noChangeAspect="1" noChangeArrowheads="1"/>
          </p:cNvPicPr>
          <p:nvPr/>
        </p:nvPicPr>
        <p:blipFill>
          <a:blip r:embed="rId3" cstate="print"/>
          <a:srcRect/>
          <a:stretch>
            <a:fillRect/>
          </a:stretch>
        </p:blipFill>
        <p:spPr bwMode="auto">
          <a:xfrm>
            <a:off x="6000750" y="6143625"/>
            <a:ext cx="2690813" cy="377825"/>
          </a:xfrm>
          <a:prstGeom prst="rect">
            <a:avLst/>
          </a:prstGeom>
          <a:noFill/>
          <a:ln w="9525">
            <a:noFill/>
            <a:miter lim="800000"/>
            <a:headEnd/>
            <a:tailEnd/>
          </a:ln>
        </p:spPr>
      </p:pic>
      <p:sp>
        <p:nvSpPr>
          <p:cNvPr id="136196" name="Text Box 3"/>
          <p:cNvSpPr txBox="1">
            <a:spLocks noChangeArrowheads="1"/>
          </p:cNvSpPr>
          <p:nvPr/>
        </p:nvSpPr>
        <p:spPr bwMode="auto">
          <a:xfrm>
            <a:off x="611188" y="260350"/>
            <a:ext cx="7777162"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Relief at Source</a:t>
            </a:r>
            <a:endParaRPr lang="en-US" sz="3600" b="1">
              <a:solidFill>
                <a:schemeClr val="tx1"/>
              </a:solidFill>
            </a:endParaRPr>
          </a:p>
        </p:txBody>
      </p:sp>
    </p:spTree>
  </p:cSld>
  <p:clrMapOvr>
    <a:masterClrMapping/>
  </p:clrMapOvr>
  <p:transition>
    <p:pull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8241" name="Picture 2" descr="ampslogo"/>
          <p:cNvPicPr>
            <a:picLocks noChangeAspect="1" noChangeArrowheads="1"/>
          </p:cNvPicPr>
          <p:nvPr/>
        </p:nvPicPr>
        <p:blipFill>
          <a:blip r:embed="rId3" cstate="print"/>
          <a:srcRect/>
          <a:stretch>
            <a:fillRect/>
          </a:stretch>
        </p:blipFill>
        <p:spPr bwMode="auto">
          <a:xfrm>
            <a:off x="1403350" y="765175"/>
            <a:ext cx="6624638" cy="930275"/>
          </a:xfrm>
          <a:prstGeom prst="rect">
            <a:avLst/>
          </a:prstGeom>
          <a:noFill/>
          <a:ln w="9525">
            <a:noFill/>
            <a:miter lim="800000"/>
            <a:headEnd/>
            <a:tailEnd/>
          </a:ln>
        </p:spPr>
      </p:pic>
      <p:sp>
        <p:nvSpPr>
          <p:cNvPr id="138242"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344068" name="Rectangle 4"/>
          <p:cNvSpPr>
            <a:spLocks noGrp="1"/>
          </p:cNvSpPr>
          <p:nvPr>
            <p:ph type="title"/>
          </p:nvPr>
        </p:nvSpPr>
        <p:spPr bwMode="auto"/>
        <p:txBody>
          <a:bodyPr wrap="square" lIns="91440" tIns="45720" rIns="91440" bIns="45720" numCol="1" anchorCtr="0" compatLnSpc="1">
            <a:prstTxWarp prst="textNoShape">
              <a:avLst/>
            </a:prstTxWarp>
          </a:bodyPr>
          <a:lstStyle/>
          <a:p>
            <a:pPr>
              <a:defRPr/>
            </a:pPr>
            <a:r>
              <a:rPr lang="en-GB" smtClean="0"/>
              <a:t> </a:t>
            </a:r>
          </a:p>
        </p:txBody>
      </p:sp>
      <p:sp>
        <p:nvSpPr>
          <p:cNvPr id="138244" name="Rectangle 5"/>
          <p:cNvSpPr>
            <a:spLocks noGrp="1"/>
          </p:cNvSpPr>
          <p:nvPr>
            <p:ph type="body" idx="1"/>
          </p:nvPr>
        </p:nvSpPr>
        <p:spPr>
          <a:xfrm>
            <a:off x="533400" y="2438400"/>
            <a:ext cx="8229600" cy="3263900"/>
          </a:xfrm>
        </p:spPr>
        <p:txBody>
          <a:bodyPr/>
          <a:lstStyle/>
          <a:p>
            <a:pPr marL="538163" lvl="3" indent="0" eaLnBrk="1" hangingPunct="1">
              <a:spcBef>
                <a:spcPct val="50000"/>
              </a:spcBef>
              <a:buClrTx/>
              <a:buFontTx/>
              <a:buNone/>
            </a:pPr>
            <a:r>
              <a:rPr lang="en-GB" sz="2800" smtClean="0">
                <a:latin typeface="Arial" charset="0"/>
              </a:rPr>
              <a:t> . . . . . . . . . and finally,</a:t>
            </a:r>
          </a:p>
          <a:p>
            <a:pPr marL="538163" lvl="3" indent="0" eaLnBrk="1" hangingPunct="1">
              <a:spcBef>
                <a:spcPct val="50000"/>
              </a:spcBef>
              <a:buClrTx/>
              <a:buFontTx/>
              <a:buNone/>
            </a:pPr>
            <a:endParaRPr lang="en-GB" sz="2800" smtClean="0">
              <a:latin typeface="Arial" charset="0"/>
            </a:endParaRPr>
          </a:p>
          <a:p>
            <a:pPr marL="538163" lvl="3" indent="0" eaLnBrk="1" hangingPunct="1">
              <a:spcBef>
                <a:spcPct val="0"/>
              </a:spcBef>
              <a:buClrTx/>
              <a:buFontTx/>
              <a:buNone/>
            </a:pPr>
            <a:r>
              <a:rPr lang="en-GB" sz="2800" smtClean="0">
                <a:latin typeface="Arial" charset="0"/>
              </a:rPr>
              <a:t>HMRC will want a copy of the standard member’s application form/declaration (even if this is downloadable from your</a:t>
            </a:r>
          </a:p>
          <a:p>
            <a:pPr marL="538163" lvl="3" indent="0" eaLnBrk="1" hangingPunct="1">
              <a:spcBef>
                <a:spcPct val="0"/>
              </a:spcBef>
              <a:buClrTx/>
              <a:buFontTx/>
              <a:buNone/>
            </a:pPr>
            <a:r>
              <a:rPr lang="en-GB" sz="2800" smtClean="0">
                <a:latin typeface="Arial" charset="0"/>
              </a:rPr>
              <a:t>website)</a:t>
            </a:r>
          </a:p>
          <a:p>
            <a:pPr marL="358775" lvl="2" indent="0" eaLnBrk="1" hangingPunct="1">
              <a:spcBef>
                <a:spcPct val="0"/>
              </a:spcBef>
              <a:buClrTx/>
              <a:buFontTx/>
              <a:buNone/>
            </a:pPr>
            <a:endParaRPr lang="en-GB" sz="2800" smtClean="0">
              <a:latin typeface="Arial" charset="0"/>
            </a:endParaRPr>
          </a:p>
          <a:p>
            <a:pPr marL="0" indent="0"/>
            <a:endParaRPr lang="en-GB" sz="2800" smtClean="0"/>
          </a:p>
        </p:txBody>
      </p:sp>
    </p:spTree>
  </p:cSld>
  <p:clrMapOvr>
    <a:masterClrMapping/>
  </p:clrMapOvr>
  <p:transition>
    <p:pull dir="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0289" name="Picture 2" descr="ampslogo"/>
          <p:cNvPicPr>
            <a:picLocks noChangeAspect="1" noChangeArrowheads="1"/>
          </p:cNvPicPr>
          <p:nvPr/>
        </p:nvPicPr>
        <p:blipFill>
          <a:blip r:embed="rId3" cstate="print"/>
          <a:srcRect/>
          <a:stretch>
            <a:fillRect/>
          </a:stretch>
        </p:blipFill>
        <p:spPr bwMode="auto">
          <a:xfrm>
            <a:off x="1403350" y="765175"/>
            <a:ext cx="6624638" cy="930275"/>
          </a:xfrm>
          <a:prstGeom prst="rect">
            <a:avLst/>
          </a:prstGeom>
          <a:noFill/>
          <a:ln w="9525">
            <a:noFill/>
            <a:miter lim="800000"/>
            <a:headEnd/>
            <a:tailEnd/>
          </a:ln>
        </p:spPr>
      </p:pic>
      <p:sp>
        <p:nvSpPr>
          <p:cNvPr id="140290"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346116" name="Rectangle 4"/>
          <p:cNvSpPr>
            <a:spLocks noGrp="1"/>
          </p:cNvSpPr>
          <p:nvPr>
            <p:ph type="title"/>
          </p:nvPr>
        </p:nvSpPr>
        <p:spPr bwMode="auto"/>
        <p:txBody>
          <a:bodyPr wrap="square" lIns="91440" tIns="45720" rIns="91440" bIns="45720" numCol="1" anchorCtr="0" compatLnSpc="1">
            <a:prstTxWarp prst="textNoShape">
              <a:avLst/>
            </a:prstTxWarp>
          </a:bodyPr>
          <a:lstStyle/>
          <a:p>
            <a:pPr>
              <a:defRPr/>
            </a:pPr>
            <a:r>
              <a:rPr lang="en-GB" smtClean="0"/>
              <a:t> </a:t>
            </a:r>
          </a:p>
        </p:txBody>
      </p:sp>
      <p:sp>
        <p:nvSpPr>
          <p:cNvPr id="140292" name="Rectangle 5"/>
          <p:cNvSpPr>
            <a:spLocks noGrp="1"/>
          </p:cNvSpPr>
          <p:nvPr>
            <p:ph type="body" idx="1"/>
          </p:nvPr>
        </p:nvSpPr>
        <p:spPr>
          <a:xfrm>
            <a:off x="457200" y="2057400"/>
            <a:ext cx="8229600" cy="4525963"/>
          </a:xfrm>
        </p:spPr>
        <p:txBody>
          <a:bodyPr/>
          <a:lstStyle/>
          <a:p>
            <a:pPr marL="541338" lvl="3" indent="0" eaLnBrk="1" hangingPunct="1">
              <a:spcBef>
                <a:spcPct val="0"/>
              </a:spcBef>
              <a:buClrTx/>
              <a:buFontTx/>
              <a:buNone/>
            </a:pPr>
            <a:endParaRPr lang="en-GB" sz="2000" smtClean="0">
              <a:latin typeface="Arial" charset="0"/>
            </a:endParaRPr>
          </a:p>
          <a:p>
            <a:pPr marL="541338" lvl="3" indent="0" eaLnBrk="1" hangingPunct="1">
              <a:spcBef>
                <a:spcPct val="0"/>
              </a:spcBef>
              <a:buClrTx/>
              <a:buFontTx/>
              <a:buNone/>
            </a:pPr>
            <a:r>
              <a:rPr lang="en-GB" sz="2800" smtClean="0">
                <a:latin typeface="Arial" charset="0"/>
              </a:rPr>
              <a:t>Prior to the visit, we received confirmation of HMRC’s estimated time of arrival and the names of the officers who would be attending. </a:t>
            </a:r>
          </a:p>
          <a:p>
            <a:pPr marL="541338" lvl="3" indent="0" eaLnBrk="1" hangingPunct="1">
              <a:spcBef>
                <a:spcPct val="50000"/>
              </a:spcBef>
              <a:buClrTx/>
              <a:buFontTx/>
              <a:buNone/>
            </a:pPr>
            <a:endParaRPr lang="en-GB" sz="2800" smtClean="0">
              <a:latin typeface="Arial" charset="0"/>
            </a:endParaRPr>
          </a:p>
          <a:p>
            <a:pPr marL="541338" lvl="3" indent="0" eaLnBrk="1" hangingPunct="1">
              <a:spcBef>
                <a:spcPct val="50000"/>
              </a:spcBef>
              <a:buClrTx/>
              <a:buFontTx/>
              <a:buNone/>
            </a:pPr>
            <a:r>
              <a:rPr lang="en-GB" sz="2800" smtClean="0">
                <a:latin typeface="Arial" charset="0"/>
              </a:rPr>
              <a:t>Four officers, 3 day visit</a:t>
            </a:r>
          </a:p>
          <a:p>
            <a:pPr marL="541338" lvl="3" indent="0" eaLnBrk="1" hangingPunct="1">
              <a:spcBef>
                <a:spcPct val="50000"/>
              </a:spcBef>
              <a:buClrTx/>
              <a:buFontTx/>
              <a:buNone/>
            </a:pPr>
            <a:r>
              <a:rPr lang="en-GB" sz="2800" smtClean="0">
                <a:latin typeface="Arial" charset="0"/>
              </a:rPr>
              <a:t>Fifth officer joining on day 3</a:t>
            </a:r>
          </a:p>
          <a:p>
            <a:pPr marL="541338" lvl="3" indent="0" eaLnBrk="1" hangingPunct="1">
              <a:spcBef>
                <a:spcPct val="50000"/>
              </a:spcBef>
              <a:buClrTx/>
              <a:buFontTx/>
              <a:buNone/>
            </a:pPr>
            <a:endParaRPr lang="en-GB" sz="2800" smtClean="0">
              <a:latin typeface="Arial" charset="0"/>
            </a:endParaRPr>
          </a:p>
          <a:p>
            <a:pPr marL="0" indent="0"/>
            <a:endParaRPr lang="en-GB" smtClean="0"/>
          </a:p>
        </p:txBody>
      </p:sp>
    </p:spTree>
  </p:cSld>
  <p:clrMapOvr>
    <a:masterClrMapping/>
  </p:clrMapOvr>
  <p:transition>
    <p:pull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7"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142338" name="Rectangle 5"/>
          <p:cNvSpPr>
            <a:spLocks noGrp="1"/>
          </p:cNvSpPr>
          <p:nvPr>
            <p:ph type="body" idx="1"/>
          </p:nvPr>
        </p:nvSpPr>
        <p:spPr>
          <a:xfrm>
            <a:off x="179388" y="765175"/>
            <a:ext cx="8686800" cy="5040313"/>
          </a:xfrm>
        </p:spPr>
        <p:txBody>
          <a:bodyPr/>
          <a:lstStyle/>
          <a:p>
            <a:pPr marL="538163" lvl="3" indent="0" eaLnBrk="1" hangingPunct="1">
              <a:lnSpc>
                <a:spcPct val="90000"/>
              </a:lnSpc>
              <a:spcBef>
                <a:spcPct val="50000"/>
              </a:spcBef>
              <a:buClrTx/>
              <a:buFontTx/>
              <a:buNone/>
            </a:pPr>
            <a:r>
              <a:rPr lang="en-GB" sz="2400" smtClean="0">
                <a:latin typeface="Arial" charset="0"/>
              </a:rPr>
              <a:t>So, the visit begins !</a:t>
            </a:r>
          </a:p>
          <a:p>
            <a:pPr marL="538163" lvl="3" indent="0" eaLnBrk="1" hangingPunct="1">
              <a:lnSpc>
                <a:spcPct val="90000"/>
              </a:lnSpc>
              <a:spcBef>
                <a:spcPct val="50000"/>
              </a:spcBef>
              <a:buClrTx/>
              <a:buFontTx/>
              <a:buNone/>
            </a:pPr>
            <a:r>
              <a:rPr lang="en-GB" sz="2400" smtClean="0">
                <a:latin typeface="Arial" charset="0"/>
              </a:rPr>
              <a:t>We gave HMRC access to all members of staff and all client files</a:t>
            </a:r>
          </a:p>
          <a:p>
            <a:pPr marL="538163" lvl="3" indent="0" eaLnBrk="1" hangingPunct="1">
              <a:lnSpc>
                <a:spcPct val="90000"/>
              </a:lnSpc>
              <a:spcBef>
                <a:spcPct val="50000"/>
              </a:spcBef>
              <a:buClrTx/>
              <a:buFontTx/>
              <a:buNone/>
            </a:pPr>
            <a:r>
              <a:rPr lang="en-GB" sz="2400" smtClean="0">
                <a:latin typeface="Arial" charset="0"/>
              </a:rPr>
              <a:t>Major areas of interest for HMRC:</a:t>
            </a:r>
          </a:p>
          <a:p>
            <a:pPr marL="538163" lvl="3" indent="0" eaLnBrk="1" hangingPunct="1">
              <a:lnSpc>
                <a:spcPct val="90000"/>
              </a:lnSpc>
              <a:spcBef>
                <a:spcPct val="50000"/>
              </a:spcBef>
              <a:buClr>
                <a:srgbClr val="007DC3"/>
              </a:buClr>
              <a:buSzPct val="60000"/>
              <a:buFontTx/>
              <a:buChar char="•"/>
            </a:pPr>
            <a:r>
              <a:rPr lang="en-GB" sz="2800" smtClean="0">
                <a:latin typeface="Arial" charset="0"/>
              </a:rPr>
              <a:t>	</a:t>
            </a:r>
            <a:r>
              <a:rPr lang="en-GB" sz="2000" smtClean="0">
                <a:latin typeface="Arial" charset="0"/>
              </a:rPr>
              <a:t>Transfers to QROPS</a:t>
            </a:r>
          </a:p>
          <a:p>
            <a:pPr marL="538163" lvl="3" indent="0" eaLnBrk="1" hangingPunct="1">
              <a:lnSpc>
                <a:spcPct val="90000"/>
              </a:lnSpc>
              <a:spcBef>
                <a:spcPct val="50000"/>
              </a:spcBef>
              <a:buClr>
                <a:srgbClr val="007DC3"/>
              </a:buClr>
              <a:buSzPct val="60000"/>
              <a:buFontTx/>
              <a:buChar char="•"/>
            </a:pPr>
            <a:r>
              <a:rPr lang="en-GB" sz="2000" smtClean="0">
                <a:latin typeface="Arial" charset="0"/>
              </a:rPr>
              <a:t>	Unquoted shares – connected and not connected</a:t>
            </a:r>
          </a:p>
          <a:p>
            <a:pPr marL="538163" lvl="3" indent="0" eaLnBrk="1" hangingPunct="1">
              <a:lnSpc>
                <a:spcPct val="90000"/>
              </a:lnSpc>
              <a:spcBef>
                <a:spcPct val="50000"/>
              </a:spcBef>
              <a:buClr>
                <a:srgbClr val="007DC3"/>
              </a:buClr>
              <a:buSzPct val="60000"/>
              <a:buFontTx/>
              <a:buChar char="•"/>
            </a:pPr>
            <a:r>
              <a:rPr lang="en-GB" sz="2000" smtClean="0">
                <a:latin typeface="Arial" charset="0"/>
              </a:rPr>
              <a:t>	In specie contributions – property/shares</a:t>
            </a:r>
          </a:p>
          <a:p>
            <a:pPr marL="538163" lvl="3" indent="0" eaLnBrk="1" hangingPunct="1">
              <a:lnSpc>
                <a:spcPct val="90000"/>
              </a:lnSpc>
              <a:spcBef>
                <a:spcPct val="50000"/>
              </a:spcBef>
              <a:buClr>
                <a:srgbClr val="007DC3"/>
              </a:buClr>
              <a:buSzPct val="60000"/>
              <a:buFontTx/>
              <a:buChar char="•"/>
            </a:pPr>
            <a:r>
              <a:rPr lang="en-GB" sz="2000" smtClean="0">
                <a:latin typeface="Arial" charset="0"/>
              </a:rPr>
              <a:t>	Residential property – acquisition and transfers</a:t>
            </a:r>
          </a:p>
          <a:p>
            <a:pPr marL="538163" lvl="3" indent="0" eaLnBrk="1" hangingPunct="1">
              <a:lnSpc>
                <a:spcPct val="90000"/>
              </a:lnSpc>
              <a:spcBef>
                <a:spcPct val="50000"/>
              </a:spcBef>
              <a:buClr>
                <a:srgbClr val="007DC3"/>
              </a:buClr>
              <a:buSzPct val="60000"/>
              <a:buFontTx/>
              <a:buChar char="•"/>
            </a:pPr>
            <a:r>
              <a:rPr lang="en-GB" sz="2000" smtClean="0">
                <a:latin typeface="Arial" charset="0"/>
              </a:rPr>
              <a:t>	Connected party rent arrears</a:t>
            </a:r>
          </a:p>
          <a:p>
            <a:pPr marL="538163" lvl="3" indent="0" eaLnBrk="1" hangingPunct="1">
              <a:lnSpc>
                <a:spcPct val="90000"/>
              </a:lnSpc>
              <a:spcBef>
                <a:spcPct val="50000"/>
              </a:spcBef>
              <a:buClr>
                <a:srgbClr val="007DC3"/>
              </a:buClr>
              <a:buSzPct val="60000"/>
              <a:buFontTx/>
              <a:buChar char="•"/>
            </a:pPr>
            <a:r>
              <a:rPr lang="en-GB" sz="2000" smtClean="0">
                <a:latin typeface="Arial" charset="0"/>
              </a:rPr>
              <a:t>	Relief at Source</a:t>
            </a:r>
          </a:p>
          <a:p>
            <a:pPr marL="538163" lvl="3" indent="0" eaLnBrk="1" hangingPunct="1">
              <a:lnSpc>
                <a:spcPct val="90000"/>
              </a:lnSpc>
              <a:spcBef>
                <a:spcPct val="50000"/>
              </a:spcBef>
              <a:buClr>
                <a:srgbClr val="007DC3"/>
              </a:buClr>
              <a:buSzPct val="60000"/>
              <a:buFontTx/>
              <a:buChar char="•"/>
            </a:pPr>
            <a:r>
              <a:rPr lang="en-GB" sz="2000" smtClean="0">
                <a:latin typeface="Arial" charset="0"/>
              </a:rPr>
              <a:t>	Trivial commutation</a:t>
            </a:r>
          </a:p>
          <a:p>
            <a:pPr marL="0" indent="0">
              <a:lnSpc>
                <a:spcPct val="90000"/>
              </a:lnSpc>
            </a:pPr>
            <a:endParaRPr lang="en-GB" sz="2000" smtClean="0">
              <a:latin typeface="Arial" charset="0"/>
            </a:endParaRPr>
          </a:p>
          <a:p>
            <a:pPr marL="179388" lvl="1" indent="0">
              <a:lnSpc>
                <a:spcPct val="90000"/>
              </a:lnSpc>
              <a:buFont typeface="Verdana" pitchFamily="34" charset="0"/>
              <a:buNone/>
            </a:pPr>
            <a:r>
              <a:rPr lang="en-GB" sz="2000" smtClean="0">
                <a:latin typeface="Arial" charset="0"/>
              </a:rPr>
              <a:t>	</a:t>
            </a:r>
          </a:p>
        </p:txBody>
      </p:sp>
      <p:pic>
        <p:nvPicPr>
          <p:cNvPr id="142339" name="Picture 2" descr="ampslogo"/>
          <p:cNvPicPr>
            <a:picLocks noChangeAspect="1" noChangeArrowheads="1"/>
          </p:cNvPicPr>
          <p:nvPr/>
        </p:nvPicPr>
        <p:blipFill>
          <a:blip r:embed="rId3" cstate="print"/>
          <a:srcRect/>
          <a:stretch>
            <a:fillRect/>
          </a:stretch>
        </p:blipFill>
        <p:spPr bwMode="auto">
          <a:xfrm>
            <a:off x="6000750" y="6143625"/>
            <a:ext cx="2690813" cy="377825"/>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4385" name="Picture 2" descr="ampslogo"/>
          <p:cNvPicPr>
            <a:picLocks noChangeAspect="1" noChangeArrowheads="1"/>
          </p:cNvPicPr>
          <p:nvPr/>
        </p:nvPicPr>
        <p:blipFill>
          <a:blip r:embed="rId3" cstate="print"/>
          <a:srcRect/>
          <a:stretch>
            <a:fillRect/>
          </a:stretch>
        </p:blipFill>
        <p:spPr bwMode="auto">
          <a:xfrm>
            <a:off x="1403350" y="765175"/>
            <a:ext cx="6624638" cy="930275"/>
          </a:xfrm>
          <a:prstGeom prst="rect">
            <a:avLst/>
          </a:prstGeom>
          <a:noFill/>
          <a:ln w="9525">
            <a:noFill/>
            <a:miter lim="800000"/>
            <a:headEnd/>
            <a:tailEnd/>
          </a:ln>
        </p:spPr>
      </p:pic>
      <p:sp>
        <p:nvSpPr>
          <p:cNvPr id="144386"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350212" name="Rectangle 4"/>
          <p:cNvSpPr>
            <a:spLocks noGrp="1"/>
          </p:cNvSpPr>
          <p:nvPr>
            <p:ph type="title"/>
          </p:nvPr>
        </p:nvSpPr>
        <p:spPr bwMode="auto"/>
        <p:txBody>
          <a:bodyPr wrap="square" lIns="91440" tIns="45720" rIns="91440" bIns="45720" numCol="1" anchorCtr="0" compatLnSpc="1">
            <a:prstTxWarp prst="textNoShape">
              <a:avLst/>
            </a:prstTxWarp>
          </a:bodyPr>
          <a:lstStyle/>
          <a:p>
            <a:pPr>
              <a:defRPr/>
            </a:pPr>
            <a:r>
              <a:rPr lang="en-GB" smtClean="0"/>
              <a:t> </a:t>
            </a:r>
          </a:p>
        </p:txBody>
      </p:sp>
      <p:sp>
        <p:nvSpPr>
          <p:cNvPr id="144388" name="Rectangle 5"/>
          <p:cNvSpPr>
            <a:spLocks noGrp="1"/>
          </p:cNvSpPr>
          <p:nvPr>
            <p:ph type="body" idx="1"/>
          </p:nvPr>
        </p:nvSpPr>
        <p:spPr>
          <a:xfrm>
            <a:off x="457200" y="1905000"/>
            <a:ext cx="8229600" cy="4102100"/>
          </a:xfrm>
        </p:spPr>
        <p:txBody>
          <a:bodyPr/>
          <a:lstStyle/>
          <a:p>
            <a:pPr>
              <a:buFontTx/>
              <a:buChar char="•"/>
            </a:pPr>
            <a:endParaRPr lang="en-GB" sz="1800" smtClean="0">
              <a:latin typeface="Arial" charset="0"/>
            </a:endParaRPr>
          </a:p>
          <a:p>
            <a:pPr>
              <a:buClr>
                <a:srgbClr val="007DC3"/>
              </a:buClr>
              <a:buFont typeface="Wingdings" pitchFamily="2" charset="2"/>
              <a:buChar char="Ø"/>
            </a:pPr>
            <a:r>
              <a:rPr lang="en-GB" sz="2000" smtClean="0">
                <a:latin typeface="Arial" charset="0"/>
              </a:rPr>
              <a:t>HMRC asked whether they could take copies of documentation of interest to them prior to doing so</a:t>
            </a:r>
          </a:p>
          <a:p>
            <a:pPr>
              <a:buClr>
                <a:srgbClr val="007DC3"/>
              </a:buClr>
              <a:buFont typeface="Wingdings" pitchFamily="2" charset="2"/>
              <a:buChar char="Ø"/>
            </a:pPr>
            <a:endParaRPr lang="en-GB" sz="2000" smtClean="0">
              <a:latin typeface="Arial" charset="0"/>
            </a:endParaRPr>
          </a:p>
          <a:p>
            <a:pPr>
              <a:buClr>
                <a:srgbClr val="007DC3"/>
              </a:buClr>
              <a:buFont typeface="Wingdings" pitchFamily="2" charset="2"/>
              <a:buChar char="Ø"/>
            </a:pPr>
            <a:r>
              <a:rPr lang="en-GB" sz="2000" smtClean="0">
                <a:latin typeface="Arial" charset="0"/>
              </a:rPr>
              <a:t>The documentation copied was in respect of in specie contributions, unquoted shares, property acquired from connected parties, property with flat above shop, salary sacrifice and property which may have appeared to contain a residential element</a:t>
            </a:r>
          </a:p>
          <a:p>
            <a:pPr>
              <a:buClr>
                <a:srgbClr val="007DC3"/>
              </a:buClr>
              <a:buFont typeface="Wingdings" pitchFamily="2" charset="2"/>
              <a:buChar char="Ø"/>
            </a:pPr>
            <a:endParaRPr lang="en-GB" sz="2000" smtClean="0">
              <a:latin typeface="Arial" charset="0"/>
            </a:endParaRPr>
          </a:p>
          <a:p>
            <a:pPr>
              <a:buClr>
                <a:srgbClr val="007DC3"/>
              </a:buClr>
              <a:buFont typeface="Wingdings" pitchFamily="2" charset="2"/>
              <a:buChar char="Ø"/>
            </a:pPr>
            <a:r>
              <a:rPr lang="en-GB" sz="2000" smtClean="0">
                <a:latin typeface="Arial" charset="0"/>
              </a:rPr>
              <a:t>The interaction between HMRC and ourselves was very open and honest – first name terms</a:t>
            </a:r>
          </a:p>
        </p:txBody>
      </p:sp>
    </p:spTree>
  </p:cSld>
  <p:clrMapOvr>
    <a:masterClrMapping/>
  </p:clrMapOvr>
  <p:transition>
    <p:pull dir="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3"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146434" name="Rectangle 5"/>
          <p:cNvSpPr>
            <a:spLocks noGrp="1"/>
          </p:cNvSpPr>
          <p:nvPr>
            <p:ph type="body" idx="1"/>
          </p:nvPr>
        </p:nvSpPr>
        <p:spPr>
          <a:xfrm>
            <a:off x="468313" y="981075"/>
            <a:ext cx="8229600" cy="3949700"/>
          </a:xfrm>
        </p:spPr>
        <p:txBody>
          <a:bodyPr/>
          <a:lstStyle/>
          <a:p>
            <a:pPr>
              <a:lnSpc>
                <a:spcPct val="90000"/>
              </a:lnSpc>
              <a:buClr>
                <a:schemeClr val="tx1"/>
              </a:buClr>
              <a:buFontTx/>
              <a:buChar char="•"/>
            </a:pPr>
            <a:endParaRPr lang="en-GB" sz="1800" dirty="0" smtClean="0">
              <a:latin typeface="Arial" charset="0"/>
            </a:endParaRPr>
          </a:p>
          <a:p>
            <a:pPr>
              <a:lnSpc>
                <a:spcPct val="90000"/>
              </a:lnSpc>
              <a:buClr>
                <a:srgbClr val="007DC3"/>
              </a:buClr>
              <a:buFont typeface="Wingdings" pitchFamily="2" charset="2"/>
              <a:buChar char="Ø"/>
            </a:pPr>
            <a:r>
              <a:rPr lang="en-GB" sz="1800" dirty="0" smtClean="0">
                <a:latin typeface="Arial" charset="0"/>
              </a:rPr>
              <a:t>The declaration in our contributions form did not meet HMRC’s requirements – there were two words missing, resulting in them advising that RAS had been claimed early on all post A Day contributions (pre A Day members were exempt from this, as the pre A Day declaration was different</a:t>
            </a:r>
            <a:r>
              <a:rPr lang="en-GB" sz="1800" dirty="0" smtClean="0">
                <a:latin typeface="Arial" charset="0"/>
              </a:rPr>
              <a:t>).</a:t>
            </a:r>
          </a:p>
          <a:p>
            <a:pPr>
              <a:lnSpc>
                <a:spcPct val="90000"/>
              </a:lnSpc>
              <a:buClr>
                <a:srgbClr val="007DC3"/>
              </a:buClr>
              <a:buFont typeface="Wingdings" pitchFamily="2" charset="2"/>
              <a:buChar char="Ø"/>
            </a:pPr>
            <a:endParaRPr lang="en-GB" sz="1800" dirty="0" smtClean="0">
              <a:latin typeface="Arial" charset="0"/>
            </a:endParaRPr>
          </a:p>
          <a:p>
            <a:pPr>
              <a:lnSpc>
                <a:spcPct val="90000"/>
              </a:lnSpc>
              <a:buClr>
                <a:srgbClr val="007DC3"/>
              </a:buClr>
              <a:buFont typeface="Wingdings" pitchFamily="2" charset="2"/>
              <a:buChar char="Ø"/>
            </a:pPr>
            <a:r>
              <a:rPr lang="en-GB" sz="1800" dirty="0" smtClean="0">
                <a:latin typeface="Arial" charset="0"/>
              </a:rPr>
              <a:t>HMRC advised that as RAS had technically been reclaimed early, interest was due on the sums claimed from the date of the claim to date</a:t>
            </a:r>
            <a:r>
              <a:rPr lang="en-GB" sz="1800" dirty="0" smtClean="0">
                <a:latin typeface="Arial" charset="0"/>
              </a:rPr>
              <a:t>.</a:t>
            </a:r>
          </a:p>
          <a:p>
            <a:pPr>
              <a:lnSpc>
                <a:spcPct val="90000"/>
              </a:lnSpc>
              <a:buClr>
                <a:srgbClr val="007DC3"/>
              </a:buClr>
              <a:buFont typeface="Wingdings" pitchFamily="2" charset="2"/>
              <a:buChar char="Ø"/>
            </a:pPr>
            <a:endParaRPr lang="en-GB" sz="1800" dirty="0" smtClean="0">
              <a:latin typeface="Arial" charset="0"/>
            </a:endParaRPr>
          </a:p>
          <a:p>
            <a:pPr>
              <a:lnSpc>
                <a:spcPct val="90000"/>
              </a:lnSpc>
              <a:buClr>
                <a:srgbClr val="007DC3"/>
              </a:buClr>
              <a:buFont typeface="Wingdings" pitchFamily="2" charset="2"/>
              <a:buChar char="Ø"/>
            </a:pPr>
            <a:r>
              <a:rPr lang="en-GB" sz="1800" dirty="0" smtClean="0">
                <a:latin typeface="Arial" charset="0"/>
              </a:rPr>
              <a:t>We were required to “repair” the declarations on our contributions form.  HMRC suggested the methodology for this and so we wrote to relevant members advising them of the new declaration and that this would be the declaration deemed to have been made by them unless they advised us to the contrary by a specified date.  We didn’t receive any comments from members and advised HMRC that all cases had been “repaired”.</a:t>
            </a:r>
          </a:p>
        </p:txBody>
      </p:sp>
      <p:sp>
        <p:nvSpPr>
          <p:cNvPr id="146435" name="Text Box 3"/>
          <p:cNvSpPr txBox="1">
            <a:spLocks noChangeArrowheads="1"/>
          </p:cNvSpPr>
          <p:nvPr/>
        </p:nvSpPr>
        <p:spPr bwMode="auto">
          <a:xfrm>
            <a:off x="611188" y="260350"/>
            <a:ext cx="7777162"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Summing Up Meeting </a:t>
            </a:r>
            <a:endParaRPr lang="en-US" sz="3600" b="1">
              <a:solidFill>
                <a:schemeClr val="tx1"/>
              </a:solidFill>
            </a:endParaRPr>
          </a:p>
        </p:txBody>
      </p:sp>
      <p:pic>
        <p:nvPicPr>
          <p:cNvPr id="146436" name="Picture 2" descr="ampslogo"/>
          <p:cNvPicPr>
            <a:picLocks noChangeAspect="1" noChangeArrowheads="1"/>
          </p:cNvPicPr>
          <p:nvPr/>
        </p:nvPicPr>
        <p:blipFill>
          <a:blip r:embed="rId3" cstate="print"/>
          <a:srcRect/>
          <a:stretch>
            <a:fillRect/>
          </a:stretch>
        </p:blipFill>
        <p:spPr bwMode="auto">
          <a:xfrm>
            <a:off x="6000750" y="6143625"/>
            <a:ext cx="2690813" cy="377825"/>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8481" name="Picture 2" descr="ampslogo"/>
          <p:cNvPicPr>
            <a:picLocks noChangeAspect="1" noChangeArrowheads="1"/>
          </p:cNvPicPr>
          <p:nvPr/>
        </p:nvPicPr>
        <p:blipFill>
          <a:blip r:embed="rId3" cstate="print"/>
          <a:srcRect/>
          <a:stretch>
            <a:fillRect/>
          </a:stretch>
        </p:blipFill>
        <p:spPr bwMode="auto">
          <a:xfrm>
            <a:off x="1403350" y="765175"/>
            <a:ext cx="6624638" cy="930275"/>
          </a:xfrm>
          <a:prstGeom prst="rect">
            <a:avLst/>
          </a:prstGeom>
          <a:noFill/>
          <a:ln w="9525">
            <a:noFill/>
            <a:miter lim="800000"/>
            <a:headEnd/>
            <a:tailEnd/>
          </a:ln>
        </p:spPr>
      </p:pic>
      <p:sp>
        <p:nvSpPr>
          <p:cNvPr id="148482"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354308" name="Rectangle 4"/>
          <p:cNvSpPr>
            <a:spLocks noGrp="1"/>
          </p:cNvSpPr>
          <p:nvPr>
            <p:ph type="title"/>
          </p:nvPr>
        </p:nvSpPr>
        <p:spPr bwMode="auto"/>
        <p:txBody>
          <a:bodyPr wrap="square" lIns="91440" tIns="45720" rIns="91440" bIns="45720" numCol="1" anchorCtr="0" compatLnSpc="1">
            <a:prstTxWarp prst="textNoShape">
              <a:avLst/>
            </a:prstTxWarp>
          </a:bodyPr>
          <a:lstStyle/>
          <a:p>
            <a:pPr>
              <a:defRPr/>
            </a:pPr>
            <a:r>
              <a:rPr lang="en-GB" smtClean="0"/>
              <a:t> </a:t>
            </a:r>
          </a:p>
        </p:txBody>
      </p:sp>
      <p:sp>
        <p:nvSpPr>
          <p:cNvPr id="148484" name="Rectangle 5"/>
          <p:cNvSpPr>
            <a:spLocks noGrp="1"/>
          </p:cNvSpPr>
          <p:nvPr>
            <p:ph type="body" idx="1"/>
          </p:nvPr>
        </p:nvSpPr>
        <p:spPr>
          <a:xfrm>
            <a:off x="457200" y="1981200"/>
            <a:ext cx="8229600" cy="4025900"/>
          </a:xfrm>
        </p:spPr>
        <p:txBody>
          <a:bodyPr/>
          <a:lstStyle/>
          <a:p>
            <a:pPr>
              <a:buClr>
                <a:srgbClr val="007DC3"/>
              </a:buClr>
              <a:buFont typeface="Wingdings" pitchFamily="2" charset="2"/>
              <a:buChar char="Ø"/>
            </a:pPr>
            <a:r>
              <a:rPr lang="en-GB" sz="1800" smtClean="0">
                <a:latin typeface="Arial" charset="0"/>
              </a:rPr>
              <a:t>HMRC will check the data you submit on the RPSCOM against the RAS you have claimed and if there are discrepancies, they will ask you for details.</a:t>
            </a:r>
          </a:p>
          <a:p>
            <a:pPr>
              <a:buClr>
                <a:srgbClr val="007DC3"/>
              </a:buClr>
              <a:buFont typeface="Wingdings" pitchFamily="2" charset="2"/>
              <a:buChar char="Ø"/>
            </a:pPr>
            <a:endParaRPr lang="en-GB" sz="1800" smtClean="0">
              <a:latin typeface="Arial" charset="0"/>
            </a:endParaRPr>
          </a:p>
          <a:p>
            <a:pPr>
              <a:buClr>
                <a:srgbClr val="007DC3"/>
              </a:buClr>
              <a:buFont typeface="Wingdings" pitchFamily="2" charset="2"/>
              <a:buChar char="Ø"/>
            </a:pPr>
            <a:r>
              <a:rPr lang="en-GB" sz="1800" smtClean="0">
                <a:latin typeface="Arial" charset="0"/>
              </a:rPr>
              <a:t>HMRC asked for a copy of our rent collection procedure and associated standard letters/emails</a:t>
            </a:r>
          </a:p>
          <a:p>
            <a:pPr>
              <a:buClr>
                <a:srgbClr val="007DC3"/>
              </a:buClr>
              <a:buFont typeface="Wingdings" pitchFamily="2" charset="2"/>
              <a:buChar char="Ø"/>
            </a:pPr>
            <a:endParaRPr lang="en-GB" sz="1800" smtClean="0">
              <a:latin typeface="Arial" charset="0"/>
            </a:endParaRPr>
          </a:p>
          <a:p>
            <a:pPr>
              <a:buClr>
                <a:srgbClr val="007DC3"/>
              </a:buClr>
              <a:buFont typeface="Wingdings" pitchFamily="2" charset="2"/>
              <a:buChar char="Ø"/>
            </a:pPr>
            <a:r>
              <a:rPr lang="en-GB" sz="1800" smtClean="0">
                <a:latin typeface="Arial" charset="0"/>
              </a:rPr>
              <a:t>Other than the RAS situation, HMRC were happy with our understanding of their requirements and how we included these in our systems and processes.  They advised us that we had been very open and honest and that we had a knowledgeable and well trained team who were doing a good job!</a:t>
            </a:r>
          </a:p>
        </p:txBody>
      </p:sp>
    </p:spTree>
  </p:cSld>
  <p:clrMapOvr>
    <a:masterClrMapping/>
  </p:clrMapOvr>
  <p:transition>
    <p:pull dir="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0529" name="Picture 2" descr="ampslogo"/>
          <p:cNvPicPr>
            <a:picLocks noChangeAspect="1" noChangeArrowheads="1"/>
          </p:cNvPicPr>
          <p:nvPr/>
        </p:nvPicPr>
        <p:blipFill>
          <a:blip r:embed="rId3" cstate="print"/>
          <a:srcRect/>
          <a:stretch>
            <a:fillRect/>
          </a:stretch>
        </p:blipFill>
        <p:spPr bwMode="auto">
          <a:xfrm>
            <a:off x="1403350" y="765175"/>
            <a:ext cx="6624638" cy="930275"/>
          </a:xfrm>
          <a:prstGeom prst="rect">
            <a:avLst/>
          </a:prstGeom>
          <a:noFill/>
          <a:ln w="9525">
            <a:noFill/>
            <a:miter lim="800000"/>
            <a:headEnd/>
            <a:tailEnd/>
          </a:ln>
        </p:spPr>
      </p:pic>
      <p:sp>
        <p:nvSpPr>
          <p:cNvPr id="150530"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356356" name="Rectangle 4"/>
          <p:cNvSpPr>
            <a:spLocks noGrp="1"/>
          </p:cNvSpPr>
          <p:nvPr>
            <p:ph type="title"/>
          </p:nvPr>
        </p:nvSpPr>
        <p:spPr bwMode="auto"/>
        <p:txBody>
          <a:bodyPr wrap="square" lIns="91440" tIns="45720" rIns="91440" bIns="45720" numCol="1" anchorCtr="0" compatLnSpc="1">
            <a:prstTxWarp prst="textNoShape">
              <a:avLst/>
            </a:prstTxWarp>
          </a:bodyPr>
          <a:lstStyle/>
          <a:p>
            <a:pPr>
              <a:defRPr/>
            </a:pPr>
            <a:r>
              <a:rPr lang="en-GB" smtClean="0"/>
              <a:t> </a:t>
            </a:r>
          </a:p>
        </p:txBody>
      </p:sp>
      <p:sp>
        <p:nvSpPr>
          <p:cNvPr id="150532" name="Rectangle 5"/>
          <p:cNvSpPr>
            <a:spLocks noGrp="1"/>
          </p:cNvSpPr>
          <p:nvPr>
            <p:ph type="body" idx="1"/>
          </p:nvPr>
        </p:nvSpPr>
        <p:spPr>
          <a:xfrm>
            <a:off x="457200" y="1981200"/>
            <a:ext cx="8229600" cy="4025900"/>
          </a:xfrm>
        </p:spPr>
        <p:txBody>
          <a:bodyPr/>
          <a:lstStyle/>
          <a:p>
            <a:pPr>
              <a:buClr>
                <a:srgbClr val="007DC3"/>
              </a:buClr>
              <a:buFont typeface="Wingdings" pitchFamily="2" charset="2"/>
              <a:buChar char="Ø"/>
            </a:pPr>
            <a:r>
              <a:rPr lang="en-GB" sz="1800" smtClean="0">
                <a:latin typeface="Arial" charset="0"/>
              </a:rPr>
              <a:t>Follow up correspondence</a:t>
            </a:r>
          </a:p>
          <a:p>
            <a:pPr>
              <a:buClr>
                <a:srgbClr val="007DC3"/>
              </a:buClr>
              <a:buFont typeface="Wingdings" pitchFamily="2" charset="2"/>
              <a:buChar char="Ø"/>
            </a:pPr>
            <a:endParaRPr lang="en-GB" sz="1800" smtClean="0">
              <a:latin typeface="Arial" charset="0"/>
            </a:endParaRPr>
          </a:p>
          <a:p>
            <a:pPr>
              <a:buClr>
                <a:srgbClr val="007DC3"/>
              </a:buClr>
              <a:buFont typeface="Wingdings" pitchFamily="2" charset="2"/>
              <a:buChar char="Ø"/>
            </a:pPr>
            <a:r>
              <a:rPr lang="en-GB" sz="1800" smtClean="0">
                <a:latin typeface="Arial" charset="0"/>
              </a:rPr>
              <a:t>We received a letter from the Interventions Officer who had led the investigation about a month after the visit.</a:t>
            </a:r>
          </a:p>
          <a:p>
            <a:pPr>
              <a:buClr>
                <a:srgbClr val="007DC3"/>
              </a:buClr>
              <a:buFont typeface="Wingdings" pitchFamily="2" charset="2"/>
              <a:buChar char="Ø"/>
            </a:pPr>
            <a:endParaRPr lang="en-GB" sz="1800" smtClean="0">
              <a:latin typeface="Arial" charset="0"/>
            </a:endParaRPr>
          </a:p>
          <a:p>
            <a:pPr>
              <a:buClr>
                <a:srgbClr val="007DC3"/>
              </a:buClr>
              <a:buFont typeface="Wingdings" pitchFamily="2" charset="2"/>
              <a:buChar char="Ø"/>
            </a:pPr>
            <a:r>
              <a:rPr lang="en-GB" sz="1800" smtClean="0">
                <a:latin typeface="Arial" charset="0"/>
              </a:rPr>
              <a:t>The letter confirmed that HMRC had been impressed by our team’s knowledge and understanding of the business and also HMRC’s requirements in relation to pensions.  They loved our “checklists”!</a:t>
            </a:r>
          </a:p>
          <a:p>
            <a:pPr>
              <a:buClr>
                <a:srgbClr val="007DC3"/>
              </a:buClr>
              <a:buFont typeface="Wingdings" pitchFamily="2" charset="2"/>
              <a:buChar char="Ø"/>
            </a:pPr>
            <a:endParaRPr lang="en-GB" sz="1800" smtClean="0">
              <a:latin typeface="Arial" charset="0"/>
            </a:endParaRPr>
          </a:p>
          <a:p>
            <a:pPr>
              <a:buClr>
                <a:srgbClr val="007DC3"/>
              </a:buClr>
              <a:buFont typeface="Wingdings" pitchFamily="2" charset="2"/>
              <a:buChar char="Ø"/>
            </a:pPr>
            <a:r>
              <a:rPr lang="en-GB" sz="1800" smtClean="0">
                <a:latin typeface="Arial" charset="0"/>
              </a:rPr>
              <a:t>The letter contained an appendix which provided details of further comments and information required by HMRC.</a:t>
            </a:r>
          </a:p>
          <a:p>
            <a:pPr>
              <a:buClr>
                <a:schemeClr val="tx1"/>
              </a:buClr>
              <a:buFontTx/>
              <a:buChar char="•"/>
            </a:pPr>
            <a:endParaRPr lang="en-GB" sz="1800" smtClean="0">
              <a:latin typeface="Arial" charset="0"/>
            </a:endParaRPr>
          </a:p>
        </p:txBody>
      </p:sp>
    </p:spTree>
  </p:cSld>
  <p:clrMapOvr>
    <a:masterClrMapping/>
  </p:clrMapOvr>
  <p:transition>
    <p:pull dir="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2577" name="Picture 2" descr="ampslogo"/>
          <p:cNvPicPr>
            <a:picLocks noChangeAspect="1" noChangeArrowheads="1"/>
          </p:cNvPicPr>
          <p:nvPr/>
        </p:nvPicPr>
        <p:blipFill>
          <a:blip r:embed="rId3" cstate="print"/>
          <a:srcRect/>
          <a:stretch>
            <a:fillRect/>
          </a:stretch>
        </p:blipFill>
        <p:spPr bwMode="auto">
          <a:xfrm>
            <a:off x="1403350" y="765175"/>
            <a:ext cx="6624638" cy="930275"/>
          </a:xfrm>
          <a:prstGeom prst="rect">
            <a:avLst/>
          </a:prstGeom>
          <a:noFill/>
          <a:ln w="9525">
            <a:noFill/>
            <a:miter lim="800000"/>
            <a:headEnd/>
            <a:tailEnd/>
          </a:ln>
        </p:spPr>
      </p:pic>
      <p:sp>
        <p:nvSpPr>
          <p:cNvPr id="152578"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358404" name="Rectangle 4"/>
          <p:cNvSpPr>
            <a:spLocks noGrp="1"/>
          </p:cNvSpPr>
          <p:nvPr>
            <p:ph type="title"/>
          </p:nvPr>
        </p:nvSpPr>
        <p:spPr bwMode="auto"/>
        <p:txBody>
          <a:bodyPr wrap="square" lIns="91440" tIns="45720" rIns="91440" bIns="45720" numCol="1" anchorCtr="0" compatLnSpc="1">
            <a:prstTxWarp prst="textNoShape">
              <a:avLst/>
            </a:prstTxWarp>
          </a:bodyPr>
          <a:lstStyle/>
          <a:p>
            <a:pPr>
              <a:defRPr/>
            </a:pPr>
            <a:r>
              <a:rPr lang="en-GB" smtClean="0"/>
              <a:t> </a:t>
            </a:r>
          </a:p>
        </p:txBody>
      </p:sp>
      <p:sp>
        <p:nvSpPr>
          <p:cNvPr id="152580" name="Rectangle 5"/>
          <p:cNvSpPr>
            <a:spLocks noGrp="1"/>
          </p:cNvSpPr>
          <p:nvPr>
            <p:ph type="body" idx="1"/>
          </p:nvPr>
        </p:nvSpPr>
        <p:spPr>
          <a:xfrm>
            <a:off x="457200" y="1981200"/>
            <a:ext cx="8229600" cy="4025900"/>
          </a:xfrm>
        </p:spPr>
        <p:txBody>
          <a:bodyPr/>
          <a:lstStyle/>
          <a:p>
            <a:pPr>
              <a:buClr>
                <a:schemeClr val="tx1"/>
              </a:buClr>
              <a:buFontTx/>
              <a:buNone/>
            </a:pPr>
            <a:r>
              <a:rPr lang="en-GB" sz="1800" smtClean="0">
                <a:latin typeface="Arial" charset="0"/>
              </a:rPr>
              <a:t>The appendix contained:</a:t>
            </a:r>
          </a:p>
          <a:p>
            <a:pPr>
              <a:buClr>
                <a:schemeClr val="tx1"/>
              </a:buClr>
              <a:buFontTx/>
              <a:buChar char="•"/>
            </a:pPr>
            <a:endParaRPr lang="en-GB" sz="1800" smtClean="0">
              <a:latin typeface="Arial" charset="0"/>
            </a:endParaRPr>
          </a:p>
          <a:p>
            <a:pPr>
              <a:buClr>
                <a:srgbClr val="007DC3"/>
              </a:buClr>
              <a:buFont typeface="Wingdings" pitchFamily="2" charset="2"/>
              <a:buChar char="Ø"/>
            </a:pPr>
            <a:r>
              <a:rPr lang="en-GB" sz="1800" smtClean="0">
                <a:latin typeface="Arial" charset="0"/>
              </a:rPr>
              <a:t>comments on procedures</a:t>
            </a:r>
          </a:p>
          <a:p>
            <a:pPr>
              <a:buClr>
                <a:srgbClr val="007DC3"/>
              </a:buClr>
              <a:buFont typeface="Wingdings" pitchFamily="2" charset="2"/>
              <a:buChar char="Ø"/>
            </a:pPr>
            <a:endParaRPr lang="en-GB" sz="1800" smtClean="0">
              <a:latin typeface="Arial" charset="0"/>
            </a:endParaRPr>
          </a:p>
          <a:p>
            <a:pPr>
              <a:buClr>
                <a:srgbClr val="007DC3"/>
              </a:buClr>
              <a:buFont typeface="Wingdings" pitchFamily="2" charset="2"/>
              <a:buChar char="Ø"/>
            </a:pPr>
            <a:r>
              <a:rPr lang="en-GB" sz="1800" smtClean="0">
                <a:latin typeface="Arial" charset="0"/>
              </a:rPr>
              <a:t>requests for additional information.</a:t>
            </a:r>
          </a:p>
          <a:p>
            <a:pPr>
              <a:buClr>
                <a:srgbClr val="007DC3"/>
              </a:buClr>
              <a:buFont typeface="Wingdings" pitchFamily="2" charset="2"/>
              <a:buChar char="Ø"/>
            </a:pPr>
            <a:endParaRPr lang="en-GB" sz="1800" smtClean="0">
              <a:latin typeface="Arial" charset="0"/>
            </a:endParaRPr>
          </a:p>
          <a:p>
            <a:pPr>
              <a:buClr>
                <a:srgbClr val="007DC3"/>
              </a:buClr>
              <a:buFont typeface="Wingdings" pitchFamily="2" charset="2"/>
              <a:buChar char="Ø"/>
            </a:pPr>
            <a:r>
              <a:rPr lang="en-GB" sz="1800" smtClean="0">
                <a:latin typeface="Arial" charset="0"/>
              </a:rPr>
              <a:t>RAS – confirmation that our declaration was deficient and that interest would be chargeable on RAS claimed early.  We were asked to provide a summary of the RAS claimed early so that HMRC could calculate interest due.  We haven’t yet received further information from HMRC since we supplied this information!  This was the only section which contained a timescale – we were invited to change this if it didn’t give us enough time!</a:t>
            </a:r>
          </a:p>
          <a:p>
            <a:pPr>
              <a:buClr>
                <a:schemeClr val="tx1"/>
              </a:buClr>
              <a:buFontTx/>
              <a:buChar char="•"/>
            </a:pPr>
            <a:endParaRPr lang="en-GB" sz="1800" smtClean="0">
              <a:latin typeface="Arial" charset="0"/>
            </a:endParaRPr>
          </a:p>
        </p:txBody>
      </p:sp>
    </p:spTree>
  </p:cSld>
  <p:clrMapOvr>
    <a:masterClrMapping/>
  </p:clrMapOvr>
  <p:transition>
    <p:pull dir="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4625" name="Text Box 3"/>
          <p:cNvSpPr txBox="1">
            <a:spLocks noChangeArrowheads="1"/>
          </p:cNvSpPr>
          <p:nvPr/>
        </p:nvSpPr>
        <p:spPr bwMode="auto">
          <a:xfrm>
            <a:off x="684213" y="1916113"/>
            <a:ext cx="7777162" cy="457200"/>
          </a:xfrm>
          <a:prstGeom prst="rect">
            <a:avLst/>
          </a:prstGeom>
          <a:noFill/>
          <a:ln w="9525">
            <a:noFill/>
            <a:miter lim="800000"/>
            <a:headEnd/>
            <a:tailEnd/>
          </a:ln>
        </p:spPr>
        <p:txBody>
          <a:bodyPr>
            <a:spAutoFit/>
          </a:bodyPr>
          <a:lstStyle/>
          <a:p>
            <a:pPr algn="ctr" eaLnBrk="1" hangingPunct="1">
              <a:spcBef>
                <a:spcPct val="50000"/>
              </a:spcBef>
            </a:pPr>
            <a:endParaRPr lang="en-US" b="1">
              <a:solidFill>
                <a:schemeClr val="tx1"/>
              </a:solidFill>
              <a:latin typeface="Tahoma" pitchFamily="34" charset="0"/>
            </a:endParaRPr>
          </a:p>
        </p:txBody>
      </p:sp>
      <p:sp>
        <p:nvSpPr>
          <p:cNvPr id="154626" name="Rectangle 5"/>
          <p:cNvSpPr>
            <a:spLocks noGrp="1"/>
          </p:cNvSpPr>
          <p:nvPr>
            <p:ph type="body" idx="1"/>
          </p:nvPr>
        </p:nvSpPr>
        <p:spPr>
          <a:xfrm>
            <a:off x="323850" y="1628775"/>
            <a:ext cx="8229600" cy="3949700"/>
          </a:xfrm>
        </p:spPr>
        <p:txBody>
          <a:bodyPr/>
          <a:lstStyle/>
          <a:p>
            <a:pPr>
              <a:buClr>
                <a:schemeClr val="tx1"/>
              </a:buClr>
              <a:buFontTx/>
              <a:buChar char="•"/>
            </a:pPr>
            <a:endParaRPr lang="en-GB" sz="1800" smtClean="0">
              <a:latin typeface="Arial" charset="0"/>
            </a:endParaRPr>
          </a:p>
          <a:p>
            <a:pPr>
              <a:buClr>
                <a:srgbClr val="007DC3"/>
              </a:buClr>
              <a:buFont typeface="Wingdings" pitchFamily="2" charset="2"/>
              <a:buChar char="Ø"/>
            </a:pPr>
            <a:r>
              <a:rPr lang="en-GB" sz="1800" smtClean="0">
                <a:latin typeface="Arial" charset="0"/>
              </a:rPr>
              <a:t>It made us check all our documentation and declarations</a:t>
            </a:r>
          </a:p>
          <a:p>
            <a:pPr>
              <a:buClr>
                <a:srgbClr val="007DC3"/>
              </a:buClr>
              <a:buFont typeface="Wingdings" pitchFamily="2" charset="2"/>
              <a:buChar char="Ø"/>
            </a:pPr>
            <a:endParaRPr lang="en-GB" sz="1800" smtClean="0">
              <a:latin typeface="Arial" charset="0"/>
            </a:endParaRPr>
          </a:p>
          <a:p>
            <a:pPr>
              <a:buClr>
                <a:srgbClr val="007DC3"/>
              </a:buClr>
              <a:buFont typeface="Wingdings" pitchFamily="2" charset="2"/>
              <a:buChar char="Ø"/>
            </a:pPr>
            <a:r>
              <a:rPr lang="en-GB" sz="1800" smtClean="0">
                <a:latin typeface="Arial" charset="0"/>
              </a:rPr>
              <a:t>We revised our procedure on checking contributions made as a result of salary sacrifice</a:t>
            </a:r>
          </a:p>
          <a:p>
            <a:pPr>
              <a:buClr>
                <a:srgbClr val="007DC3"/>
              </a:buClr>
              <a:buFont typeface="Wingdings" pitchFamily="2" charset="2"/>
              <a:buChar char="Ø"/>
            </a:pPr>
            <a:endParaRPr lang="en-GB" sz="1800" smtClean="0">
              <a:latin typeface="Arial" charset="0"/>
            </a:endParaRPr>
          </a:p>
          <a:p>
            <a:pPr>
              <a:buClr>
                <a:srgbClr val="007DC3"/>
              </a:buClr>
              <a:buFont typeface="Wingdings" pitchFamily="2" charset="2"/>
              <a:buChar char="Ø"/>
            </a:pPr>
            <a:r>
              <a:rPr lang="en-GB" sz="1800" smtClean="0">
                <a:latin typeface="Arial" charset="0"/>
              </a:rPr>
              <a:t>We decided to keep the checklists </a:t>
            </a:r>
          </a:p>
          <a:p>
            <a:pPr>
              <a:buClr>
                <a:srgbClr val="007DC3"/>
              </a:buClr>
              <a:buFont typeface="Wingdings" pitchFamily="2" charset="2"/>
              <a:buChar char="Ø"/>
            </a:pPr>
            <a:endParaRPr lang="en-GB" sz="1800" smtClean="0">
              <a:latin typeface="Arial" charset="0"/>
            </a:endParaRPr>
          </a:p>
          <a:p>
            <a:pPr>
              <a:buClr>
                <a:srgbClr val="007DC3"/>
              </a:buClr>
              <a:buFont typeface="Wingdings" pitchFamily="2" charset="2"/>
              <a:buChar char="Ø"/>
            </a:pPr>
            <a:r>
              <a:rPr lang="en-GB" sz="1800" smtClean="0">
                <a:latin typeface="Arial" charset="0"/>
              </a:rPr>
              <a:t>Our staff morale increased hugely</a:t>
            </a:r>
          </a:p>
          <a:p>
            <a:pPr>
              <a:buClr>
                <a:srgbClr val="007DC3"/>
              </a:buClr>
              <a:buFont typeface="Wingdings" pitchFamily="2" charset="2"/>
              <a:buChar char="Ø"/>
            </a:pPr>
            <a:endParaRPr lang="en-GB" sz="1800" smtClean="0">
              <a:latin typeface="Arial" charset="0"/>
            </a:endParaRPr>
          </a:p>
          <a:p>
            <a:pPr>
              <a:buClr>
                <a:srgbClr val="007DC3"/>
              </a:buClr>
              <a:buFont typeface="Wingdings" pitchFamily="2" charset="2"/>
              <a:buChar char="Ø"/>
            </a:pPr>
            <a:r>
              <a:rPr lang="en-GB" sz="1800" smtClean="0">
                <a:latin typeface="Arial" charset="0"/>
              </a:rPr>
              <a:t>Staff motivated to continue to follow procedures </a:t>
            </a:r>
          </a:p>
        </p:txBody>
      </p:sp>
      <p:sp>
        <p:nvSpPr>
          <p:cNvPr id="154627" name="Text Box 3"/>
          <p:cNvSpPr txBox="1">
            <a:spLocks noChangeArrowheads="1"/>
          </p:cNvSpPr>
          <p:nvPr/>
        </p:nvSpPr>
        <p:spPr bwMode="auto">
          <a:xfrm>
            <a:off x="611188" y="260350"/>
            <a:ext cx="7777162" cy="1190625"/>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What impact did HMRC’s visit have on our Company?</a:t>
            </a:r>
            <a:endParaRPr lang="en-US" sz="3600" b="1">
              <a:solidFill>
                <a:schemeClr val="tx1"/>
              </a:solidFill>
            </a:endParaRPr>
          </a:p>
        </p:txBody>
      </p:sp>
      <p:pic>
        <p:nvPicPr>
          <p:cNvPr id="154628" name="Picture 2" descr="ampslogo"/>
          <p:cNvPicPr>
            <a:picLocks noChangeAspect="1" noChangeArrowheads="1"/>
          </p:cNvPicPr>
          <p:nvPr/>
        </p:nvPicPr>
        <p:blipFill>
          <a:blip r:embed="rId3" cstate="print"/>
          <a:srcRect/>
          <a:stretch>
            <a:fillRect/>
          </a:stretch>
        </p:blipFill>
        <p:spPr bwMode="auto">
          <a:xfrm>
            <a:off x="6000750" y="6143625"/>
            <a:ext cx="2690813" cy="377825"/>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3" name="Picture 2" descr="ampslogo"/>
          <p:cNvPicPr>
            <a:picLocks noChangeAspect="1" noChangeArrowheads="1"/>
          </p:cNvPicPr>
          <p:nvPr/>
        </p:nvPicPr>
        <p:blipFill>
          <a:blip r:embed="rId3" cstate="print"/>
          <a:srcRect/>
          <a:stretch>
            <a:fillRect/>
          </a:stretch>
        </p:blipFill>
        <p:spPr bwMode="auto">
          <a:xfrm>
            <a:off x="900113" y="981075"/>
            <a:ext cx="7640637" cy="1073150"/>
          </a:xfrm>
          <a:prstGeom prst="rect">
            <a:avLst/>
          </a:prstGeom>
          <a:noFill/>
          <a:ln w="9525">
            <a:noFill/>
            <a:miter lim="800000"/>
            <a:headEnd/>
            <a:tailEnd/>
          </a:ln>
        </p:spPr>
      </p:pic>
      <p:sp>
        <p:nvSpPr>
          <p:cNvPr id="156674" name="Text Box 3"/>
          <p:cNvSpPr txBox="1">
            <a:spLocks noChangeArrowheads="1"/>
          </p:cNvSpPr>
          <p:nvPr/>
        </p:nvSpPr>
        <p:spPr bwMode="auto">
          <a:xfrm>
            <a:off x="1187450" y="2420938"/>
            <a:ext cx="7561263" cy="4875212"/>
          </a:xfrm>
          <a:prstGeom prst="rect">
            <a:avLst/>
          </a:prstGeom>
          <a:noFill/>
          <a:ln w="9525">
            <a:noFill/>
            <a:miter lim="800000"/>
            <a:headEnd/>
            <a:tailEnd/>
          </a:ln>
        </p:spPr>
        <p:txBody>
          <a:bodyPr>
            <a:spAutoFit/>
          </a:bodyPr>
          <a:lstStyle/>
          <a:p>
            <a:pPr algn="ctr" eaLnBrk="1" hangingPunct="1">
              <a:spcBef>
                <a:spcPct val="50000"/>
              </a:spcBef>
            </a:pPr>
            <a:r>
              <a:rPr lang="en-US" sz="4400" b="1">
                <a:solidFill>
                  <a:srgbClr val="6699FF"/>
                </a:solidFill>
              </a:rPr>
              <a:t>Andy Hay, Sharon Sullivan and Adam Baxter</a:t>
            </a:r>
            <a:endParaRPr lang="en-GB" sz="4400" b="1">
              <a:solidFill>
                <a:srgbClr val="6699FF"/>
              </a:solidFill>
            </a:endParaRPr>
          </a:p>
          <a:p>
            <a:pPr algn="ctr" eaLnBrk="1" hangingPunct="1">
              <a:spcBef>
                <a:spcPct val="50000"/>
              </a:spcBef>
            </a:pPr>
            <a:r>
              <a:rPr lang="en-GB" sz="4400" b="1">
                <a:solidFill>
                  <a:srgbClr val="6699FF"/>
                </a:solidFill>
              </a:rPr>
              <a:t>CBRE  </a:t>
            </a:r>
          </a:p>
          <a:p>
            <a:pPr algn="ctr" eaLnBrk="1" hangingPunct="1">
              <a:spcBef>
                <a:spcPct val="50000"/>
              </a:spcBef>
              <a:buClr>
                <a:schemeClr val="accent2"/>
              </a:buClr>
              <a:buFont typeface="Wingdings" pitchFamily="2" charset="2"/>
              <a:buNone/>
            </a:pPr>
            <a:r>
              <a:rPr lang="en-US" sz="4000" b="1">
                <a:solidFill>
                  <a:schemeClr val="tx1"/>
                </a:solidFill>
              </a:rPr>
              <a:t>Dealing with rent collection and arrears</a:t>
            </a:r>
          </a:p>
          <a:p>
            <a:pPr eaLnBrk="1" hangingPunct="1">
              <a:spcBef>
                <a:spcPct val="50000"/>
              </a:spcBef>
              <a:buClr>
                <a:schemeClr val="accent2"/>
              </a:buClr>
              <a:buFont typeface="Wingdings" pitchFamily="2" charset="2"/>
              <a:buNone/>
            </a:pPr>
            <a:endParaRPr lang="en-US" sz="4000" b="1">
              <a:solidFill>
                <a:schemeClr val="tx1"/>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ext Box 3"/>
          <p:cNvSpPr txBox="1">
            <a:spLocks noChangeArrowheads="1"/>
          </p:cNvSpPr>
          <p:nvPr/>
        </p:nvSpPr>
        <p:spPr bwMode="auto">
          <a:xfrm>
            <a:off x="2952750" y="5070475"/>
            <a:ext cx="2654300" cy="274638"/>
          </a:xfrm>
          <a:prstGeom prst="rect">
            <a:avLst/>
          </a:prstGeom>
          <a:noFill/>
          <a:ln w="9525">
            <a:noFill/>
            <a:miter lim="800000"/>
            <a:headEnd/>
            <a:tailEnd/>
          </a:ln>
        </p:spPr>
        <p:txBody>
          <a:bodyPr wrap="none" lIns="0" tIns="0" rIns="0" bIns="0">
            <a:spAutoFit/>
          </a:bodyPr>
          <a:lstStyle/>
          <a:p>
            <a:pPr eaLnBrk="1" hangingPunct="1"/>
            <a:r>
              <a:rPr lang="en-GB" sz="1800">
                <a:solidFill>
                  <a:schemeClr val="bg2"/>
                </a:solidFill>
              </a:rPr>
              <a:t>Tuesday 15</a:t>
            </a:r>
            <a:r>
              <a:rPr lang="en-GB" sz="1800" baseline="30000">
                <a:solidFill>
                  <a:schemeClr val="bg2"/>
                </a:solidFill>
              </a:rPr>
              <a:t>th</a:t>
            </a:r>
            <a:r>
              <a:rPr lang="en-GB" sz="1800">
                <a:solidFill>
                  <a:schemeClr val="bg2"/>
                </a:solidFill>
              </a:rPr>
              <a:t> March 2011 </a:t>
            </a:r>
          </a:p>
        </p:txBody>
      </p:sp>
      <p:sp>
        <p:nvSpPr>
          <p:cNvPr id="158722" name="Rectangle 8"/>
          <p:cNvSpPr>
            <a:spLocks noGrp="1" noChangeArrowheads="1"/>
          </p:cNvSpPr>
          <p:nvPr>
            <p:ph type="ctrTitle" idx="4294967295"/>
          </p:nvPr>
        </p:nvSpPr>
        <p:spPr>
          <a:xfrm>
            <a:off x="2952750" y="3198813"/>
            <a:ext cx="5838825" cy="388937"/>
          </a:xfrm>
        </p:spPr>
        <p:txBody>
          <a:bodyPr anchor="b">
            <a:spAutoFit/>
          </a:bodyPr>
          <a:lstStyle/>
          <a:p>
            <a:pPr algn="l" eaLnBrk="1" hangingPunct="1">
              <a:lnSpc>
                <a:spcPct val="85000"/>
              </a:lnSpc>
            </a:pPr>
            <a:r>
              <a:rPr lang="en-GB" smtClean="0">
                <a:solidFill>
                  <a:schemeClr val="tx1"/>
                </a:solidFill>
              </a:rPr>
              <a:t>Credit Control Process		</a:t>
            </a:r>
          </a:p>
        </p:txBody>
      </p:sp>
      <p:sp>
        <p:nvSpPr>
          <p:cNvPr id="158723" name="Rectangle 9"/>
          <p:cNvSpPr>
            <a:spLocks noGrp="1" noChangeArrowheads="1"/>
          </p:cNvSpPr>
          <p:nvPr>
            <p:ph type="subTitle" idx="4294967295"/>
          </p:nvPr>
        </p:nvSpPr>
        <p:spPr>
          <a:xfrm>
            <a:off x="3059113" y="3573463"/>
            <a:ext cx="5797550" cy="977900"/>
          </a:xfrm>
        </p:spPr>
        <p:txBody>
          <a:bodyPr>
            <a:spAutoFit/>
          </a:bodyPr>
          <a:lstStyle/>
          <a:p>
            <a:pPr marL="0" indent="0" eaLnBrk="1" hangingPunct="1"/>
            <a:r>
              <a:rPr lang="en-US" sz="1600" smtClean="0"/>
              <a:t>Dealing with rent collection and arrears</a:t>
            </a:r>
          </a:p>
          <a:p>
            <a:pPr marL="0" indent="0" eaLnBrk="1" hangingPunct="1"/>
            <a:endParaRPr lang="en-US" sz="1600" smtClean="0"/>
          </a:p>
          <a:p>
            <a:pPr marL="0" indent="0" eaLnBrk="1" hangingPunct="1"/>
            <a:r>
              <a:rPr lang="en-US" sz="1600" smtClean="0"/>
              <a:t>Andy Hay, Sharon Sullivan and Adam Baxter</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Title 8"/>
          <p:cNvSpPr>
            <a:spLocks noGrp="1"/>
          </p:cNvSpPr>
          <p:nvPr>
            <p:ph type="title" idx="4294967295"/>
          </p:nvPr>
        </p:nvSpPr>
        <p:spPr/>
        <p:txBody>
          <a:bodyPr/>
          <a:lstStyle/>
          <a:p>
            <a:r>
              <a:rPr lang="en-GB" smtClean="0"/>
              <a:t>Agenda</a:t>
            </a:r>
          </a:p>
        </p:txBody>
      </p:sp>
      <p:sp>
        <p:nvSpPr>
          <p:cNvPr id="160770" name="Text Placeholder 4"/>
          <p:cNvSpPr>
            <a:spLocks noGrp="1"/>
          </p:cNvSpPr>
          <p:nvPr>
            <p:ph type="body" sz="quarter" idx="4294967295"/>
          </p:nvPr>
        </p:nvSpPr>
        <p:spPr>
          <a:xfrm>
            <a:off x="1147763" y="1455738"/>
            <a:ext cx="7637462" cy="4933950"/>
          </a:xfrm>
        </p:spPr>
        <p:txBody>
          <a:bodyPr/>
          <a:lstStyle/>
          <a:p>
            <a:pPr marL="0" indent="0">
              <a:buFont typeface="Wingdings" pitchFamily="2" charset="2"/>
              <a:buChar char="q"/>
            </a:pPr>
            <a:r>
              <a:rPr lang="en-GB" smtClean="0"/>
              <a:t> Interactive question</a:t>
            </a:r>
          </a:p>
          <a:p>
            <a:pPr marL="0" indent="0">
              <a:buFont typeface="Wingdings" pitchFamily="2" charset="2"/>
              <a:buChar char="q"/>
            </a:pPr>
            <a:r>
              <a:rPr lang="en-GB" smtClean="0"/>
              <a:t> About CB Richard Ellis</a:t>
            </a:r>
          </a:p>
          <a:p>
            <a:pPr marL="0" indent="0">
              <a:buFont typeface="Wingdings" pitchFamily="2" charset="2"/>
              <a:buChar char="q"/>
            </a:pPr>
            <a:r>
              <a:rPr lang="en-GB" smtClean="0"/>
              <a:t> Our approach to commercial rent collection</a:t>
            </a:r>
          </a:p>
          <a:p>
            <a:pPr marL="0" indent="0">
              <a:buFont typeface="Wingdings" pitchFamily="2" charset="2"/>
              <a:buChar char="q"/>
            </a:pPr>
            <a:r>
              <a:rPr lang="en-GB" smtClean="0"/>
              <a:t> Interactive question </a:t>
            </a:r>
          </a:p>
          <a:p>
            <a:pPr marL="0" indent="0">
              <a:buFont typeface="Wingdings" pitchFamily="2" charset="2"/>
              <a:buChar char="q"/>
            </a:pPr>
            <a:r>
              <a:rPr lang="en-GB" smtClean="0"/>
              <a:t> Discussion</a:t>
            </a:r>
          </a:p>
          <a:p>
            <a:pPr marL="0" indent="0">
              <a:buFont typeface="Wingdings" pitchFamily="2" charset="2"/>
              <a:buChar char="q"/>
            </a:pPr>
            <a:endParaRPr lang="en-GB" smtClean="0"/>
          </a:p>
        </p:txBody>
      </p:sp>
      <p:pic>
        <p:nvPicPr>
          <p:cNvPr id="160771" name="Picture 13"/>
          <p:cNvPicPr>
            <a:picLocks noChangeAspect="1" noChangeArrowheads="1"/>
          </p:cNvPicPr>
          <p:nvPr/>
        </p:nvPicPr>
        <p:blipFill>
          <a:blip r:embed="rId3" cstate="print"/>
          <a:srcRect l="48711" t="5208" r="47188" b="92529"/>
          <a:stretch>
            <a:fillRect/>
          </a:stretch>
        </p:blipFill>
        <p:spPr bwMode="auto">
          <a:xfrm>
            <a:off x="5781675" y="-333375"/>
            <a:ext cx="460375" cy="220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Title 1"/>
          <p:cNvSpPr>
            <a:spLocks noGrp="1"/>
          </p:cNvSpPr>
          <p:nvPr>
            <p:ph type="title" idx="4294967295"/>
          </p:nvPr>
        </p:nvSpPr>
        <p:spPr/>
        <p:txBody>
          <a:bodyPr/>
          <a:lstStyle/>
          <a:p>
            <a:r>
              <a:rPr lang="en-GB" smtClean="0"/>
              <a:t>Interactive Question</a:t>
            </a:r>
          </a:p>
        </p:txBody>
      </p:sp>
      <p:sp>
        <p:nvSpPr>
          <p:cNvPr id="162818" name="Content Placeholder 2"/>
          <p:cNvSpPr>
            <a:spLocks noGrp="1"/>
          </p:cNvSpPr>
          <p:nvPr>
            <p:ph idx="4294967295"/>
          </p:nvPr>
        </p:nvSpPr>
        <p:spPr/>
        <p:txBody>
          <a:bodyPr/>
          <a:lstStyle/>
          <a:p>
            <a:pPr marL="0" indent="0"/>
            <a:r>
              <a:rPr lang="en-GB" sz="5400" smtClean="0"/>
              <a:t>Do you feel your credit control process is commercially robust?</a:t>
            </a:r>
          </a:p>
          <a:p>
            <a:pPr marL="0" indent="0"/>
            <a:r>
              <a:rPr lang="en-GB" sz="5400" smtClean="0"/>
              <a:t>A = Yes			</a:t>
            </a:r>
          </a:p>
          <a:p>
            <a:pPr marL="0" indent="0"/>
            <a:r>
              <a:rPr lang="en-GB" sz="5400" smtClean="0"/>
              <a:t>B = No </a:t>
            </a:r>
          </a:p>
          <a:p>
            <a:pPr marL="0" indent="0"/>
            <a:endParaRPr lang="en-GB"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Title 1"/>
          <p:cNvSpPr>
            <a:spLocks noGrp="1"/>
          </p:cNvSpPr>
          <p:nvPr>
            <p:ph type="title" idx="4294967295"/>
          </p:nvPr>
        </p:nvSpPr>
        <p:spPr>
          <a:xfrm>
            <a:off x="998538" y="109538"/>
            <a:ext cx="7783512" cy="457200"/>
          </a:xfrm>
        </p:spPr>
        <p:txBody>
          <a:bodyPr/>
          <a:lstStyle/>
          <a:p>
            <a:r>
              <a:rPr lang="en-GB" smtClean="0"/>
              <a:t>CB Richard Ellis</a:t>
            </a:r>
          </a:p>
        </p:txBody>
      </p:sp>
      <p:sp>
        <p:nvSpPr>
          <p:cNvPr id="10243" name="Text Placeholder 2"/>
          <p:cNvSpPr>
            <a:spLocks noGrp="1"/>
          </p:cNvSpPr>
          <p:nvPr>
            <p:ph type="body" sz="quarter" idx="4294967295"/>
          </p:nvPr>
        </p:nvSpPr>
        <p:spPr>
          <a:xfrm>
            <a:off x="1147763" y="1239838"/>
            <a:ext cx="7637462" cy="3319462"/>
          </a:xfrm>
        </p:spPr>
        <p:txBody>
          <a:bodyPr/>
          <a:lstStyle/>
          <a:p>
            <a:pPr marL="361950" indent="-361950">
              <a:buFont typeface="Wingdings" pitchFamily="2" charset="2"/>
              <a:buChar char="q"/>
              <a:defRPr/>
            </a:pPr>
            <a:r>
              <a:rPr lang="en-GB" dirty="0">
                <a:latin typeface="Futura Bk BT" pitchFamily="34" charset="0"/>
              </a:rPr>
              <a:t>CB</a:t>
            </a:r>
            <a:r>
              <a:rPr lang="en-GB" dirty="0"/>
              <a:t> </a:t>
            </a:r>
            <a:r>
              <a:rPr lang="en-GB" dirty="0">
                <a:latin typeface="Futura Bk BT" pitchFamily="34" charset="0"/>
              </a:rPr>
              <a:t>Richard Ellis is the largest global provider of Real Estate Services</a:t>
            </a:r>
          </a:p>
          <a:p>
            <a:pPr marL="361950" indent="-361950">
              <a:buFont typeface="Wingdings" pitchFamily="2" charset="2"/>
              <a:buChar char="q"/>
              <a:defRPr/>
            </a:pPr>
            <a:r>
              <a:rPr lang="en-GB" dirty="0">
                <a:latin typeface="Futura Bk BT" pitchFamily="34" charset="0"/>
              </a:rPr>
              <a:t>NYSE quoted – market capitalisation c$6 billion</a:t>
            </a:r>
          </a:p>
          <a:p>
            <a:pPr marL="0" indent="0">
              <a:defRPr/>
            </a:pPr>
            <a:endParaRPr lang="en-GB" dirty="0"/>
          </a:p>
          <a:p>
            <a:pPr marL="0" indent="0">
              <a:defRPr/>
            </a:pPr>
            <a:endParaRPr lang="en-GB" dirty="0"/>
          </a:p>
          <a:p>
            <a:pPr marL="0" indent="0">
              <a:defRPr/>
            </a:pPr>
            <a:endParaRPr lang="en-GB" dirty="0"/>
          </a:p>
          <a:p>
            <a:pPr marL="0" indent="0">
              <a:defRPr/>
            </a:pPr>
            <a:endParaRPr lang="en-GB" dirty="0"/>
          </a:p>
          <a:p>
            <a:pPr marL="0" indent="0">
              <a:buFont typeface="Wingdings" pitchFamily="2" charset="2"/>
              <a:buChar char="q"/>
              <a:defRPr/>
            </a:pPr>
            <a:endParaRPr lang="en-GB" dirty="0"/>
          </a:p>
        </p:txBody>
      </p:sp>
      <p:sp>
        <p:nvSpPr>
          <p:cNvPr id="163843" name="Text Placeholder 3"/>
          <p:cNvSpPr>
            <a:spLocks noGrp="1"/>
          </p:cNvSpPr>
          <p:nvPr>
            <p:ph type="body" sz="quarter" idx="4294967295"/>
          </p:nvPr>
        </p:nvSpPr>
        <p:spPr>
          <a:xfrm>
            <a:off x="1173163" y="719138"/>
            <a:ext cx="7637462" cy="328612"/>
          </a:xfrm>
        </p:spPr>
        <p:txBody>
          <a:bodyPr/>
          <a:lstStyle/>
          <a:p>
            <a:pPr marL="0" indent="0" algn="r"/>
            <a:r>
              <a:rPr lang="en-GB" sz="2200" smtClean="0">
                <a:solidFill>
                  <a:srgbClr val="818A8F"/>
                </a:solidFill>
              </a:rPr>
              <a:t>Who We Are</a:t>
            </a:r>
          </a:p>
        </p:txBody>
      </p:sp>
      <p:grpSp>
        <p:nvGrpSpPr>
          <p:cNvPr id="163844" name="Group 374"/>
          <p:cNvGrpSpPr>
            <a:grpSpLocks/>
          </p:cNvGrpSpPr>
          <p:nvPr/>
        </p:nvGrpSpPr>
        <p:grpSpPr bwMode="auto">
          <a:xfrm>
            <a:off x="2368550" y="2922588"/>
            <a:ext cx="4205288" cy="1646237"/>
            <a:chOff x="1136650" y="1081088"/>
            <a:chExt cx="4205288" cy="1646237"/>
          </a:xfrm>
        </p:grpSpPr>
        <p:sp>
          <p:nvSpPr>
            <p:cNvPr id="163848" name="Rectangle 706"/>
            <p:cNvSpPr>
              <a:spLocks noChangeArrowheads="1"/>
            </p:cNvSpPr>
            <p:nvPr/>
          </p:nvSpPr>
          <p:spPr bwMode="auto">
            <a:xfrm>
              <a:off x="1389063" y="1081088"/>
              <a:ext cx="3778250" cy="1646237"/>
            </a:xfrm>
            <a:prstGeom prst="rect">
              <a:avLst/>
            </a:prstGeom>
            <a:solidFill>
              <a:srgbClr val="7392C0"/>
            </a:solidFill>
            <a:ln w="6350">
              <a:noFill/>
              <a:miter lim="800000"/>
              <a:headEnd/>
              <a:tailEnd/>
            </a:ln>
          </p:spPr>
          <p:txBody>
            <a:bodyPr wrap="none" lIns="54000" tIns="54000" rIns="54000" bIns="54000" anchor="ctr"/>
            <a:lstStyle/>
            <a:p>
              <a:pPr eaLnBrk="1" hangingPunct="1"/>
              <a:endParaRPr lang="en-US" sz="1800">
                <a:solidFill>
                  <a:schemeClr val="tx1"/>
                </a:solidFill>
                <a:latin typeface="Futura Bk BT"/>
              </a:endParaRPr>
            </a:p>
          </p:txBody>
        </p:sp>
        <p:grpSp>
          <p:nvGrpSpPr>
            <p:cNvPr id="163849" name="Group 707"/>
            <p:cNvGrpSpPr>
              <a:grpSpLocks/>
            </p:cNvGrpSpPr>
            <p:nvPr/>
          </p:nvGrpSpPr>
          <p:grpSpPr bwMode="auto">
            <a:xfrm>
              <a:off x="1509733" y="1498741"/>
              <a:ext cx="1022354" cy="1004752"/>
              <a:chOff x="3410" y="1358"/>
              <a:chExt cx="798" cy="805"/>
            </a:xfrm>
          </p:grpSpPr>
          <p:sp>
            <p:nvSpPr>
              <p:cNvPr id="163857" name="Oval 708"/>
              <p:cNvSpPr>
                <a:spLocks noChangeArrowheads="1"/>
              </p:cNvSpPr>
              <p:nvPr/>
            </p:nvSpPr>
            <p:spPr bwMode="auto">
              <a:xfrm>
                <a:off x="3412" y="1359"/>
                <a:ext cx="790" cy="787"/>
              </a:xfrm>
              <a:prstGeom prst="ellipse">
                <a:avLst/>
              </a:prstGeom>
              <a:solidFill>
                <a:srgbClr val="D5E5EF"/>
              </a:solidFill>
              <a:ln w="6350">
                <a:solidFill>
                  <a:schemeClr val="bg1"/>
                </a:solidFill>
                <a:round/>
                <a:headEnd/>
                <a:tailEnd/>
              </a:ln>
            </p:spPr>
            <p:txBody>
              <a:bodyPr wrap="none" anchor="ctr"/>
              <a:lstStyle/>
              <a:p>
                <a:pPr eaLnBrk="1" hangingPunct="1"/>
                <a:endParaRPr lang="en-US" sz="1800">
                  <a:solidFill>
                    <a:schemeClr val="tx1"/>
                  </a:solidFill>
                  <a:latin typeface="Futura Bk BT"/>
                </a:endParaRPr>
              </a:p>
            </p:txBody>
          </p:sp>
          <p:sp>
            <p:nvSpPr>
              <p:cNvPr id="163858" name="Freeform 709"/>
              <p:cNvSpPr>
                <a:spLocks/>
              </p:cNvSpPr>
              <p:nvPr/>
            </p:nvSpPr>
            <p:spPr bwMode="auto">
              <a:xfrm>
                <a:off x="3464" y="1560"/>
                <a:ext cx="695" cy="90"/>
              </a:xfrm>
              <a:custGeom>
                <a:avLst/>
                <a:gdLst>
                  <a:gd name="T0" fmla="*/ 0 w 3314"/>
                  <a:gd name="T1" fmla="*/ 0 h 399"/>
                  <a:gd name="T2" fmla="*/ 1 w 3314"/>
                  <a:gd name="T3" fmla="*/ 0 h 399"/>
                  <a:gd name="T4" fmla="*/ 1 w 3314"/>
                  <a:gd name="T5" fmla="*/ 0 h 399"/>
                  <a:gd name="T6" fmla="*/ 0 60000 65536"/>
                  <a:gd name="T7" fmla="*/ 0 60000 65536"/>
                  <a:gd name="T8" fmla="*/ 0 60000 65536"/>
                  <a:gd name="T9" fmla="*/ 0 w 3314"/>
                  <a:gd name="T10" fmla="*/ 0 h 399"/>
                  <a:gd name="T11" fmla="*/ 3314 w 3314"/>
                  <a:gd name="T12" fmla="*/ 399 h 399"/>
                </a:gdLst>
                <a:ahLst/>
                <a:cxnLst>
                  <a:cxn ang="T6">
                    <a:pos x="T0" y="T1"/>
                  </a:cxn>
                  <a:cxn ang="T7">
                    <a:pos x="T2" y="T3"/>
                  </a:cxn>
                  <a:cxn ang="T8">
                    <a:pos x="T4" y="T5"/>
                  </a:cxn>
                </a:cxnLst>
                <a:rect l="T9" t="T10" r="T11" b="T12"/>
                <a:pathLst>
                  <a:path w="3314" h="399">
                    <a:moveTo>
                      <a:pt x="0" y="0"/>
                    </a:moveTo>
                    <a:cubicBezTo>
                      <a:pt x="127" y="258"/>
                      <a:pt x="717" y="399"/>
                      <a:pt x="1702" y="396"/>
                    </a:cubicBezTo>
                    <a:cubicBezTo>
                      <a:pt x="2686" y="392"/>
                      <a:pt x="3197" y="176"/>
                      <a:pt x="3314" y="34"/>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3859" name="Freeform 710"/>
              <p:cNvSpPr>
                <a:spLocks/>
              </p:cNvSpPr>
              <p:nvPr/>
            </p:nvSpPr>
            <p:spPr bwMode="auto">
              <a:xfrm>
                <a:off x="3423" y="1663"/>
                <a:ext cx="772" cy="89"/>
              </a:xfrm>
              <a:custGeom>
                <a:avLst/>
                <a:gdLst>
                  <a:gd name="T0" fmla="*/ 0 w 3314"/>
                  <a:gd name="T1" fmla="*/ 0 h 399"/>
                  <a:gd name="T2" fmla="*/ 1 w 3314"/>
                  <a:gd name="T3" fmla="*/ 0 h 399"/>
                  <a:gd name="T4" fmla="*/ 2 w 3314"/>
                  <a:gd name="T5" fmla="*/ 0 h 399"/>
                  <a:gd name="T6" fmla="*/ 0 60000 65536"/>
                  <a:gd name="T7" fmla="*/ 0 60000 65536"/>
                  <a:gd name="T8" fmla="*/ 0 60000 65536"/>
                  <a:gd name="T9" fmla="*/ 0 w 3314"/>
                  <a:gd name="T10" fmla="*/ 0 h 399"/>
                  <a:gd name="T11" fmla="*/ 3314 w 3314"/>
                  <a:gd name="T12" fmla="*/ 399 h 399"/>
                </a:gdLst>
                <a:ahLst/>
                <a:cxnLst>
                  <a:cxn ang="T6">
                    <a:pos x="T0" y="T1"/>
                  </a:cxn>
                  <a:cxn ang="T7">
                    <a:pos x="T2" y="T3"/>
                  </a:cxn>
                  <a:cxn ang="T8">
                    <a:pos x="T4" y="T5"/>
                  </a:cxn>
                </a:cxnLst>
                <a:rect l="T9" t="T10" r="T11" b="T12"/>
                <a:pathLst>
                  <a:path w="3314" h="399">
                    <a:moveTo>
                      <a:pt x="0" y="0"/>
                    </a:moveTo>
                    <a:cubicBezTo>
                      <a:pt x="127" y="258"/>
                      <a:pt x="717" y="399"/>
                      <a:pt x="1702" y="396"/>
                    </a:cubicBezTo>
                    <a:cubicBezTo>
                      <a:pt x="2686" y="392"/>
                      <a:pt x="3197" y="176"/>
                      <a:pt x="3314" y="34"/>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3860" name="Freeform 711"/>
              <p:cNvSpPr>
                <a:spLocks/>
              </p:cNvSpPr>
              <p:nvPr/>
            </p:nvSpPr>
            <p:spPr bwMode="auto">
              <a:xfrm>
                <a:off x="3410" y="1752"/>
                <a:ext cx="794" cy="103"/>
              </a:xfrm>
              <a:custGeom>
                <a:avLst/>
                <a:gdLst>
                  <a:gd name="T0" fmla="*/ 0 w 4590"/>
                  <a:gd name="T1" fmla="*/ 0 h 553"/>
                  <a:gd name="T2" fmla="*/ 0 w 4590"/>
                  <a:gd name="T3" fmla="*/ 0 h 553"/>
                  <a:gd name="T4" fmla="*/ 1 w 4590"/>
                  <a:gd name="T5" fmla="*/ 0 h 553"/>
                  <a:gd name="T6" fmla="*/ 0 60000 65536"/>
                  <a:gd name="T7" fmla="*/ 0 60000 65536"/>
                  <a:gd name="T8" fmla="*/ 0 60000 65536"/>
                  <a:gd name="T9" fmla="*/ 0 w 4590"/>
                  <a:gd name="T10" fmla="*/ 0 h 553"/>
                  <a:gd name="T11" fmla="*/ 4590 w 4590"/>
                  <a:gd name="T12" fmla="*/ 553 h 553"/>
                </a:gdLst>
                <a:ahLst/>
                <a:cxnLst>
                  <a:cxn ang="T6">
                    <a:pos x="T0" y="T1"/>
                  </a:cxn>
                  <a:cxn ang="T7">
                    <a:pos x="T2" y="T3"/>
                  </a:cxn>
                  <a:cxn ang="T8">
                    <a:pos x="T4" y="T5"/>
                  </a:cxn>
                </a:cxnLst>
                <a:rect l="T9" t="T10" r="T11" b="T12"/>
                <a:pathLst>
                  <a:path w="4590" h="553">
                    <a:moveTo>
                      <a:pt x="0" y="0"/>
                    </a:moveTo>
                    <a:cubicBezTo>
                      <a:pt x="176" y="355"/>
                      <a:pt x="1051" y="553"/>
                      <a:pt x="2357" y="545"/>
                    </a:cubicBezTo>
                    <a:cubicBezTo>
                      <a:pt x="3663" y="537"/>
                      <a:pt x="4428" y="242"/>
                      <a:pt x="4590" y="47"/>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3861" name="Freeform 712"/>
              <p:cNvSpPr>
                <a:spLocks/>
              </p:cNvSpPr>
              <p:nvPr/>
            </p:nvSpPr>
            <p:spPr bwMode="auto">
              <a:xfrm>
                <a:off x="3424" y="1852"/>
                <a:ext cx="765" cy="97"/>
              </a:xfrm>
              <a:custGeom>
                <a:avLst/>
                <a:gdLst>
                  <a:gd name="T0" fmla="*/ 0 w 4436"/>
                  <a:gd name="T1" fmla="*/ 0 h 522"/>
                  <a:gd name="T2" fmla="*/ 0 w 4436"/>
                  <a:gd name="T3" fmla="*/ 0 h 522"/>
                  <a:gd name="T4" fmla="*/ 1 w 4436"/>
                  <a:gd name="T5" fmla="*/ 0 h 522"/>
                  <a:gd name="T6" fmla="*/ 0 60000 65536"/>
                  <a:gd name="T7" fmla="*/ 0 60000 65536"/>
                  <a:gd name="T8" fmla="*/ 0 60000 65536"/>
                  <a:gd name="T9" fmla="*/ 0 w 4436"/>
                  <a:gd name="T10" fmla="*/ 0 h 522"/>
                  <a:gd name="T11" fmla="*/ 4436 w 4436"/>
                  <a:gd name="T12" fmla="*/ 522 h 522"/>
                </a:gdLst>
                <a:ahLst/>
                <a:cxnLst>
                  <a:cxn ang="T6">
                    <a:pos x="T0" y="T1"/>
                  </a:cxn>
                  <a:cxn ang="T7">
                    <a:pos x="T2" y="T3"/>
                  </a:cxn>
                  <a:cxn ang="T8">
                    <a:pos x="T4" y="T5"/>
                  </a:cxn>
                </a:cxnLst>
                <a:rect l="T9" t="T10" r="T11" b="T12"/>
                <a:pathLst>
                  <a:path w="4436" h="522">
                    <a:moveTo>
                      <a:pt x="0" y="0"/>
                    </a:moveTo>
                    <a:cubicBezTo>
                      <a:pt x="170" y="350"/>
                      <a:pt x="1020" y="522"/>
                      <a:pt x="2280" y="514"/>
                    </a:cubicBezTo>
                    <a:cubicBezTo>
                      <a:pt x="3541" y="506"/>
                      <a:pt x="4282" y="284"/>
                      <a:pt x="4436" y="23"/>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3862" name="Freeform 713"/>
              <p:cNvSpPr>
                <a:spLocks/>
              </p:cNvSpPr>
              <p:nvPr/>
            </p:nvSpPr>
            <p:spPr bwMode="auto">
              <a:xfrm>
                <a:off x="3455" y="1390"/>
                <a:ext cx="337" cy="756"/>
              </a:xfrm>
              <a:custGeom>
                <a:avLst/>
                <a:gdLst>
                  <a:gd name="T0" fmla="*/ 0 w 1950"/>
                  <a:gd name="T1" fmla="*/ 0 h 4073"/>
                  <a:gd name="T2" fmla="*/ 0 w 1950"/>
                  <a:gd name="T3" fmla="*/ 0 h 4073"/>
                  <a:gd name="T4" fmla="*/ 0 w 1950"/>
                  <a:gd name="T5" fmla="*/ 1 h 4073"/>
                  <a:gd name="T6" fmla="*/ 0 w 1950"/>
                  <a:gd name="T7" fmla="*/ 1 h 4073"/>
                  <a:gd name="T8" fmla="*/ 0 60000 65536"/>
                  <a:gd name="T9" fmla="*/ 0 60000 65536"/>
                  <a:gd name="T10" fmla="*/ 0 60000 65536"/>
                  <a:gd name="T11" fmla="*/ 0 60000 65536"/>
                  <a:gd name="T12" fmla="*/ 0 w 1950"/>
                  <a:gd name="T13" fmla="*/ 0 h 4073"/>
                  <a:gd name="T14" fmla="*/ 1950 w 1950"/>
                  <a:gd name="T15" fmla="*/ 4073 h 4073"/>
                </a:gdLst>
                <a:ahLst/>
                <a:cxnLst>
                  <a:cxn ang="T8">
                    <a:pos x="T0" y="T1"/>
                  </a:cxn>
                  <a:cxn ang="T9">
                    <a:pos x="T2" y="T3"/>
                  </a:cxn>
                  <a:cxn ang="T10">
                    <a:pos x="T4" y="T5"/>
                  </a:cxn>
                  <a:cxn ang="T11">
                    <a:pos x="T6" y="T7"/>
                  </a:cxn>
                </a:cxnLst>
                <a:rect l="T12" t="T13" r="T14" b="T15"/>
                <a:pathLst>
                  <a:path w="1950" h="4073">
                    <a:moveTo>
                      <a:pt x="1544" y="0"/>
                    </a:moveTo>
                    <a:cubicBezTo>
                      <a:pt x="985" y="250"/>
                      <a:pt x="383" y="834"/>
                      <a:pt x="200" y="1419"/>
                    </a:cubicBezTo>
                    <a:cubicBezTo>
                      <a:pt x="17" y="2004"/>
                      <a:pt x="0" y="2871"/>
                      <a:pt x="476" y="3389"/>
                    </a:cubicBezTo>
                    <a:cubicBezTo>
                      <a:pt x="953" y="3907"/>
                      <a:pt x="1528" y="4032"/>
                      <a:pt x="1950" y="4073"/>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3863" name="Freeform 714"/>
              <p:cNvSpPr>
                <a:spLocks/>
              </p:cNvSpPr>
              <p:nvPr/>
            </p:nvSpPr>
            <p:spPr bwMode="auto">
              <a:xfrm>
                <a:off x="3414" y="1390"/>
                <a:ext cx="365" cy="756"/>
              </a:xfrm>
              <a:custGeom>
                <a:avLst/>
                <a:gdLst>
                  <a:gd name="T0" fmla="*/ 0 w 2103"/>
                  <a:gd name="T1" fmla="*/ 0 h 4057"/>
                  <a:gd name="T2" fmla="*/ 0 w 2103"/>
                  <a:gd name="T3" fmla="*/ 0 h 4057"/>
                  <a:gd name="T4" fmla="*/ 0 w 2103"/>
                  <a:gd name="T5" fmla="*/ 1 h 4057"/>
                  <a:gd name="T6" fmla="*/ 0 w 2103"/>
                  <a:gd name="T7" fmla="*/ 1 h 4057"/>
                  <a:gd name="T8" fmla="*/ 0 60000 65536"/>
                  <a:gd name="T9" fmla="*/ 0 60000 65536"/>
                  <a:gd name="T10" fmla="*/ 0 60000 65536"/>
                  <a:gd name="T11" fmla="*/ 0 60000 65536"/>
                  <a:gd name="T12" fmla="*/ 0 w 2103"/>
                  <a:gd name="T13" fmla="*/ 0 h 4057"/>
                  <a:gd name="T14" fmla="*/ 2103 w 2103"/>
                  <a:gd name="T15" fmla="*/ 4057 h 4057"/>
                </a:gdLst>
                <a:ahLst/>
                <a:cxnLst>
                  <a:cxn ang="T8">
                    <a:pos x="T0" y="T1"/>
                  </a:cxn>
                  <a:cxn ang="T9">
                    <a:pos x="T2" y="T3"/>
                  </a:cxn>
                  <a:cxn ang="T10">
                    <a:pos x="T4" y="T5"/>
                  </a:cxn>
                  <a:cxn ang="T11">
                    <a:pos x="T6" y="T7"/>
                  </a:cxn>
                </a:cxnLst>
                <a:rect l="T12" t="T13" r="T14" b="T15"/>
                <a:pathLst>
                  <a:path w="2103" h="4057">
                    <a:moveTo>
                      <a:pt x="1702" y="0"/>
                    </a:moveTo>
                    <a:cubicBezTo>
                      <a:pt x="1084" y="167"/>
                      <a:pt x="383" y="776"/>
                      <a:pt x="191" y="1369"/>
                    </a:cubicBezTo>
                    <a:cubicBezTo>
                      <a:pt x="0" y="1963"/>
                      <a:pt x="35" y="2772"/>
                      <a:pt x="533" y="3297"/>
                    </a:cubicBezTo>
                    <a:cubicBezTo>
                      <a:pt x="1033" y="3823"/>
                      <a:pt x="1661" y="4015"/>
                      <a:pt x="2103" y="4057"/>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3864" name="Freeform 715"/>
              <p:cNvSpPr>
                <a:spLocks/>
              </p:cNvSpPr>
              <p:nvPr/>
            </p:nvSpPr>
            <p:spPr bwMode="auto">
              <a:xfrm>
                <a:off x="3472" y="1780"/>
                <a:ext cx="25" cy="44"/>
              </a:xfrm>
              <a:custGeom>
                <a:avLst/>
                <a:gdLst>
                  <a:gd name="T0" fmla="*/ 0 w 138"/>
                  <a:gd name="T1" fmla="*/ 0 h 245"/>
                  <a:gd name="T2" fmla="*/ 0 w 138"/>
                  <a:gd name="T3" fmla="*/ 0 h 245"/>
                  <a:gd name="T4" fmla="*/ 0 w 138"/>
                  <a:gd name="T5" fmla="*/ 0 h 245"/>
                  <a:gd name="T6" fmla="*/ 0 w 138"/>
                  <a:gd name="T7" fmla="*/ 0 h 245"/>
                  <a:gd name="T8" fmla="*/ 0 w 138"/>
                  <a:gd name="T9" fmla="*/ 0 h 245"/>
                  <a:gd name="T10" fmla="*/ 0 w 138"/>
                  <a:gd name="T11" fmla="*/ 0 h 245"/>
                  <a:gd name="T12" fmla="*/ 0 w 138"/>
                  <a:gd name="T13" fmla="*/ 0 h 245"/>
                  <a:gd name="T14" fmla="*/ 0 w 138"/>
                  <a:gd name="T15" fmla="*/ 0 h 245"/>
                  <a:gd name="T16" fmla="*/ 0 w 138"/>
                  <a:gd name="T17" fmla="*/ 0 h 245"/>
                  <a:gd name="T18" fmla="*/ 0 w 138"/>
                  <a:gd name="T19" fmla="*/ 0 h 245"/>
                  <a:gd name="T20" fmla="*/ 0 w 138"/>
                  <a:gd name="T21" fmla="*/ 0 h 245"/>
                  <a:gd name="T22" fmla="*/ 0 w 138"/>
                  <a:gd name="T23" fmla="*/ 0 h 245"/>
                  <a:gd name="T24" fmla="*/ 0 w 138"/>
                  <a:gd name="T25" fmla="*/ 0 h 245"/>
                  <a:gd name="T26" fmla="*/ 0 w 138"/>
                  <a:gd name="T27" fmla="*/ 0 h 245"/>
                  <a:gd name="T28" fmla="*/ 0 w 138"/>
                  <a:gd name="T29" fmla="*/ 0 h 245"/>
                  <a:gd name="T30" fmla="*/ 0 w 138"/>
                  <a:gd name="T31" fmla="*/ 0 h 245"/>
                  <a:gd name="T32" fmla="*/ 0 w 138"/>
                  <a:gd name="T33" fmla="*/ 0 h 245"/>
                  <a:gd name="T34" fmla="*/ 0 w 138"/>
                  <a:gd name="T35" fmla="*/ 0 h 245"/>
                  <a:gd name="T36" fmla="*/ 0 w 138"/>
                  <a:gd name="T37" fmla="*/ 0 h 245"/>
                  <a:gd name="T38" fmla="*/ 0 w 138"/>
                  <a:gd name="T39" fmla="*/ 0 h 245"/>
                  <a:gd name="T40" fmla="*/ 0 w 138"/>
                  <a:gd name="T41" fmla="*/ 0 h 245"/>
                  <a:gd name="T42" fmla="*/ 0 w 138"/>
                  <a:gd name="T43" fmla="*/ 0 h 245"/>
                  <a:gd name="T44" fmla="*/ 0 w 138"/>
                  <a:gd name="T45" fmla="*/ 0 h 245"/>
                  <a:gd name="T46" fmla="*/ 0 w 138"/>
                  <a:gd name="T47" fmla="*/ 0 h 245"/>
                  <a:gd name="T48" fmla="*/ 0 w 138"/>
                  <a:gd name="T49" fmla="*/ 0 h 245"/>
                  <a:gd name="T50" fmla="*/ 0 w 138"/>
                  <a:gd name="T51" fmla="*/ 0 h 245"/>
                  <a:gd name="T52" fmla="*/ 0 w 138"/>
                  <a:gd name="T53" fmla="*/ 0 h 245"/>
                  <a:gd name="T54" fmla="*/ 0 w 138"/>
                  <a:gd name="T55" fmla="*/ 0 h 245"/>
                  <a:gd name="T56" fmla="*/ 0 w 138"/>
                  <a:gd name="T57" fmla="*/ 0 h 245"/>
                  <a:gd name="T58" fmla="*/ 0 w 138"/>
                  <a:gd name="T59" fmla="*/ 0 h 245"/>
                  <a:gd name="T60" fmla="*/ 0 w 138"/>
                  <a:gd name="T61" fmla="*/ 0 h 245"/>
                  <a:gd name="T62" fmla="*/ 0 w 138"/>
                  <a:gd name="T63" fmla="*/ 0 h 245"/>
                  <a:gd name="T64" fmla="*/ 0 w 138"/>
                  <a:gd name="T65" fmla="*/ 0 h 245"/>
                  <a:gd name="T66" fmla="*/ 0 w 138"/>
                  <a:gd name="T67" fmla="*/ 0 h 245"/>
                  <a:gd name="T68" fmla="*/ 0 w 138"/>
                  <a:gd name="T69" fmla="*/ 0 h 245"/>
                  <a:gd name="T70" fmla="*/ 0 w 138"/>
                  <a:gd name="T71" fmla="*/ 0 h 245"/>
                  <a:gd name="T72" fmla="*/ 0 w 138"/>
                  <a:gd name="T73" fmla="*/ 0 h 245"/>
                  <a:gd name="T74" fmla="*/ 0 w 138"/>
                  <a:gd name="T75" fmla="*/ 0 h 245"/>
                  <a:gd name="T76" fmla="*/ 0 w 138"/>
                  <a:gd name="T77" fmla="*/ 0 h 245"/>
                  <a:gd name="T78" fmla="*/ 0 w 138"/>
                  <a:gd name="T79" fmla="*/ 0 h 245"/>
                  <a:gd name="T80" fmla="*/ 0 w 138"/>
                  <a:gd name="T81" fmla="*/ 0 h 245"/>
                  <a:gd name="T82" fmla="*/ 0 w 138"/>
                  <a:gd name="T83" fmla="*/ 0 h 245"/>
                  <a:gd name="T84" fmla="*/ 0 w 138"/>
                  <a:gd name="T85" fmla="*/ 0 h 245"/>
                  <a:gd name="T86" fmla="*/ 0 w 138"/>
                  <a:gd name="T87" fmla="*/ 0 h 245"/>
                  <a:gd name="T88" fmla="*/ 0 w 138"/>
                  <a:gd name="T89" fmla="*/ 0 h 245"/>
                  <a:gd name="T90" fmla="*/ 0 w 138"/>
                  <a:gd name="T91" fmla="*/ 0 h 245"/>
                  <a:gd name="T92" fmla="*/ 0 w 138"/>
                  <a:gd name="T93" fmla="*/ 0 h 245"/>
                  <a:gd name="T94" fmla="*/ 0 w 138"/>
                  <a:gd name="T95" fmla="*/ 0 h 245"/>
                  <a:gd name="T96" fmla="*/ 0 w 138"/>
                  <a:gd name="T97" fmla="*/ 0 h 245"/>
                  <a:gd name="T98" fmla="*/ 0 w 138"/>
                  <a:gd name="T99" fmla="*/ 0 h 245"/>
                  <a:gd name="T100" fmla="*/ 0 w 138"/>
                  <a:gd name="T101" fmla="*/ 0 h 245"/>
                  <a:gd name="T102" fmla="*/ 0 w 138"/>
                  <a:gd name="T103" fmla="*/ 0 h 24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8"/>
                  <a:gd name="T157" fmla="*/ 0 h 245"/>
                  <a:gd name="T158" fmla="*/ 138 w 138"/>
                  <a:gd name="T159" fmla="*/ 245 h 24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8" h="245">
                    <a:moveTo>
                      <a:pt x="6" y="20"/>
                    </a:moveTo>
                    <a:lnTo>
                      <a:pt x="2" y="24"/>
                    </a:lnTo>
                    <a:lnTo>
                      <a:pt x="0" y="30"/>
                    </a:lnTo>
                    <a:lnTo>
                      <a:pt x="0" y="39"/>
                    </a:lnTo>
                    <a:lnTo>
                      <a:pt x="6" y="47"/>
                    </a:lnTo>
                    <a:lnTo>
                      <a:pt x="2" y="51"/>
                    </a:lnTo>
                    <a:lnTo>
                      <a:pt x="6" y="59"/>
                    </a:lnTo>
                    <a:lnTo>
                      <a:pt x="5" y="68"/>
                    </a:lnTo>
                    <a:lnTo>
                      <a:pt x="11" y="75"/>
                    </a:lnTo>
                    <a:lnTo>
                      <a:pt x="15" y="89"/>
                    </a:lnTo>
                    <a:lnTo>
                      <a:pt x="14" y="93"/>
                    </a:lnTo>
                    <a:lnTo>
                      <a:pt x="17" y="101"/>
                    </a:lnTo>
                    <a:lnTo>
                      <a:pt x="18" y="113"/>
                    </a:lnTo>
                    <a:lnTo>
                      <a:pt x="20" y="119"/>
                    </a:lnTo>
                    <a:lnTo>
                      <a:pt x="24" y="129"/>
                    </a:lnTo>
                    <a:lnTo>
                      <a:pt x="26" y="125"/>
                    </a:lnTo>
                    <a:lnTo>
                      <a:pt x="30" y="120"/>
                    </a:lnTo>
                    <a:lnTo>
                      <a:pt x="35" y="116"/>
                    </a:lnTo>
                    <a:lnTo>
                      <a:pt x="42" y="113"/>
                    </a:lnTo>
                    <a:lnTo>
                      <a:pt x="50" y="111"/>
                    </a:lnTo>
                    <a:lnTo>
                      <a:pt x="57" y="113"/>
                    </a:lnTo>
                    <a:lnTo>
                      <a:pt x="60" y="116"/>
                    </a:lnTo>
                    <a:lnTo>
                      <a:pt x="65" y="120"/>
                    </a:lnTo>
                    <a:lnTo>
                      <a:pt x="68" y="129"/>
                    </a:lnTo>
                    <a:lnTo>
                      <a:pt x="69" y="138"/>
                    </a:lnTo>
                    <a:lnTo>
                      <a:pt x="72" y="150"/>
                    </a:lnTo>
                    <a:lnTo>
                      <a:pt x="72" y="161"/>
                    </a:lnTo>
                    <a:lnTo>
                      <a:pt x="77" y="167"/>
                    </a:lnTo>
                    <a:lnTo>
                      <a:pt x="75" y="177"/>
                    </a:lnTo>
                    <a:lnTo>
                      <a:pt x="69" y="186"/>
                    </a:lnTo>
                    <a:lnTo>
                      <a:pt x="78" y="188"/>
                    </a:lnTo>
                    <a:lnTo>
                      <a:pt x="84" y="191"/>
                    </a:lnTo>
                    <a:lnTo>
                      <a:pt x="90" y="194"/>
                    </a:lnTo>
                    <a:lnTo>
                      <a:pt x="95" y="204"/>
                    </a:lnTo>
                    <a:lnTo>
                      <a:pt x="96" y="219"/>
                    </a:lnTo>
                    <a:lnTo>
                      <a:pt x="95" y="231"/>
                    </a:lnTo>
                    <a:lnTo>
                      <a:pt x="93" y="237"/>
                    </a:lnTo>
                    <a:lnTo>
                      <a:pt x="98" y="243"/>
                    </a:lnTo>
                    <a:lnTo>
                      <a:pt x="102" y="245"/>
                    </a:lnTo>
                    <a:lnTo>
                      <a:pt x="104" y="242"/>
                    </a:lnTo>
                    <a:lnTo>
                      <a:pt x="108" y="242"/>
                    </a:lnTo>
                    <a:lnTo>
                      <a:pt x="114" y="240"/>
                    </a:lnTo>
                    <a:lnTo>
                      <a:pt x="117" y="245"/>
                    </a:lnTo>
                    <a:lnTo>
                      <a:pt x="122" y="243"/>
                    </a:lnTo>
                    <a:lnTo>
                      <a:pt x="125" y="233"/>
                    </a:lnTo>
                    <a:lnTo>
                      <a:pt x="125" y="221"/>
                    </a:lnTo>
                    <a:lnTo>
                      <a:pt x="134" y="231"/>
                    </a:lnTo>
                    <a:lnTo>
                      <a:pt x="138" y="230"/>
                    </a:lnTo>
                    <a:lnTo>
                      <a:pt x="135" y="219"/>
                    </a:lnTo>
                    <a:lnTo>
                      <a:pt x="135" y="210"/>
                    </a:lnTo>
                    <a:lnTo>
                      <a:pt x="137" y="203"/>
                    </a:lnTo>
                    <a:lnTo>
                      <a:pt x="135" y="195"/>
                    </a:lnTo>
                    <a:lnTo>
                      <a:pt x="132" y="185"/>
                    </a:lnTo>
                    <a:lnTo>
                      <a:pt x="131" y="176"/>
                    </a:lnTo>
                    <a:lnTo>
                      <a:pt x="129" y="170"/>
                    </a:lnTo>
                    <a:lnTo>
                      <a:pt x="134" y="165"/>
                    </a:lnTo>
                    <a:lnTo>
                      <a:pt x="134" y="159"/>
                    </a:lnTo>
                    <a:lnTo>
                      <a:pt x="134" y="150"/>
                    </a:lnTo>
                    <a:lnTo>
                      <a:pt x="134" y="158"/>
                    </a:lnTo>
                    <a:lnTo>
                      <a:pt x="134" y="135"/>
                    </a:lnTo>
                    <a:lnTo>
                      <a:pt x="134" y="146"/>
                    </a:lnTo>
                    <a:lnTo>
                      <a:pt x="132" y="140"/>
                    </a:lnTo>
                    <a:lnTo>
                      <a:pt x="129" y="129"/>
                    </a:lnTo>
                    <a:lnTo>
                      <a:pt x="132" y="122"/>
                    </a:lnTo>
                    <a:lnTo>
                      <a:pt x="128" y="111"/>
                    </a:lnTo>
                    <a:lnTo>
                      <a:pt x="131" y="105"/>
                    </a:lnTo>
                    <a:lnTo>
                      <a:pt x="129" y="105"/>
                    </a:lnTo>
                    <a:lnTo>
                      <a:pt x="129" y="98"/>
                    </a:lnTo>
                    <a:lnTo>
                      <a:pt x="128" y="93"/>
                    </a:lnTo>
                    <a:lnTo>
                      <a:pt x="126" y="90"/>
                    </a:lnTo>
                    <a:lnTo>
                      <a:pt x="128" y="83"/>
                    </a:lnTo>
                    <a:lnTo>
                      <a:pt x="125" y="75"/>
                    </a:lnTo>
                    <a:lnTo>
                      <a:pt x="125" y="71"/>
                    </a:lnTo>
                    <a:lnTo>
                      <a:pt x="122" y="65"/>
                    </a:lnTo>
                    <a:lnTo>
                      <a:pt x="120" y="68"/>
                    </a:lnTo>
                    <a:lnTo>
                      <a:pt x="117" y="72"/>
                    </a:lnTo>
                    <a:lnTo>
                      <a:pt x="111" y="75"/>
                    </a:lnTo>
                    <a:lnTo>
                      <a:pt x="108" y="74"/>
                    </a:lnTo>
                    <a:lnTo>
                      <a:pt x="105" y="69"/>
                    </a:lnTo>
                    <a:lnTo>
                      <a:pt x="104" y="62"/>
                    </a:lnTo>
                    <a:lnTo>
                      <a:pt x="98" y="59"/>
                    </a:lnTo>
                    <a:lnTo>
                      <a:pt x="93" y="62"/>
                    </a:lnTo>
                    <a:lnTo>
                      <a:pt x="90" y="60"/>
                    </a:lnTo>
                    <a:lnTo>
                      <a:pt x="89" y="54"/>
                    </a:lnTo>
                    <a:lnTo>
                      <a:pt x="81" y="51"/>
                    </a:lnTo>
                    <a:lnTo>
                      <a:pt x="77" y="45"/>
                    </a:lnTo>
                    <a:lnTo>
                      <a:pt x="78" y="42"/>
                    </a:lnTo>
                    <a:lnTo>
                      <a:pt x="74" y="36"/>
                    </a:lnTo>
                    <a:lnTo>
                      <a:pt x="68" y="32"/>
                    </a:lnTo>
                    <a:lnTo>
                      <a:pt x="59" y="26"/>
                    </a:lnTo>
                    <a:lnTo>
                      <a:pt x="51" y="15"/>
                    </a:lnTo>
                    <a:lnTo>
                      <a:pt x="48" y="8"/>
                    </a:lnTo>
                    <a:lnTo>
                      <a:pt x="45" y="3"/>
                    </a:lnTo>
                    <a:lnTo>
                      <a:pt x="39" y="0"/>
                    </a:lnTo>
                    <a:lnTo>
                      <a:pt x="33" y="2"/>
                    </a:lnTo>
                    <a:lnTo>
                      <a:pt x="30" y="8"/>
                    </a:lnTo>
                    <a:lnTo>
                      <a:pt x="30" y="12"/>
                    </a:lnTo>
                    <a:lnTo>
                      <a:pt x="30" y="15"/>
                    </a:lnTo>
                    <a:lnTo>
                      <a:pt x="33" y="18"/>
                    </a:lnTo>
                    <a:lnTo>
                      <a:pt x="32" y="23"/>
                    </a:lnTo>
                    <a:lnTo>
                      <a:pt x="29" y="23"/>
                    </a:lnTo>
                    <a:lnTo>
                      <a:pt x="23" y="20"/>
                    </a:lnTo>
                    <a:lnTo>
                      <a:pt x="18" y="18"/>
                    </a:lnTo>
                    <a:lnTo>
                      <a:pt x="14" y="17"/>
                    </a:lnTo>
                    <a:lnTo>
                      <a:pt x="6" y="2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65" name="Freeform 716"/>
              <p:cNvSpPr>
                <a:spLocks/>
              </p:cNvSpPr>
              <p:nvPr/>
            </p:nvSpPr>
            <p:spPr bwMode="auto">
              <a:xfrm>
                <a:off x="3468" y="1771"/>
                <a:ext cx="11" cy="14"/>
              </a:xfrm>
              <a:custGeom>
                <a:avLst/>
                <a:gdLst>
                  <a:gd name="T0" fmla="*/ 0 w 60"/>
                  <a:gd name="T1" fmla="*/ 0 h 72"/>
                  <a:gd name="T2" fmla="*/ 0 w 60"/>
                  <a:gd name="T3" fmla="*/ 0 h 72"/>
                  <a:gd name="T4" fmla="*/ 0 w 60"/>
                  <a:gd name="T5" fmla="*/ 0 h 72"/>
                  <a:gd name="T6" fmla="*/ 0 w 60"/>
                  <a:gd name="T7" fmla="*/ 0 h 72"/>
                  <a:gd name="T8" fmla="*/ 0 w 60"/>
                  <a:gd name="T9" fmla="*/ 0 h 72"/>
                  <a:gd name="T10" fmla="*/ 0 w 60"/>
                  <a:gd name="T11" fmla="*/ 0 h 72"/>
                  <a:gd name="T12" fmla="*/ 0 w 60"/>
                  <a:gd name="T13" fmla="*/ 0 h 72"/>
                  <a:gd name="T14" fmla="*/ 0 w 60"/>
                  <a:gd name="T15" fmla="*/ 0 h 72"/>
                  <a:gd name="T16" fmla="*/ 0 w 60"/>
                  <a:gd name="T17" fmla="*/ 0 h 72"/>
                  <a:gd name="T18" fmla="*/ 0 w 60"/>
                  <a:gd name="T19" fmla="*/ 0 h 72"/>
                  <a:gd name="T20" fmla="*/ 0 w 60"/>
                  <a:gd name="T21" fmla="*/ 0 h 72"/>
                  <a:gd name="T22" fmla="*/ 0 w 60"/>
                  <a:gd name="T23" fmla="*/ 0 h 72"/>
                  <a:gd name="T24" fmla="*/ 0 w 60"/>
                  <a:gd name="T25" fmla="*/ 0 h 72"/>
                  <a:gd name="T26" fmla="*/ 0 w 60"/>
                  <a:gd name="T27" fmla="*/ 0 h 72"/>
                  <a:gd name="T28" fmla="*/ 0 w 60"/>
                  <a:gd name="T29" fmla="*/ 0 h 72"/>
                  <a:gd name="T30" fmla="*/ 0 w 60"/>
                  <a:gd name="T31" fmla="*/ 0 h 72"/>
                  <a:gd name="T32" fmla="*/ 0 w 60"/>
                  <a:gd name="T33" fmla="*/ 0 h 72"/>
                  <a:gd name="T34" fmla="*/ 0 w 60"/>
                  <a:gd name="T35" fmla="*/ 0 h 72"/>
                  <a:gd name="T36" fmla="*/ 0 w 60"/>
                  <a:gd name="T37" fmla="*/ 0 h 72"/>
                  <a:gd name="T38" fmla="*/ 0 w 60"/>
                  <a:gd name="T39" fmla="*/ 0 h 72"/>
                  <a:gd name="T40" fmla="*/ 0 w 60"/>
                  <a:gd name="T41" fmla="*/ 0 h 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72"/>
                  <a:gd name="T65" fmla="*/ 60 w 60"/>
                  <a:gd name="T66" fmla="*/ 72 h 7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72">
                    <a:moveTo>
                      <a:pt x="0" y="0"/>
                    </a:moveTo>
                    <a:lnTo>
                      <a:pt x="13" y="8"/>
                    </a:lnTo>
                    <a:lnTo>
                      <a:pt x="24" y="12"/>
                    </a:lnTo>
                    <a:lnTo>
                      <a:pt x="40" y="20"/>
                    </a:lnTo>
                    <a:lnTo>
                      <a:pt x="51" y="29"/>
                    </a:lnTo>
                    <a:lnTo>
                      <a:pt x="60" y="41"/>
                    </a:lnTo>
                    <a:lnTo>
                      <a:pt x="54" y="51"/>
                    </a:lnTo>
                    <a:lnTo>
                      <a:pt x="55" y="62"/>
                    </a:lnTo>
                    <a:lnTo>
                      <a:pt x="43" y="62"/>
                    </a:lnTo>
                    <a:lnTo>
                      <a:pt x="28" y="60"/>
                    </a:lnTo>
                    <a:lnTo>
                      <a:pt x="22" y="72"/>
                    </a:lnTo>
                    <a:lnTo>
                      <a:pt x="13" y="63"/>
                    </a:lnTo>
                    <a:lnTo>
                      <a:pt x="15" y="50"/>
                    </a:lnTo>
                    <a:lnTo>
                      <a:pt x="21" y="42"/>
                    </a:lnTo>
                    <a:lnTo>
                      <a:pt x="34" y="48"/>
                    </a:lnTo>
                    <a:lnTo>
                      <a:pt x="27" y="38"/>
                    </a:lnTo>
                    <a:lnTo>
                      <a:pt x="10" y="32"/>
                    </a:lnTo>
                    <a:lnTo>
                      <a:pt x="10" y="29"/>
                    </a:lnTo>
                    <a:lnTo>
                      <a:pt x="1" y="24"/>
                    </a:lnTo>
                    <a:lnTo>
                      <a:pt x="4" y="14"/>
                    </a:lnTo>
                    <a:lnTo>
                      <a:pt x="0"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66" name="Freeform 717"/>
              <p:cNvSpPr>
                <a:spLocks/>
              </p:cNvSpPr>
              <p:nvPr/>
            </p:nvSpPr>
            <p:spPr bwMode="auto">
              <a:xfrm>
                <a:off x="3467" y="1746"/>
                <a:ext cx="21" cy="40"/>
              </a:xfrm>
              <a:custGeom>
                <a:avLst/>
                <a:gdLst>
                  <a:gd name="T0" fmla="*/ 0 w 111"/>
                  <a:gd name="T1" fmla="*/ 0 h 213"/>
                  <a:gd name="T2" fmla="*/ 0 w 111"/>
                  <a:gd name="T3" fmla="*/ 0 h 213"/>
                  <a:gd name="T4" fmla="*/ 0 w 111"/>
                  <a:gd name="T5" fmla="*/ 0 h 213"/>
                  <a:gd name="T6" fmla="*/ 0 w 111"/>
                  <a:gd name="T7" fmla="*/ 0 h 213"/>
                  <a:gd name="T8" fmla="*/ 0 w 111"/>
                  <a:gd name="T9" fmla="*/ 0 h 213"/>
                  <a:gd name="T10" fmla="*/ 0 w 111"/>
                  <a:gd name="T11" fmla="*/ 0 h 213"/>
                  <a:gd name="T12" fmla="*/ 0 w 111"/>
                  <a:gd name="T13" fmla="*/ 0 h 213"/>
                  <a:gd name="T14" fmla="*/ 0 w 111"/>
                  <a:gd name="T15" fmla="*/ 0 h 213"/>
                  <a:gd name="T16" fmla="*/ 0 w 111"/>
                  <a:gd name="T17" fmla="*/ 0 h 213"/>
                  <a:gd name="T18" fmla="*/ 0 w 111"/>
                  <a:gd name="T19" fmla="*/ 0 h 213"/>
                  <a:gd name="T20" fmla="*/ 0 w 111"/>
                  <a:gd name="T21" fmla="*/ 0 h 213"/>
                  <a:gd name="T22" fmla="*/ 0 w 111"/>
                  <a:gd name="T23" fmla="*/ 0 h 213"/>
                  <a:gd name="T24" fmla="*/ 0 w 111"/>
                  <a:gd name="T25" fmla="*/ 0 h 213"/>
                  <a:gd name="T26" fmla="*/ 0 w 111"/>
                  <a:gd name="T27" fmla="*/ 0 h 213"/>
                  <a:gd name="T28" fmla="*/ 0 w 111"/>
                  <a:gd name="T29" fmla="*/ 0 h 213"/>
                  <a:gd name="T30" fmla="*/ 0 w 111"/>
                  <a:gd name="T31" fmla="*/ 0 h 213"/>
                  <a:gd name="T32" fmla="*/ 0 w 111"/>
                  <a:gd name="T33" fmla="*/ 0 h 213"/>
                  <a:gd name="T34" fmla="*/ 0 w 111"/>
                  <a:gd name="T35" fmla="*/ 0 h 213"/>
                  <a:gd name="T36" fmla="*/ 0 w 111"/>
                  <a:gd name="T37" fmla="*/ 0 h 213"/>
                  <a:gd name="T38" fmla="*/ 0 w 111"/>
                  <a:gd name="T39" fmla="*/ 0 h 213"/>
                  <a:gd name="T40" fmla="*/ 0 w 111"/>
                  <a:gd name="T41" fmla="*/ 0 h 213"/>
                  <a:gd name="T42" fmla="*/ 0 w 111"/>
                  <a:gd name="T43" fmla="*/ 0 h 213"/>
                  <a:gd name="T44" fmla="*/ 0 w 111"/>
                  <a:gd name="T45" fmla="*/ 0 h 213"/>
                  <a:gd name="T46" fmla="*/ 0 w 111"/>
                  <a:gd name="T47" fmla="*/ 0 h 213"/>
                  <a:gd name="T48" fmla="*/ 0 w 111"/>
                  <a:gd name="T49" fmla="*/ 0 h 213"/>
                  <a:gd name="T50" fmla="*/ 0 w 111"/>
                  <a:gd name="T51" fmla="*/ 0 h 213"/>
                  <a:gd name="T52" fmla="*/ 0 w 111"/>
                  <a:gd name="T53" fmla="*/ 0 h 213"/>
                  <a:gd name="T54" fmla="*/ 0 w 111"/>
                  <a:gd name="T55" fmla="*/ 0 h 213"/>
                  <a:gd name="T56" fmla="*/ 0 w 111"/>
                  <a:gd name="T57" fmla="*/ 0 h 213"/>
                  <a:gd name="T58" fmla="*/ 0 w 111"/>
                  <a:gd name="T59" fmla="*/ 0 h 213"/>
                  <a:gd name="T60" fmla="*/ 0 w 111"/>
                  <a:gd name="T61" fmla="*/ 0 h 213"/>
                  <a:gd name="T62" fmla="*/ 0 w 111"/>
                  <a:gd name="T63" fmla="*/ 0 h 213"/>
                  <a:gd name="T64" fmla="*/ 0 w 111"/>
                  <a:gd name="T65" fmla="*/ 0 h 213"/>
                  <a:gd name="T66" fmla="*/ 0 w 111"/>
                  <a:gd name="T67" fmla="*/ 0 h 213"/>
                  <a:gd name="T68" fmla="*/ 0 w 111"/>
                  <a:gd name="T69" fmla="*/ 0 h 213"/>
                  <a:gd name="T70" fmla="*/ 0 w 111"/>
                  <a:gd name="T71" fmla="*/ 0 h 213"/>
                  <a:gd name="T72" fmla="*/ 0 w 111"/>
                  <a:gd name="T73" fmla="*/ 0 h 213"/>
                  <a:gd name="T74" fmla="*/ 0 w 111"/>
                  <a:gd name="T75" fmla="*/ 0 h 213"/>
                  <a:gd name="T76" fmla="*/ 0 w 111"/>
                  <a:gd name="T77" fmla="*/ 0 h 213"/>
                  <a:gd name="T78" fmla="*/ 0 w 111"/>
                  <a:gd name="T79" fmla="*/ 0 h 213"/>
                  <a:gd name="T80" fmla="*/ 0 w 111"/>
                  <a:gd name="T81" fmla="*/ 0 h 213"/>
                  <a:gd name="T82" fmla="*/ 0 w 111"/>
                  <a:gd name="T83" fmla="*/ 0 h 213"/>
                  <a:gd name="T84" fmla="*/ 0 w 111"/>
                  <a:gd name="T85" fmla="*/ 0 h 213"/>
                  <a:gd name="T86" fmla="*/ 0 w 111"/>
                  <a:gd name="T87" fmla="*/ 0 h 213"/>
                  <a:gd name="T88" fmla="*/ 0 w 111"/>
                  <a:gd name="T89" fmla="*/ 0 h 213"/>
                  <a:gd name="T90" fmla="*/ 0 w 111"/>
                  <a:gd name="T91" fmla="*/ 0 h 213"/>
                  <a:gd name="T92" fmla="*/ 0 w 111"/>
                  <a:gd name="T93" fmla="*/ 0 h 213"/>
                  <a:gd name="T94" fmla="*/ 0 w 111"/>
                  <a:gd name="T95" fmla="*/ 0 h 213"/>
                  <a:gd name="T96" fmla="*/ 0 w 111"/>
                  <a:gd name="T97" fmla="*/ 0 h 21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1"/>
                  <a:gd name="T148" fmla="*/ 0 h 213"/>
                  <a:gd name="T149" fmla="*/ 111 w 111"/>
                  <a:gd name="T150" fmla="*/ 213 h 21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1" h="213">
                    <a:moveTo>
                      <a:pt x="0" y="135"/>
                    </a:moveTo>
                    <a:lnTo>
                      <a:pt x="1" y="121"/>
                    </a:lnTo>
                    <a:lnTo>
                      <a:pt x="9" y="105"/>
                    </a:lnTo>
                    <a:lnTo>
                      <a:pt x="16" y="114"/>
                    </a:lnTo>
                    <a:lnTo>
                      <a:pt x="27" y="117"/>
                    </a:lnTo>
                    <a:lnTo>
                      <a:pt x="40" y="129"/>
                    </a:lnTo>
                    <a:lnTo>
                      <a:pt x="46" y="139"/>
                    </a:lnTo>
                    <a:lnTo>
                      <a:pt x="55" y="148"/>
                    </a:lnTo>
                    <a:lnTo>
                      <a:pt x="64" y="142"/>
                    </a:lnTo>
                    <a:lnTo>
                      <a:pt x="55" y="135"/>
                    </a:lnTo>
                    <a:lnTo>
                      <a:pt x="51" y="118"/>
                    </a:lnTo>
                    <a:lnTo>
                      <a:pt x="39" y="109"/>
                    </a:lnTo>
                    <a:lnTo>
                      <a:pt x="25" y="108"/>
                    </a:lnTo>
                    <a:lnTo>
                      <a:pt x="13" y="97"/>
                    </a:lnTo>
                    <a:lnTo>
                      <a:pt x="10" y="85"/>
                    </a:lnTo>
                    <a:lnTo>
                      <a:pt x="16" y="73"/>
                    </a:lnTo>
                    <a:lnTo>
                      <a:pt x="9" y="57"/>
                    </a:lnTo>
                    <a:lnTo>
                      <a:pt x="9" y="45"/>
                    </a:lnTo>
                    <a:lnTo>
                      <a:pt x="18" y="39"/>
                    </a:lnTo>
                    <a:lnTo>
                      <a:pt x="30" y="24"/>
                    </a:lnTo>
                    <a:lnTo>
                      <a:pt x="36" y="13"/>
                    </a:lnTo>
                    <a:lnTo>
                      <a:pt x="42" y="0"/>
                    </a:lnTo>
                    <a:lnTo>
                      <a:pt x="60" y="19"/>
                    </a:lnTo>
                    <a:lnTo>
                      <a:pt x="76" y="25"/>
                    </a:lnTo>
                    <a:lnTo>
                      <a:pt x="84" y="40"/>
                    </a:lnTo>
                    <a:lnTo>
                      <a:pt x="85" y="54"/>
                    </a:lnTo>
                    <a:lnTo>
                      <a:pt x="93" y="75"/>
                    </a:lnTo>
                    <a:lnTo>
                      <a:pt x="94" y="94"/>
                    </a:lnTo>
                    <a:lnTo>
                      <a:pt x="97" y="105"/>
                    </a:lnTo>
                    <a:lnTo>
                      <a:pt x="103" y="118"/>
                    </a:lnTo>
                    <a:lnTo>
                      <a:pt x="103" y="133"/>
                    </a:lnTo>
                    <a:lnTo>
                      <a:pt x="108" y="147"/>
                    </a:lnTo>
                    <a:lnTo>
                      <a:pt x="105" y="162"/>
                    </a:lnTo>
                    <a:lnTo>
                      <a:pt x="102" y="169"/>
                    </a:lnTo>
                    <a:lnTo>
                      <a:pt x="103" y="180"/>
                    </a:lnTo>
                    <a:lnTo>
                      <a:pt x="109" y="193"/>
                    </a:lnTo>
                    <a:lnTo>
                      <a:pt x="111" y="204"/>
                    </a:lnTo>
                    <a:lnTo>
                      <a:pt x="108" y="213"/>
                    </a:lnTo>
                    <a:lnTo>
                      <a:pt x="97" y="213"/>
                    </a:lnTo>
                    <a:lnTo>
                      <a:pt x="91" y="211"/>
                    </a:lnTo>
                    <a:lnTo>
                      <a:pt x="85" y="202"/>
                    </a:lnTo>
                    <a:lnTo>
                      <a:pt x="81" y="195"/>
                    </a:lnTo>
                    <a:lnTo>
                      <a:pt x="73" y="187"/>
                    </a:lnTo>
                    <a:lnTo>
                      <a:pt x="64" y="178"/>
                    </a:lnTo>
                    <a:lnTo>
                      <a:pt x="55" y="165"/>
                    </a:lnTo>
                    <a:lnTo>
                      <a:pt x="43" y="156"/>
                    </a:lnTo>
                    <a:lnTo>
                      <a:pt x="27" y="151"/>
                    </a:lnTo>
                    <a:lnTo>
                      <a:pt x="15" y="142"/>
                    </a:lnTo>
                    <a:lnTo>
                      <a:pt x="0" y="135"/>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67" name="Freeform 718"/>
              <p:cNvSpPr>
                <a:spLocks/>
              </p:cNvSpPr>
              <p:nvPr/>
            </p:nvSpPr>
            <p:spPr bwMode="auto">
              <a:xfrm>
                <a:off x="3469" y="1765"/>
                <a:ext cx="10" cy="9"/>
              </a:xfrm>
              <a:custGeom>
                <a:avLst/>
                <a:gdLst>
                  <a:gd name="T0" fmla="*/ 0 w 55"/>
                  <a:gd name="T1" fmla="*/ 0 h 51"/>
                  <a:gd name="T2" fmla="*/ 0 w 55"/>
                  <a:gd name="T3" fmla="*/ 0 h 51"/>
                  <a:gd name="T4" fmla="*/ 0 w 55"/>
                  <a:gd name="T5" fmla="*/ 0 h 51"/>
                  <a:gd name="T6" fmla="*/ 0 w 55"/>
                  <a:gd name="T7" fmla="*/ 0 h 51"/>
                  <a:gd name="T8" fmla="*/ 0 w 55"/>
                  <a:gd name="T9" fmla="*/ 0 h 51"/>
                  <a:gd name="T10" fmla="*/ 0 w 55"/>
                  <a:gd name="T11" fmla="*/ 0 h 51"/>
                  <a:gd name="T12" fmla="*/ 0 w 55"/>
                  <a:gd name="T13" fmla="*/ 0 h 51"/>
                  <a:gd name="T14" fmla="*/ 0 w 55"/>
                  <a:gd name="T15" fmla="*/ 0 h 51"/>
                  <a:gd name="T16" fmla="*/ 0 w 55"/>
                  <a:gd name="T17" fmla="*/ 0 h 51"/>
                  <a:gd name="T18" fmla="*/ 0 w 55"/>
                  <a:gd name="T19" fmla="*/ 0 h 51"/>
                  <a:gd name="T20" fmla="*/ 0 w 55"/>
                  <a:gd name="T21" fmla="*/ 0 h 51"/>
                  <a:gd name="T22" fmla="*/ 0 w 55"/>
                  <a:gd name="T23" fmla="*/ 0 h 51"/>
                  <a:gd name="T24" fmla="*/ 0 w 55"/>
                  <a:gd name="T25" fmla="*/ 0 h 51"/>
                  <a:gd name="T26" fmla="*/ 0 w 55"/>
                  <a:gd name="T27" fmla="*/ 0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5"/>
                  <a:gd name="T43" fmla="*/ 0 h 51"/>
                  <a:gd name="T44" fmla="*/ 55 w 55"/>
                  <a:gd name="T45" fmla="*/ 51 h 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5" h="51">
                    <a:moveTo>
                      <a:pt x="0" y="8"/>
                    </a:moveTo>
                    <a:lnTo>
                      <a:pt x="7" y="17"/>
                    </a:lnTo>
                    <a:lnTo>
                      <a:pt x="18" y="20"/>
                    </a:lnTo>
                    <a:lnTo>
                      <a:pt x="31" y="32"/>
                    </a:lnTo>
                    <a:lnTo>
                      <a:pt x="37" y="42"/>
                    </a:lnTo>
                    <a:lnTo>
                      <a:pt x="46" y="51"/>
                    </a:lnTo>
                    <a:lnTo>
                      <a:pt x="55" y="45"/>
                    </a:lnTo>
                    <a:lnTo>
                      <a:pt x="46" y="38"/>
                    </a:lnTo>
                    <a:lnTo>
                      <a:pt x="42" y="21"/>
                    </a:lnTo>
                    <a:lnTo>
                      <a:pt x="30" y="12"/>
                    </a:lnTo>
                    <a:lnTo>
                      <a:pt x="16" y="11"/>
                    </a:lnTo>
                    <a:lnTo>
                      <a:pt x="4" y="0"/>
                    </a:lnTo>
                    <a:lnTo>
                      <a:pt x="0" y="6"/>
                    </a:lnTo>
                    <a:lnTo>
                      <a:pt x="0" y="8"/>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68" name="Freeform 719"/>
              <p:cNvSpPr>
                <a:spLocks/>
              </p:cNvSpPr>
              <p:nvPr/>
            </p:nvSpPr>
            <p:spPr bwMode="auto">
              <a:xfrm>
                <a:off x="3475" y="1700"/>
                <a:ext cx="58" cy="82"/>
              </a:xfrm>
              <a:custGeom>
                <a:avLst/>
                <a:gdLst>
                  <a:gd name="T0" fmla="*/ 0 w 316"/>
                  <a:gd name="T1" fmla="*/ 0 h 444"/>
                  <a:gd name="T2" fmla="*/ 0 w 316"/>
                  <a:gd name="T3" fmla="*/ 0 h 444"/>
                  <a:gd name="T4" fmla="*/ 0 w 316"/>
                  <a:gd name="T5" fmla="*/ 0 h 444"/>
                  <a:gd name="T6" fmla="*/ 0 w 316"/>
                  <a:gd name="T7" fmla="*/ 0 h 444"/>
                  <a:gd name="T8" fmla="*/ 0 w 316"/>
                  <a:gd name="T9" fmla="*/ 0 h 444"/>
                  <a:gd name="T10" fmla="*/ 0 w 316"/>
                  <a:gd name="T11" fmla="*/ 0 h 444"/>
                  <a:gd name="T12" fmla="*/ 0 w 316"/>
                  <a:gd name="T13" fmla="*/ 0 h 444"/>
                  <a:gd name="T14" fmla="*/ 0 w 316"/>
                  <a:gd name="T15" fmla="*/ 0 h 444"/>
                  <a:gd name="T16" fmla="*/ 0 w 316"/>
                  <a:gd name="T17" fmla="*/ 0 h 444"/>
                  <a:gd name="T18" fmla="*/ 0 w 316"/>
                  <a:gd name="T19" fmla="*/ 0 h 444"/>
                  <a:gd name="T20" fmla="*/ 0 w 316"/>
                  <a:gd name="T21" fmla="*/ 0 h 444"/>
                  <a:gd name="T22" fmla="*/ 0 w 316"/>
                  <a:gd name="T23" fmla="*/ 0 h 444"/>
                  <a:gd name="T24" fmla="*/ 0 w 316"/>
                  <a:gd name="T25" fmla="*/ 0 h 444"/>
                  <a:gd name="T26" fmla="*/ 0 w 316"/>
                  <a:gd name="T27" fmla="*/ 0 h 444"/>
                  <a:gd name="T28" fmla="*/ 0 w 316"/>
                  <a:gd name="T29" fmla="*/ 0 h 444"/>
                  <a:gd name="T30" fmla="*/ 0 w 316"/>
                  <a:gd name="T31" fmla="*/ 0 h 444"/>
                  <a:gd name="T32" fmla="*/ 0 w 316"/>
                  <a:gd name="T33" fmla="*/ 0 h 444"/>
                  <a:gd name="T34" fmla="*/ 0 w 316"/>
                  <a:gd name="T35" fmla="*/ 0 h 444"/>
                  <a:gd name="T36" fmla="*/ 0 w 316"/>
                  <a:gd name="T37" fmla="*/ 0 h 444"/>
                  <a:gd name="T38" fmla="*/ 0 w 316"/>
                  <a:gd name="T39" fmla="*/ 0 h 444"/>
                  <a:gd name="T40" fmla="*/ 0 w 316"/>
                  <a:gd name="T41" fmla="*/ 0 h 444"/>
                  <a:gd name="T42" fmla="*/ 0 w 316"/>
                  <a:gd name="T43" fmla="*/ 0 h 444"/>
                  <a:gd name="T44" fmla="*/ 0 w 316"/>
                  <a:gd name="T45" fmla="*/ 0 h 444"/>
                  <a:gd name="T46" fmla="*/ 0 w 316"/>
                  <a:gd name="T47" fmla="*/ 0 h 444"/>
                  <a:gd name="T48" fmla="*/ 0 w 316"/>
                  <a:gd name="T49" fmla="*/ 0 h 444"/>
                  <a:gd name="T50" fmla="*/ 0 w 316"/>
                  <a:gd name="T51" fmla="*/ 0 h 444"/>
                  <a:gd name="T52" fmla="*/ 0 w 316"/>
                  <a:gd name="T53" fmla="*/ 0 h 444"/>
                  <a:gd name="T54" fmla="*/ 0 w 316"/>
                  <a:gd name="T55" fmla="*/ 0 h 444"/>
                  <a:gd name="T56" fmla="*/ 0 w 316"/>
                  <a:gd name="T57" fmla="*/ 0 h 444"/>
                  <a:gd name="T58" fmla="*/ 0 w 316"/>
                  <a:gd name="T59" fmla="*/ 0 h 444"/>
                  <a:gd name="T60" fmla="*/ 0 w 316"/>
                  <a:gd name="T61" fmla="*/ 0 h 444"/>
                  <a:gd name="T62" fmla="*/ 0 w 316"/>
                  <a:gd name="T63" fmla="*/ 0 h 444"/>
                  <a:gd name="T64" fmla="*/ 0 w 316"/>
                  <a:gd name="T65" fmla="*/ 0 h 444"/>
                  <a:gd name="T66" fmla="*/ 0 w 316"/>
                  <a:gd name="T67" fmla="*/ 0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16"/>
                  <a:gd name="T103" fmla="*/ 0 h 444"/>
                  <a:gd name="T104" fmla="*/ 316 w 316"/>
                  <a:gd name="T105" fmla="*/ 444 h 44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16" h="444">
                    <a:moveTo>
                      <a:pt x="45" y="303"/>
                    </a:moveTo>
                    <a:lnTo>
                      <a:pt x="46" y="317"/>
                    </a:lnTo>
                    <a:lnTo>
                      <a:pt x="55" y="338"/>
                    </a:lnTo>
                    <a:lnTo>
                      <a:pt x="55" y="353"/>
                    </a:lnTo>
                    <a:lnTo>
                      <a:pt x="61" y="365"/>
                    </a:lnTo>
                    <a:lnTo>
                      <a:pt x="64" y="375"/>
                    </a:lnTo>
                    <a:lnTo>
                      <a:pt x="78" y="366"/>
                    </a:lnTo>
                    <a:lnTo>
                      <a:pt x="82" y="354"/>
                    </a:lnTo>
                    <a:lnTo>
                      <a:pt x="93" y="359"/>
                    </a:lnTo>
                    <a:lnTo>
                      <a:pt x="93" y="374"/>
                    </a:lnTo>
                    <a:lnTo>
                      <a:pt x="93" y="386"/>
                    </a:lnTo>
                    <a:lnTo>
                      <a:pt x="108" y="378"/>
                    </a:lnTo>
                    <a:lnTo>
                      <a:pt x="118" y="389"/>
                    </a:lnTo>
                    <a:lnTo>
                      <a:pt x="142" y="401"/>
                    </a:lnTo>
                    <a:lnTo>
                      <a:pt x="163" y="417"/>
                    </a:lnTo>
                    <a:lnTo>
                      <a:pt x="184" y="434"/>
                    </a:lnTo>
                    <a:lnTo>
                      <a:pt x="205" y="444"/>
                    </a:lnTo>
                    <a:lnTo>
                      <a:pt x="216" y="437"/>
                    </a:lnTo>
                    <a:lnTo>
                      <a:pt x="223" y="423"/>
                    </a:lnTo>
                    <a:lnTo>
                      <a:pt x="208" y="413"/>
                    </a:lnTo>
                    <a:lnTo>
                      <a:pt x="216" y="392"/>
                    </a:lnTo>
                    <a:lnTo>
                      <a:pt x="222" y="356"/>
                    </a:lnTo>
                    <a:lnTo>
                      <a:pt x="228" y="317"/>
                    </a:lnTo>
                    <a:lnTo>
                      <a:pt x="235" y="290"/>
                    </a:lnTo>
                    <a:lnTo>
                      <a:pt x="244" y="242"/>
                    </a:lnTo>
                    <a:lnTo>
                      <a:pt x="255" y="191"/>
                    </a:lnTo>
                    <a:lnTo>
                      <a:pt x="265" y="167"/>
                    </a:lnTo>
                    <a:lnTo>
                      <a:pt x="274" y="128"/>
                    </a:lnTo>
                    <a:lnTo>
                      <a:pt x="280" y="108"/>
                    </a:lnTo>
                    <a:lnTo>
                      <a:pt x="295" y="117"/>
                    </a:lnTo>
                    <a:lnTo>
                      <a:pt x="316" y="126"/>
                    </a:lnTo>
                    <a:lnTo>
                      <a:pt x="268" y="11"/>
                    </a:lnTo>
                    <a:lnTo>
                      <a:pt x="256" y="44"/>
                    </a:lnTo>
                    <a:lnTo>
                      <a:pt x="195" y="0"/>
                    </a:lnTo>
                    <a:lnTo>
                      <a:pt x="157" y="86"/>
                    </a:lnTo>
                    <a:lnTo>
                      <a:pt x="142" y="78"/>
                    </a:lnTo>
                    <a:lnTo>
                      <a:pt x="136" y="81"/>
                    </a:lnTo>
                    <a:lnTo>
                      <a:pt x="129" y="83"/>
                    </a:lnTo>
                    <a:lnTo>
                      <a:pt x="114" y="138"/>
                    </a:lnTo>
                    <a:lnTo>
                      <a:pt x="40" y="78"/>
                    </a:lnTo>
                    <a:lnTo>
                      <a:pt x="39" y="87"/>
                    </a:lnTo>
                    <a:lnTo>
                      <a:pt x="40" y="98"/>
                    </a:lnTo>
                    <a:lnTo>
                      <a:pt x="39" y="108"/>
                    </a:lnTo>
                    <a:lnTo>
                      <a:pt x="43" y="117"/>
                    </a:lnTo>
                    <a:lnTo>
                      <a:pt x="45" y="123"/>
                    </a:lnTo>
                    <a:lnTo>
                      <a:pt x="42" y="134"/>
                    </a:lnTo>
                    <a:lnTo>
                      <a:pt x="40" y="143"/>
                    </a:lnTo>
                    <a:lnTo>
                      <a:pt x="34" y="147"/>
                    </a:lnTo>
                    <a:lnTo>
                      <a:pt x="30" y="150"/>
                    </a:lnTo>
                    <a:lnTo>
                      <a:pt x="31" y="156"/>
                    </a:lnTo>
                    <a:lnTo>
                      <a:pt x="30" y="165"/>
                    </a:lnTo>
                    <a:lnTo>
                      <a:pt x="30" y="171"/>
                    </a:lnTo>
                    <a:lnTo>
                      <a:pt x="30" y="180"/>
                    </a:lnTo>
                    <a:lnTo>
                      <a:pt x="27" y="189"/>
                    </a:lnTo>
                    <a:lnTo>
                      <a:pt x="24" y="197"/>
                    </a:lnTo>
                    <a:lnTo>
                      <a:pt x="21" y="209"/>
                    </a:lnTo>
                    <a:lnTo>
                      <a:pt x="19" y="219"/>
                    </a:lnTo>
                    <a:lnTo>
                      <a:pt x="13" y="225"/>
                    </a:lnTo>
                    <a:lnTo>
                      <a:pt x="9" y="236"/>
                    </a:lnTo>
                    <a:lnTo>
                      <a:pt x="4" y="243"/>
                    </a:lnTo>
                    <a:lnTo>
                      <a:pt x="0" y="248"/>
                    </a:lnTo>
                    <a:lnTo>
                      <a:pt x="4" y="252"/>
                    </a:lnTo>
                    <a:lnTo>
                      <a:pt x="10" y="261"/>
                    </a:lnTo>
                    <a:lnTo>
                      <a:pt x="19" y="267"/>
                    </a:lnTo>
                    <a:lnTo>
                      <a:pt x="28" y="270"/>
                    </a:lnTo>
                    <a:lnTo>
                      <a:pt x="37" y="278"/>
                    </a:lnTo>
                    <a:lnTo>
                      <a:pt x="42" y="290"/>
                    </a:lnTo>
                    <a:lnTo>
                      <a:pt x="45" y="303"/>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69" name="Freeform 720"/>
              <p:cNvSpPr>
                <a:spLocks/>
              </p:cNvSpPr>
              <p:nvPr/>
            </p:nvSpPr>
            <p:spPr bwMode="auto">
              <a:xfrm>
                <a:off x="3614" y="1406"/>
                <a:ext cx="409" cy="70"/>
              </a:xfrm>
              <a:custGeom>
                <a:avLst/>
                <a:gdLst>
                  <a:gd name="T0" fmla="*/ 0 w 2363"/>
                  <a:gd name="T1" fmla="*/ 0 h 373"/>
                  <a:gd name="T2" fmla="*/ 0 w 2363"/>
                  <a:gd name="T3" fmla="*/ 0 h 373"/>
                  <a:gd name="T4" fmla="*/ 0 w 2363"/>
                  <a:gd name="T5" fmla="*/ 0 h 373"/>
                  <a:gd name="T6" fmla="*/ 0 60000 65536"/>
                  <a:gd name="T7" fmla="*/ 0 60000 65536"/>
                  <a:gd name="T8" fmla="*/ 0 60000 65536"/>
                  <a:gd name="T9" fmla="*/ 0 w 2363"/>
                  <a:gd name="T10" fmla="*/ 0 h 373"/>
                  <a:gd name="T11" fmla="*/ 2363 w 2363"/>
                  <a:gd name="T12" fmla="*/ 373 h 373"/>
                </a:gdLst>
                <a:ahLst/>
                <a:cxnLst>
                  <a:cxn ang="T6">
                    <a:pos x="T0" y="T1"/>
                  </a:cxn>
                  <a:cxn ang="T7">
                    <a:pos x="T2" y="T3"/>
                  </a:cxn>
                  <a:cxn ang="T8">
                    <a:pos x="T4" y="T5"/>
                  </a:cxn>
                </a:cxnLst>
                <a:rect l="T9" t="T10" r="T11" b="T12"/>
                <a:pathLst>
                  <a:path w="2363" h="373">
                    <a:moveTo>
                      <a:pt x="40" y="0"/>
                    </a:moveTo>
                    <a:cubicBezTo>
                      <a:pt x="0" y="180"/>
                      <a:pt x="534" y="373"/>
                      <a:pt x="1227" y="370"/>
                    </a:cubicBezTo>
                    <a:cubicBezTo>
                      <a:pt x="1920" y="367"/>
                      <a:pt x="2363" y="166"/>
                      <a:pt x="2329" y="60"/>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3870" name="Freeform 721"/>
              <p:cNvSpPr>
                <a:spLocks/>
              </p:cNvSpPr>
              <p:nvPr/>
            </p:nvSpPr>
            <p:spPr bwMode="auto">
              <a:xfrm>
                <a:off x="3651" y="1390"/>
                <a:ext cx="323" cy="56"/>
              </a:xfrm>
              <a:custGeom>
                <a:avLst/>
                <a:gdLst>
                  <a:gd name="T0" fmla="*/ 0 w 1886"/>
                  <a:gd name="T1" fmla="*/ 0 h 315"/>
                  <a:gd name="T2" fmla="*/ 0 w 1886"/>
                  <a:gd name="T3" fmla="*/ 0 h 315"/>
                  <a:gd name="T4" fmla="*/ 0 w 1886"/>
                  <a:gd name="T5" fmla="*/ 0 h 315"/>
                  <a:gd name="T6" fmla="*/ 0 60000 65536"/>
                  <a:gd name="T7" fmla="*/ 0 60000 65536"/>
                  <a:gd name="T8" fmla="*/ 0 60000 65536"/>
                  <a:gd name="T9" fmla="*/ 0 w 1886"/>
                  <a:gd name="T10" fmla="*/ 0 h 315"/>
                  <a:gd name="T11" fmla="*/ 1886 w 1886"/>
                  <a:gd name="T12" fmla="*/ 315 h 315"/>
                </a:gdLst>
                <a:ahLst/>
                <a:cxnLst>
                  <a:cxn ang="T6">
                    <a:pos x="T0" y="T1"/>
                  </a:cxn>
                  <a:cxn ang="T7">
                    <a:pos x="T2" y="T3"/>
                  </a:cxn>
                  <a:cxn ang="T8">
                    <a:pos x="T4" y="T5"/>
                  </a:cxn>
                </a:cxnLst>
                <a:rect l="T9" t="T10" r="T11" b="T12"/>
                <a:pathLst>
                  <a:path w="1886" h="315">
                    <a:moveTo>
                      <a:pt x="32" y="0"/>
                    </a:moveTo>
                    <a:cubicBezTo>
                      <a:pt x="0" y="164"/>
                      <a:pt x="431" y="315"/>
                      <a:pt x="982" y="312"/>
                    </a:cubicBezTo>
                    <a:cubicBezTo>
                      <a:pt x="1534" y="310"/>
                      <a:pt x="1886" y="127"/>
                      <a:pt x="1859" y="31"/>
                    </a:cubicBezTo>
                  </a:path>
                </a:pathLst>
              </a:custGeom>
              <a:no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71" name="Freeform 722"/>
              <p:cNvSpPr>
                <a:spLocks/>
              </p:cNvSpPr>
              <p:nvPr/>
            </p:nvSpPr>
            <p:spPr bwMode="auto">
              <a:xfrm>
                <a:off x="3526" y="1481"/>
                <a:ext cx="574" cy="74"/>
              </a:xfrm>
              <a:custGeom>
                <a:avLst/>
                <a:gdLst>
                  <a:gd name="T0" fmla="*/ 0 w 3314"/>
                  <a:gd name="T1" fmla="*/ 0 h 399"/>
                  <a:gd name="T2" fmla="*/ 0 w 3314"/>
                  <a:gd name="T3" fmla="*/ 0 h 399"/>
                  <a:gd name="T4" fmla="*/ 1 w 3314"/>
                  <a:gd name="T5" fmla="*/ 0 h 399"/>
                  <a:gd name="T6" fmla="*/ 0 60000 65536"/>
                  <a:gd name="T7" fmla="*/ 0 60000 65536"/>
                  <a:gd name="T8" fmla="*/ 0 60000 65536"/>
                  <a:gd name="T9" fmla="*/ 0 w 3314"/>
                  <a:gd name="T10" fmla="*/ 0 h 399"/>
                  <a:gd name="T11" fmla="*/ 3314 w 3314"/>
                  <a:gd name="T12" fmla="*/ 399 h 399"/>
                </a:gdLst>
                <a:ahLst/>
                <a:cxnLst>
                  <a:cxn ang="T6">
                    <a:pos x="T0" y="T1"/>
                  </a:cxn>
                  <a:cxn ang="T7">
                    <a:pos x="T2" y="T3"/>
                  </a:cxn>
                  <a:cxn ang="T8">
                    <a:pos x="T4" y="T5"/>
                  </a:cxn>
                </a:cxnLst>
                <a:rect l="T9" t="T10" r="T11" b="T12"/>
                <a:pathLst>
                  <a:path w="3314" h="399">
                    <a:moveTo>
                      <a:pt x="0" y="0"/>
                    </a:moveTo>
                    <a:cubicBezTo>
                      <a:pt x="127" y="258"/>
                      <a:pt x="717" y="399"/>
                      <a:pt x="1702" y="396"/>
                    </a:cubicBezTo>
                    <a:cubicBezTo>
                      <a:pt x="2686" y="392"/>
                      <a:pt x="3197" y="176"/>
                      <a:pt x="3314" y="34"/>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3872" name="Freeform 723"/>
              <p:cNvSpPr>
                <a:spLocks/>
              </p:cNvSpPr>
              <p:nvPr/>
            </p:nvSpPr>
            <p:spPr bwMode="auto">
              <a:xfrm>
                <a:off x="3475" y="1958"/>
                <a:ext cx="671" cy="73"/>
              </a:xfrm>
              <a:custGeom>
                <a:avLst/>
                <a:gdLst>
                  <a:gd name="T0" fmla="*/ 0 w 3873"/>
                  <a:gd name="T1" fmla="*/ 0 h 395"/>
                  <a:gd name="T2" fmla="*/ 0 w 3873"/>
                  <a:gd name="T3" fmla="*/ 0 h 395"/>
                  <a:gd name="T4" fmla="*/ 1 w 3873"/>
                  <a:gd name="T5" fmla="*/ 0 h 395"/>
                  <a:gd name="T6" fmla="*/ 0 60000 65536"/>
                  <a:gd name="T7" fmla="*/ 0 60000 65536"/>
                  <a:gd name="T8" fmla="*/ 0 60000 65536"/>
                  <a:gd name="T9" fmla="*/ 0 w 3873"/>
                  <a:gd name="T10" fmla="*/ 0 h 395"/>
                  <a:gd name="T11" fmla="*/ 3873 w 3873"/>
                  <a:gd name="T12" fmla="*/ 395 h 395"/>
                </a:gdLst>
                <a:ahLst/>
                <a:cxnLst>
                  <a:cxn ang="T6">
                    <a:pos x="T0" y="T1"/>
                  </a:cxn>
                  <a:cxn ang="T7">
                    <a:pos x="T2" y="T3"/>
                  </a:cxn>
                  <a:cxn ang="T8">
                    <a:pos x="T4" y="T5"/>
                  </a:cxn>
                </a:cxnLst>
                <a:rect l="T9" t="T10" r="T11" b="T12"/>
                <a:pathLst>
                  <a:path w="3873" h="395">
                    <a:moveTo>
                      <a:pt x="0" y="42"/>
                    </a:moveTo>
                    <a:cubicBezTo>
                      <a:pt x="167" y="192"/>
                      <a:pt x="897" y="395"/>
                      <a:pt x="2015" y="387"/>
                    </a:cubicBezTo>
                    <a:cubicBezTo>
                      <a:pt x="3134" y="379"/>
                      <a:pt x="3714" y="175"/>
                      <a:pt x="3873" y="0"/>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3873" name="Freeform 724"/>
              <p:cNvSpPr>
                <a:spLocks/>
              </p:cNvSpPr>
              <p:nvPr/>
            </p:nvSpPr>
            <p:spPr bwMode="auto">
              <a:xfrm>
                <a:off x="3550" y="2040"/>
                <a:ext cx="531" cy="51"/>
              </a:xfrm>
              <a:custGeom>
                <a:avLst/>
                <a:gdLst>
                  <a:gd name="T0" fmla="*/ 0 w 3063"/>
                  <a:gd name="T1" fmla="*/ 0 h 276"/>
                  <a:gd name="T2" fmla="*/ 0 w 3063"/>
                  <a:gd name="T3" fmla="*/ 0 h 276"/>
                  <a:gd name="T4" fmla="*/ 1 w 3063"/>
                  <a:gd name="T5" fmla="*/ 0 h 276"/>
                  <a:gd name="T6" fmla="*/ 0 60000 65536"/>
                  <a:gd name="T7" fmla="*/ 0 60000 65536"/>
                  <a:gd name="T8" fmla="*/ 0 60000 65536"/>
                  <a:gd name="T9" fmla="*/ 0 w 3063"/>
                  <a:gd name="T10" fmla="*/ 0 h 276"/>
                  <a:gd name="T11" fmla="*/ 3063 w 3063"/>
                  <a:gd name="T12" fmla="*/ 276 h 276"/>
                </a:gdLst>
                <a:ahLst/>
                <a:cxnLst>
                  <a:cxn ang="T6">
                    <a:pos x="T0" y="T1"/>
                  </a:cxn>
                  <a:cxn ang="T7">
                    <a:pos x="T2" y="T3"/>
                  </a:cxn>
                  <a:cxn ang="T8">
                    <a:pos x="T4" y="T5"/>
                  </a:cxn>
                </a:cxnLst>
                <a:rect l="T9" t="T10" r="T11" b="T12"/>
                <a:pathLst>
                  <a:path w="3063" h="276">
                    <a:moveTo>
                      <a:pt x="0" y="34"/>
                    </a:moveTo>
                    <a:cubicBezTo>
                      <a:pt x="183" y="151"/>
                      <a:pt x="580" y="276"/>
                      <a:pt x="1536" y="268"/>
                    </a:cubicBezTo>
                    <a:cubicBezTo>
                      <a:pt x="2494" y="260"/>
                      <a:pt x="2913" y="92"/>
                      <a:pt x="3063" y="0"/>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3874" name="Freeform 725"/>
              <p:cNvSpPr>
                <a:spLocks/>
              </p:cNvSpPr>
              <p:nvPr/>
            </p:nvSpPr>
            <p:spPr bwMode="auto">
              <a:xfrm>
                <a:off x="3665" y="2114"/>
                <a:ext cx="294" cy="14"/>
              </a:xfrm>
              <a:custGeom>
                <a:avLst/>
                <a:gdLst>
                  <a:gd name="T0" fmla="*/ 0 w 3063"/>
                  <a:gd name="T1" fmla="*/ 0 h 276"/>
                  <a:gd name="T2" fmla="*/ 0 w 3063"/>
                  <a:gd name="T3" fmla="*/ 0 h 276"/>
                  <a:gd name="T4" fmla="*/ 0 w 3063"/>
                  <a:gd name="T5" fmla="*/ 0 h 276"/>
                  <a:gd name="T6" fmla="*/ 0 60000 65536"/>
                  <a:gd name="T7" fmla="*/ 0 60000 65536"/>
                  <a:gd name="T8" fmla="*/ 0 60000 65536"/>
                  <a:gd name="T9" fmla="*/ 0 w 3063"/>
                  <a:gd name="T10" fmla="*/ 0 h 276"/>
                  <a:gd name="T11" fmla="*/ 3063 w 3063"/>
                  <a:gd name="T12" fmla="*/ 276 h 276"/>
                </a:gdLst>
                <a:ahLst/>
                <a:cxnLst>
                  <a:cxn ang="T6">
                    <a:pos x="T0" y="T1"/>
                  </a:cxn>
                  <a:cxn ang="T7">
                    <a:pos x="T2" y="T3"/>
                  </a:cxn>
                  <a:cxn ang="T8">
                    <a:pos x="T4" y="T5"/>
                  </a:cxn>
                </a:cxnLst>
                <a:rect l="T9" t="T10" r="T11" b="T12"/>
                <a:pathLst>
                  <a:path w="3063" h="276">
                    <a:moveTo>
                      <a:pt x="0" y="34"/>
                    </a:moveTo>
                    <a:cubicBezTo>
                      <a:pt x="183" y="151"/>
                      <a:pt x="580" y="276"/>
                      <a:pt x="1536" y="268"/>
                    </a:cubicBezTo>
                    <a:cubicBezTo>
                      <a:pt x="2494" y="260"/>
                      <a:pt x="2913" y="92"/>
                      <a:pt x="3063" y="0"/>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3875" name="Line 726"/>
              <p:cNvSpPr>
                <a:spLocks noChangeShapeType="1"/>
              </p:cNvSpPr>
              <p:nvPr/>
            </p:nvSpPr>
            <p:spPr bwMode="auto">
              <a:xfrm flipH="1">
                <a:off x="3805" y="1358"/>
                <a:ext cx="1" cy="791"/>
              </a:xfrm>
              <a:prstGeom prst="line">
                <a:avLst/>
              </a:prstGeom>
              <a:noFill/>
              <a:ln w="6350">
                <a:solidFill>
                  <a:srgbClr val="E6F0F6"/>
                </a:solidFill>
                <a:round/>
                <a:headEnd type="none" w="sm" len="sm"/>
                <a:tailEnd type="none" w="sm" len="sm"/>
              </a:ln>
            </p:spPr>
            <p:txBody>
              <a:bodyPr lIns="126000" tIns="46800" rIns="90000" bIns="46800">
                <a:spAutoFit/>
              </a:bodyPr>
              <a:lstStyle/>
              <a:p>
                <a:endParaRPr lang="en-US"/>
              </a:p>
            </p:txBody>
          </p:sp>
          <p:grpSp>
            <p:nvGrpSpPr>
              <p:cNvPr id="163876" name="Group 727"/>
              <p:cNvGrpSpPr>
                <a:grpSpLocks/>
              </p:cNvGrpSpPr>
              <p:nvPr/>
            </p:nvGrpSpPr>
            <p:grpSpPr bwMode="auto">
              <a:xfrm>
                <a:off x="3700" y="1396"/>
                <a:ext cx="215" cy="767"/>
                <a:chOff x="2277" y="247"/>
                <a:chExt cx="1242" cy="4121"/>
              </a:xfrm>
            </p:grpSpPr>
            <p:sp>
              <p:nvSpPr>
                <p:cNvPr id="164194" name="Freeform 728"/>
                <p:cNvSpPr>
                  <a:spLocks/>
                </p:cNvSpPr>
                <p:nvPr/>
              </p:nvSpPr>
              <p:spPr bwMode="auto">
                <a:xfrm>
                  <a:off x="2277" y="259"/>
                  <a:ext cx="595" cy="4109"/>
                </a:xfrm>
                <a:custGeom>
                  <a:avLst/>
                  <a:gdLst>
                    <a:gd name="T0" fmla="*/ 469 w 595"/>
                    <a:gd name="T1" fmla="*/ 0 h 4107"/>
                    <a:gd name="T2" fmla="*/ 52 w 595"/>
                    <a:gd name="T3" fmla="*/ 1699 h 4107"/>
                    <a:gd name="T4" fmla="*/ 161 w 595"/>
                    <a:gd name="T5" fmla="*/ 3599 h 4107"/>
                    <a:gd name="T6" fmla="*/ 595 w 595"/>
                    <a:gd name="T7" fmla="*/ 4033 h 4107"/>
                    <a:gd name="T8" fmla="*/ 0 60000 65536"/>
                    <a:gd name="T9" fmla="*/ 0 60000 65536"/>
                    <a:gd name="T10" fmla="*/ 0 60000 65536"/>
                    <a:gd name="T11" fmla="*/ 0 60000 65536"/>
                    <a:gd name="T12" fmla="*/ 0 w 595"/>
                    <a:gd name="T13" fmla="*/ 0 h 4107"/>
                    <a:gd name="T14" fmla="*/ 595 w 595"/>
                    <a:gd name="T15" fmla="*/ 4107 h 4107"/>
                  </a:gdLst>
                  <a:ahLst/>
                  <a:cxnLst>
                    <a:cxn ang="T8">
                      <a:pos x="T0" y="T1"/>
                    </a:cxn>
                    <a:cxn ang="T9">
                      <a:pos x="T2" y="T3"/>
                    </a:cxn>
                    <a:cxn ang="T10">
                      <a:pos x="T4" y="T5"/>
                    </a:cxn>
                    <a:cxn ang="T11">
                      <a:pos x="T6" y="T7"/>
                    </a:cxn>
                  </a:cxnLst>
                  <a:rect l="T12" t="T13" r="T14" b="T15"/>
                  <a:pathLst>
                    <a:path w="595" h="4107">
                      <a:moveTo>
                        <a:pt x="469" y="0"/>
                      </a:moveTo>
                      <a:cubicBezTo>
                        <a:pt x="311" y="342"/>
                        <a:pt x="99" y="1089"/>
                        <a:pt x="52" y="1694"/>
                      </a:cubicBezTo>
                      <a:cubicBezTo>
                        <a:pt x="0" y="2347"/>
                        <a:pt x="19" y="3071"/>
                        <a:pt x="161" y="3589"/>
                      </a:cubicBezTo>
                      <a:cubicBezTo>
                        <a:pt x="303" y="4107"/>
                        <a:pt x="469" y="3982"/>
                        <a:pt x="595" y="4023"/>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4195" name="Freeform 729"/>
                <p:cNvSpPr>
                  <a:spLocks/>
                </p:cNvSpPr>
                <p:nvPr/>
              </p:nvSpPr>
              <p:spPr bwMode="auto">
                <a:xfrm flipH="1">
                  <a:off x="2924" y="247"/>
                  <a:ext cx="595" cy="4110"/>
                </a:xfrm>
                <a:custGeom>
                  <a:avLst/>
                  <a:gdLst>
                    <a:gd name="T0" fmla="*/ 469 w 595"/>
                    <a:gd name="T1" fmla="*/ 0 h 4107"/>
                    <a:gd name="T2" fmla="*/ 52 w 595"/>
                    <a:gd name="T3" fmla="*/ 1699 h 4107"/>
                    <a:gd name="T4" fmla="*/ 161 w 595"/>
                    <a:gd name="T5" fmla="*/ 3604 h 4107"/>
                    <a:gd name="T6" fmla="*/ 595 w 595"/>
                    <a:gd name="T7" fmla="*/ 4038 h 4107"/>
                    <a:gd name="T8" fmla="*/ 0 60000 65536"/>
                    <a:gd name="T9" fmla="*/ 0 60000 65536"/>
                    <a:gd name="T10" fmla="*/ 0 60000 65536"/>
                    <a:gd name="T11" fmla="*/ 0 60000 65536"/>
                    <a:gd name="T12" fmla="*/ 0 w 595"/>
                    <a:gd name="T13" fmla="*/ 0 h 4107"/>
                    <a:gd name="T14" fmla="*/ 595 w 595"/>
                    <a:gd name="T15" fmla="*/ 4107 h 4107"/>
                  </a:gdLst>
                  <a:ahLst/>
                  <a:cxnLst>
                    <a:cxn ang="T8">
                      <a:pos x="T0" y="T1"/>
                    </a:cxn>
                    <a:cxn ang="T9">
                      <a:pos x="T2" y="T3"/>
                    </a:cxn>
                    <a:cxn ang="T10">
                      <a:pos x="T4" y="T5"/>
                    </a:cxn>
                    <a:cxn ang="T11">
                      <a:pos x="T6" y="T7"/>
                    </a:cxn>
                  </a:cxnLst>
                  <a:rect l="T12" t="T13" r="T14" b="T15"/>
                  <a:pathLst>
                    <a:path w="595" h="4107">
                      <a:moveTo>
                        <a:pt x="469" y="0"/>
                      </a:moveTo>
                      <a:cubicBezTo>
                        <a:pt x="311" y="342"/>
                        <a:pt x="99" y="1089"/>
                        <a:pt x="52" y="1694"/>
                      </a:cubicBezTo>
                      <a:cubicBezTo>
                        <a:pt x="0" y="2347"/>
                        <a:pt x="19" y="3071"/>
                        <a:pt x="161" y="3589"/>
                      </a:cubicBezTo>
                      <a:cubicBezTo>
                        <a:pt x="303" y="4107"/>
                        <a:pt x="469" y="3982"/>
                        <a:pt x="595" y="4023"/>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grpSp>
          <p:grpSp>
            <p:nvGrpSpPr>
              <p:cNvPr id="163877" name="Group 730"/>
              <p:cNvGrpSpPr>
                <a:grpSpLocks/>
              </p:cNvGrpSpPr>
              <p:nvPr/>
            </p:nvGrpSpPr>
            <p:grpSpPr bwMode="auto">
              <a:xfrm>
                <a:off x="3602" y="1396"/>
                <a:ext cx="411" cy="752"/>
                <a:chOff x="1709" y="247"/>
                <a:chExt cx="2379" cy="4039"/>
              </a:xfrm>
            </p:grpSpPr>
            <p:sp>
              <p:nvSpPr>
                <p:cNvPr id="164192" name="Freeform 731"/>
                <p:cNvSpPr>
                  <a:spLocks/>
                </p:cNvSpPr>
                <p:nvPr/>
              </p:nvSpPr>
              <p:spPr bwMode="auto">
                <a:xfrm>
                  <a:off x="1709" y="259"/>
                  <a:ext cx="1139" cy="4026"/>
                </a:xfrm>
                <a:custGeom>
                  <a:avLst/>
                  <a:gdLst>
                    <a:gd name="T0" fmla="*/ 898 w 1139"/>
                    <a:gd name="T1" fmla="*/ 0 h 4023"/>
                    <a:gd name="T2" fmla="*/ 100 w 1139"/>
                    <a:gd name="T3" fmla="*/ 1699 h 4023"/>
                    <a:gd name="T4" fmla="*/ 286 w 1139"/>
                    <a:gd name="T5" fmla="*/ 3496 h 4023"/>
                    <a:gd name="T6" fmla="*/ 1139 w 1139"/>
                    <a:gd name="T7" fmla="*/ 4038 h 4023"/>
                    <a:gd name="T8" fmla="*/ 0 60000 65536"/>
                    <a:gd name="T9" fmla="*/ 0 60000 65536"/>
                    <a:gd name="T10" fmla="*/ 0 60000 65536"/>
                    <a:gd name="T11" fmla="*/ 0 60000 65536"/>
                    <a:gd name="T12" fmla="*/ 0 w 1139"/>
                    <a:gd name="T13" fmla="*/ 0 h 4023"/>
                    <a:gd name="T14" fmla="*/ 1139 w 1139"/>
                    <a:gd name="T15" fmla="*/ 4023 h 4023"/>
                  </a:gdLst>
                  <a:ahLst/>
                  <a:cxnLst>
                    <a:cxn ang="T8">
                      <a:pos x="T0" y="T1"/>
                    </a:cxn>
                    <a:cxn ang="T9">
                      <a:pos x="T2" y="T3"/>
                    </a:cxn>
                    <a:cxn ang="T10">
                      <a:pos x="T4" y="T5"/>
                    </a:cxn>
                    <a:cxn ang="T11">
                      <a:pos x="T6" y="T7"/>
                    </a:cxn>
                  </a:cxnLst>
                  <a:rect l="T12" t="T13" r="T14" b="T15"/>
                  <a:pathLst>
                    <a:path w="1139" h="4023">
                      <a:moveTo>
                        <a:pt x="898" y="0"/>
                      </a:moveTo>
                      <a:cubicBezTo>
                        <a:pt x="595" y="342"/>
                        <a:pt x="190" y="1089"/>
                        <a:pt x="100" y="1694"/>
                      </a:cubicBezTo>
                      <a:cubicBezTo>
                        <a:pt x="0" y="2347"/>
                        <a:pt x="14" y="2963"/>
                        <a:pt x="286" y="3481"/>
                      </a:cubicBezTo>
                      <a:cubicBezTo>
                        <a:pt x="558" y="3999"/>
                        <a:pt x="898" y="3982"/>
                        <a:pt x="1139" y="4023"/>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4193" name="Freeform 732"/>
                <p:cNvSpPr>
                  <a:spLocks/>
                </p:cNvSpPr>
                <p:nvPr/>
              </p:nvSpPr>
              <p:spPr bwMode="auto">
                <a:xfrm>
                  <a:off x="2949" y="247"/>
                  <a:ext cx="1139" cy="4039"/>
                </a:xfrm>
                <a:custGeom>
                  <a:avLst/>
                  <a:gdLst>
                    <a:gd name="T0" fmla="*/ 241 w 1139"/>
                    <a:gd name="T1" fmla="*/ 0 h 4036"/>
                    <a:gd name="T2" fmla="*/ 1039 w 1139"/>
                    <a:gd name="T3" fmla="*/ 1699 h 4036"/>
                    <a:gd name="T4" fmla="*/ 866 w 1139"/>
                    <a:gd name="T5" fmla="*/ 3533 h 4036"/>
                    <a:gd name="T6" fmla="*/ 0 w 1139"/>
                    <a:gd name="T7" fmla="*/ 4038 h 4036"/>
                    <a:gd name="T8" fmla="*/ 0 60000 65536"/>
                    <a:gd name="T9" fmla="*/ 0 60000 65536"/>
                    <a:gd name="T10" fmla="*/ 0 60000 65536"/>
                    <a:gd name="T11" fmla="*/ 0 60000 65536"/>
                    <a:gd name="T12" fmla="*/ 0 w 1139"/>
                    <a:gd name="T13" fmla="*/ 0 h 4036"/>
                    <a:gd name="T14" fmla="*/ 1139 w 1139"/>
                    <a:gd name="T15" fmla="*/ 4036 h 4036"/>
                  </a:gdLst>
                  <a:ahLst/>
                  <a:cxnLst>
                    <a:cxn ang="T8">
                      <a:pos x="T0" y="T1"/>
                    </a:cxn>
                    <a:cxn ang="T9">
                      <a:pos x="T2" y="T3"/>
                    </a:cxn>
                    <a:cxn ang="T10">
                      <a:pos x="T4" y="T5"/>
                    </a:cxn>
                    <a:cxn ang="T11">
                      <a:pos x="T6" y="T7"/>
                    </a:cxn>
                  </a:cxnLst>
                  <a:rect l="T12" t="T13" r="T14" b="T15"/>
                  <a:pathLst>
                    <a:path w="1139" h="4036">
                      <a:moveTo>
                        <a:pt x="241" y="0"/>
                      </a:moveTo>
                      <a:cubicBezTo>
                        <a:pt x="544" y="342"/>
                        <a:pt x="949" y="1089"/>
                        <a:pt x="1039" y="1694"/>
                      </a:cubicBezTo>
                      <a:cubicBezTo>
                        <a:pt x="1139" y="2347"/>
                        <a:pt x="1138" y="3000"/>
                        <a:pt x="866" y="3518"/>
                      </a:cubicBezTo>
                      <a:cubicBezTo>
                        <a:pt x="594" y="4036"/>
                        <a:pt x="241" y="3982"/>
                        <a:pt x="0" y="4023"/>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grpSp>
          <p:sp>
            <p:nvSpPr>
              <p:cNvPr id="163878" name="Freeform 733"/>
              <p:cNvSpPr>
                <a:spLocks/>
              </p:cNvSpPr>
              <p:nvPr/>
            </p:nvSpPr>
            <p:spPr bwMode="auto">
              <a:xfrm>
                <a:off x="3518" y="1395"/>
                <a:ext cx="277" cy="749"/>
              </a:xfrm>
              <a:custGeom>
                <a:avLst/>
                <a:gdLst>
                  <a:gd name="T0" fmla="*/ 0 w 1602"/>
                  <a:gd name="T1" fmla="*/ 0 h 4023"/>
                  <a:gd name="T2" fmla="*/ 0 w 1602"/>
                  <a:gd name="T3" fmla="*/ 0 h 4023"/>
                  <a:gd name="T4" fmla="*/ 0 w 1602"/>
                  <a:gd name="T5" fmla="*/ 1 h 4023"/>
                  <a:gd name="T6" fmla="*/ 0 w 1602"/>
                  <a:gd name="T7" fmla="*/ 1 h 4023"/>
                  <a:gd name="T8" fmla="*/ 0 60000 65536"/>
                  <a:gd name="T9" fmla="*/ 0 60000 65536"/>
                  <a:gd name="T10" fmla="*/ 0 60000 65536"/>
                  <a:gd name="T11" fmla="*/ 0 60000 65536"/>
                  <a:gd name="T12" fmla="*/ 0 w 1602"/>
                  <a:gd name="T13" fmla="*/ 0 h 4023"/>
                  <a:gd name="T14" fmla="*/ 1602 w 1602"/>
                  <a:gd name="T15" fmla="*/ 4023 h 4023"/>
                </a:gdLst>
                <a:ahLst/>
                <a:cxnLst>
                  <a:cxn ang="T8">
                    <a:pos x="T0" y="T1"/>
                  </a:cxn>
                  <a:cxn ang="T9">
                    <a:pos x="T2" y="T3"/>
                  </a:cxn>
                  <a:cxn ang="T10">
                    <a:pos x="T4" y="T5"/>
                  </a:cxn>
                  <a:cxn ang="T11">
                    <a:pos x="T6" y="T7"/>
                  </a:cxn>
                </a:cxnLst>
                <a:rect l="T12" t="T13" r="T14" b="T15"/>
                <a:pathLst>
                  <a:path w="1602" h="4023">
                    <a:moveTo>
                      <a:pt x="1259" y="0"/>
                    </a:moveTo>
                    <a:cubicBezTo>
                      <a:pt x="829" y="342"/>
                      <a:pt x="228" y="992"/>
                      <a:pt x="124" y="1694"/>
                    </a:cubicBezTo>
                    <a:cubicBezTo>
                      <a:pt x="20" y="2396"/>
                      <a:pt x="0" y="2945"/>
                      <a:pt x="386" y="3463"/>
                    </a:cubicBezTo>
                    <a:cubicBezTo>
                      <a:pt x="772" y="3981"/>
                      <a:pt x="1259" y="3982"/>
                      <a:pt x="1602" y="4023"/>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3879" name="Freeform 734"/>
              <p:cNvSpPr>
                <a:spLocks/>
              </p:cNvSpPr>
              <p:nvPr/>
            </p:nvSpPr>
            <p:spPr bwMode="auto">
              <a:xfrm>
                <a:off x="3820" y="1393"/>
                <a:ext cx="282" cy="749"/>
              </a:xfrm>
              <a:custGeom>
                <a:avLst/>
                <a:gdLst>
                  <a:gd name="T0" fmla="*/ 0 w 1627"/>
                  <a:gd name="T1" fmla="*/ 0 h 4023"/>
                  <a:gd name="T2" fmla="*/ 0 w 1627"/>
                  <a:gd name="T3" fmla="*/ 0 h 4023"/>
                  <a:gd name="T4" fmla="*/ 0 w 1627"/>
                  <a:gd name="T5" fmla="*/ 1 h 4023"/>
                  <a:gd name="T6" fmla="*/ 0 w 1627"/>
                  <a:gd name="T7" fmla="*/ 1 h 4023"/>
                  <a:gd name="T8" fmla="*/ 0 60000 65536"/>
                  <a:gd name="T9" fmla="*/ 0 60000 65536"/>
                  <a:gd name="T10" fmla="*/ 0 60000 65536"/>
                  <a:gd name="T11" fmla="*/ 0 60000 65536"/>
                  <a:gd name="T12" fmla="*/ 0 w 1627"/>
                  <a:gd name="T13" fmla="*/ 0 h 4023"/>
                  <a:gd name="T14" fmla="*/ 1627 w 1627"/>
                  <a:gd name="T15" fmla="*/ 4023 h 4023"/>
                </a:gdLst>
                <a:ahLst/>
                <a:cxnLst>
                  <a:cxn ang="T8">
                    <a:pos x="T0" y="T1"/>
                  </a:cxn>
                  <a:cxn ang="T9">
                    <a:pos x="T2" y="T3"/>
                  </a:cxn>
                  <a:cxn ang="T10">
                    <a:pos x="T4" y="T5"/>
                  </a:cxn>
                  <a:cxn ang="T11">
                    <a:pos x="T6" y="T7"/>
                  </a:cxn>
                </a:cxnLst>
                <a:rect l="T12" t="T13" r="T14" b="T15"/>
                <a:pathLst>
                  <a:path w="1627" h="4023">
                    <a:moveTo>
                      <a:pt x="343" y="0"/>
                    </a:moveTo>
                    <a:cubicBezTo>
                      <a:pt x="773" y="342"/>
                      <a:pt x="1329" y="888"/>
                      <a:pt x="1478" y="1694"/>
                    </a:cubicBezTo>
                    <a:cubicBezTo>
                      <a:pt x="1627" y="2500"/>
                      <a:pt x="1565" y="2982"/>
                      <a:pt x="1179" y="3500"/>
                    </a:cubicBezTo>
                    <a:cubicBezTo>
                      <a:pt x="793" y="4018"/>
                      <a:pt x="343" y="3982"/>
                      <a:pt x="0" y="4023"/>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3880" name="Freeform 735"/>
              <p:cNvSpPr>
                <a:spLocks/>
              </p:cNvSpPr>
              <p:nvPr/>
            </p:nvSpPr>
            <p:spPr bwMode="auto">
              <a:xfrm flipH="1">
                <a:off x="3826" y="1393"/>
                <a:ext cx="337" cy="753"/>
              </a:xfrm>
              <a:custGeom>
                <a:avLst/>
                <a:gdLst>
                  <a:gd name="T0" fmla="*/ 0 w 1950"/>
                  <a:gd name="T1" fmla="*/ 0 h 4073"/>
                  <a:gd name="T2" fmla="*/ 0 w 1950"/>
                  <a:gd name="T3" fmla="*/ 0 h 4073"/>
                  <a:gd name="T4" fmla="*/ 0 w 1950"/>
                  <a:gd name="T5" fmla="*/ 1 h 4073"/>
                  <a:gd name="T6" fmla="*/ 0 w 1950"/>
                  <a:gd name="T7" fmla="*/ 1 h 4073"/>
                  <a:gd name="T8" fmla="*/ 0 60000 65536"/>
                  <a:gd name="T9" fmla="*/ 0 60000 65536"/>
                  <a:gd name="T10" fmla="*/ 0 60000 65536"/>
                  <a:gd name="T11" fmla="*/ 0 60000 65536"/>
                  <a:gd name="T12" fmla="*/ 0 w 1950"/>
                  <a:gd name="T13" fmla="*/ 0 h 4073"/>
                  <a:gd name="T14" fmla="*/ 1950 w 1950"/>
                  <a:gd name="T15" fmla="*/ 4073 h 4073"/>
                </a:gdLst>
                <a:ahLst/>
                <a:cxnLst>
                  <a:cxn ang="T8">
                    <a:pos x="T0" y="T1"/>
                  </a:cxn>
                  <a:cxn ang="T9">
                    <a:pos x="T2" y="T3"/>
                  </a:cxn>
                  <a:cxn ang="T10">
                    <a:pos x="T4" y="T5"/>
                  </a:cxn>
                  <a:cxn ang="T11">
                    <a:pos x="T6" y="T7"/>
                  </a:cxn>
                </a:cxnLst>
                <a:rect l="T12" t="T13" r="T14" b="T15"/>
                <a:pathLst>
                  <a:path w="1950" h="4073">
                    <a:moveTo>
                      <a:pt x="1544" y="0"/>
                    </a:moveTo>
                    <a:cubicBezTo>
                      <a:pt x="985" y="250"/>
                      <a:pt x="383" y="834"/>
                      <a:pt x="200" y="1419"/>
                    </a:cubicBezTo>
                    <a:cubicBezTo>
                      <a:pt x="17" y="2004"/>
                      <a:pt x="0" y="2871"/>
                      <a:pt x="476" y="3389"/>
                    </a:cubicBezTo>
                    <a:cubicBezTo>
                      <a:pt x="953" y="3907"/>
                      <a:pt x="1528" y="4032"/>
                      <a:pt x="1950" y="4073"/>
                    </a:cubicBezTo>
                  </a:path>
                </a:pathLst>
              </a:custGeom>
              <a:noFill/>
              <a:ln w="6350" cap="flat" cmpd="sng">
                <a:solidFill>
                  <a:srgbClr val="E6F0F6"/>
                </a:solidFill>
                <a:prstDash val="solid"/>
                <a:round/>
                <a:headEnd type="none" w="sm" len="sm"/>
                <a:tailEnd type="none" w="sm" len="sm"/>
              </a:ln>
            </p:spPr>
            <p:txBody>
              <a:bodyPr lIns="126000" tIns="46800" rIns="90000" bIns="46800">
                <a:spAutoFit/>
              </a:bodyPr>
              <a:lstStyle/>
              <a:p>
                <a:endParaRPr lang="en-US"/>
              </a:p>
            </p:txBody>
          </p:sp>
          <p:sp>
            <p:nvSpPr>
              <p:cNvPr id="163881" name="Freeform 736"/>
              <p:cNvSpPr>
                <a:spLocks/>
              </p:cNvSpPr>
              <p:nvPr/>
            </p:nvSpPr>
            <p:spPr bwMode="auto">
              <a:xfrm>
                <a:off x="3847" y="1392"/>
                <a:ext cx="361" cy="752"/>
              </a:xfrm>
              <a:custGeom>
                <a:avLst/>
                <a:gdLst>
                  <a:gd name="T0" fmla="*/ 0 w 2086"/>
                  <a:gd name="T1" fmla="*/ 0 h 4039"/>
                  <a:gd name="T2" fmla="*/ 0 w 2086"/>
                  <a:gd name="T3" fmla="*/ 0 h 4039"/>
                  <a:gd name="T4" fmla="*/ 0 w 2086"/>
                  <a:gd name="T5" fmla="*/ 1 h 4039"/>
                  <a:gd name="T6" fmla="*/ 0 w 2086"/>
                  <a:gd name="T7" fmla="*/ 1 h 4039"/>
                  <a:gd name="T8" fmla="*/ 0 60000 65536"/>
                  <a:gd name="T9" fmla="*/ 0 60000 65536"/>
                  <a:gd name="T10" fmla="*/ 0 60000 65536"/>
                  <a:gd name="T11" fmla="*/ 0 60000 65536"/>
                  <a:gd name="T12" fmla="*/ 0 w 2086"/>
                  <a:gd name="T13" fmla="*/ 0 h 4039"/>
                  <a:gd name="T14" fmla="*/ 2086 w 2086"/>
                  <a:gd name="T15" fmla="*/ 4039 h 4039"/>
                </a:gdLst>
                <a:ahLst/>
                <a:cxnLst>
                  <a:cxn ang="T8">
                    <a:pos x="T0" y="T1"/>
                  </a:cxn>
                  <a:cxn ang="T9">
                    <a:pos x="T2" y="T3"/>
                  </a:cxn>
                  <a:cxn ang="T10">
                    <a:pos x="T4" y="T5"/>
                  </a:cxn>
                  <a:cxn ang="T11">
                    <a:pos x="T6" y="T7"/>
                  </a:cxn>
                </a:cxnLst>
                <a:rect l="T12" t="T13" r="T14" b="T15"/>
                <a:pathLst>
                  <a:path w="2086" h="4039">
                    <a:moveTo>
                      <a:pt x="366" y="0"/>
                    </a:moveTo>
                    <a:cubicBezTo>
                      <a:pt x="984" y="167"/>
                      <a:pt x="1641" y="754"/>
                      <a:pt x="1833" y="1347"/>
                    </a:cubicBezTo>
                    <a:cubicBezTo>
                      <a:pt x="2024" y="1941"/>
                      <a:pt x="2086" y="2663"/>
                      <a:pt x="1560" y="3231"/>
                    </a:cubicBezTo>
                    <a:cubicBezTo>
                      <a:pt x="1034" y="3799"/>
                      <a:pt x="442" y="3997"/>
                      <a:pt x="0" y="4039"/>
                    </a:cubicBezTo>
                  </a:path>
                </a:pathLst>
              </a:custGeom>
              <a:noFill/>
              <a:ln w="6350" cap="flat" cmpd="sng">
                <a:solidFill>
                  <a:srgbClr val="D5E5EF"/>
                </a:solidFill>
                <a:prstDash val="solid"/>
                <a:round/>
                <a:headEnd type="none" w="sm" len="sm"/>
                <a:tailEnd type="none" w="sm" len="sm"/>
              </a:ln>
            </p:spPr>
            <p:txBody>
              <a:bodyPr lIns="126000" tIns="46800" rIns="90000" bIns="46800">
                <a:spAutoFit/>
              </a:bodyPr>
              <a:lstStyle/>
              <a:p>
                <a:endParaRPr lang="en-US"/>
              </a:p>
            </p:txBody>
          </p:sp>
          <p:sp>
            <p:nvSpPr>
              <p:cNvPr id="163882" name="Freeform 738"/>
              <p:cNvSpPr>
                <a:spLocks/>
              </p:cNvSpPr>
              <p:nvPr/>
            </p:nvSpPr>
            <p:spPr bwMode="auto">
              <a:xfrm>
                <a:off x="3709" y="2008"/>
                <a:ext cx="70" cy="69"/>
              </a:xfrm>
              <a:custGeom>
                <a:avLst/>
                <a:gdLst>
                  <a:gd name="T0" fmla="*/ 0 w 376"/>
                  <a:gd name="T1" fmla="*/ 0 h 372"/>
                  <a:gd name="T2" fmla="*/ 0 w 376"/>
                  <a:gd name="T3" fmla="*/ 0 h 372"/>
                  <a:gd name="T4" fmla="*/ 0 w 376"/>
                  <a:gd name="T5" fmla="*/ 0 h 372"/>
                  <a:gd name="T6" fmla="*/ 0 w 376"/>
                  <a:gd name="T7" fmla="*/ 0 h 372"/>
                  <a:gd name="T8" fmla="*/ 0 w 376"/>
                  <a:gd name="T9" fmla="*/ 0 h 372"/>
                  <a:gd name="T10" fmla="*/ 0 w 376"/>
                  <a:gd name="T11" fmla="*/ 0 h 372"/>
                  <a:gd name="T12" fmla="*/ 0 w 376"/>
                  <a:gd name="T13" fmla="*/ 0 h 372"/>
                  <a:gd name="T14" fmla="*/ 0 w 376"/>
                  <a:gd name="T15" fmla="*/ 0 h 372"/>
                  <a:gd name="T16" fmla="*/ 0 w 376"/>
                  <a:gd name="T17" fmla="*/ 0 h 372"/>
                  <a:gd name="T18" fmla="*/ 0 w 376"/>
                  <a:gd name="T19" fmla="*/ 0 h 372"/>
                  <a:gd name="T20" fmla="*/ 0 w 376"/>
                  <a:gd name="T21" fmla="*/ 0 h 372"/>
                  <a:gd name="T22" fmla="*/ 0 w 376"/>
                  <a:gd name="T23" fmla="*/ 0 h 372"/>
                  <a:gd name="T24" fmla="*/ 0 w 376"/>
                  <a:gd name="T25" fmla="*/ 0 h 372"/>
                  <a:gd name="T26" fmla="*/ 0 w 376"/>
                  <a:gd name="T27" fmla="*/ 0 h 372"/>
                  <a:gd name="T28" fmla="*/ 0 w 376"/>
                  <a:gd name="T29" fmla="*/ 0 h 372"/>
                  <a:gd name="T30" fmla="*/ 0 w 376"/>
                  <a:gd name="T31" fmla="*/ 0 h 372"/>
                  <a:gd name="T32" fmla="*/ 0 w 376"/>
                  <a:gd name="T33" fmla="*/ 0 h 372"/>
                  <a:gd name="T34" fmla="*/ 0 w 376"/>
                  <a:gd name="T35" fmla="*/ 0 h 372"/>
                  <a:gd name="T36" fmla="*/ 0 w 376"/>
                  <a:gd name="T37" fmla="*/ 0 h 372"/>
                  <a:gd name="T38" fmla="*/ 0 w 376"/>
                  <a:gd name="T39" fmla="*/ 0 h 372"/>
                  <a:gd name="T40" fmla="*/ 0 w 376"/>
                  <a:gd name="T41" fmla="*/ 0 h 372"/>
                  <a:gd name="T42" fmla="*/ 0 w 376"/>
                  <a:gd name="T43" fmla="*/ 0 h 372"/>
                  <a:gd name="T44" fmla="*/ 0 w 376"/>
                  <a:gd name="T45" fmla="*/ 0 h 372"/>
                  <a:gd name="T46" fmla="*/ 0 w 376"/>
                  <a:gd name="T47" fmla="*/ 0 h 372"/>
                  <a:gd name="T48" fmla="*/ 0 w 376"/>
                  <a:gd name="T49" fmla="*/ 0 h 372"/>
                  <a:gd name="T50" fmla="*/ 0 w 376"/>
                  <a:gd name="T51" fmla="*/ 0 h 372"/>
                  <a:gd name="T52" fmla="*/ 0 w 376"/>
                  <a:gd name="T53" fmla="*/ 0 h 372"/>
                  <a:gd name="T54" fmla="*/ 0 w 376"/>
                  <a:gd name="T55" fmla="*/ 0 h 372"/>
                  <a:gd name="T56" fmla="*/ 0 w 376"/>
                  <a:gd name="T57" fmla="*/ 0 h 372"/>
                  <a:gd name="T58" fmla="*/ 0 w 376"/>
                  <a:gd name="T59" fmla="*/ 0 h 372"/>
                  <a:gd name="T60" fmla="*/ 0 w 376"/>
                  <a:gd name="T61" fmla="*/ 0 h 372"/>
                  <a:gd name="T62" fmla="*/ 0 w 376"/>
                  <a:gd name="T63" fmla="*/ 0 h 372"/>
                  <a:gd name="T64" fmla="*/ 0 w 376"/>
                  <a:gd name="T65" fmla="*/ 0 h 372"/>
                  <a:gd name="T66" fmla="*/ 0 w 376"/>
                  <a:gd name="T67" fmla="*/ 0 h 372"/>
                  <a:gd name="T68" fmla="*/ 0 w 376"/>
                  <a:gd name="T69" fmla="*/ 0 h 372"/>
                  <a:gd name="T70" fmla="*/ 0 w 376"/>
                  <a:gd name="T71" fmla="*/ 0 h 372"/>
                  <a:gd name="T72" fmla="*/ 0 w 376"/>
                  <a:gd name="T73" fmla="*/ 0 h 372"/>
                  <a:gd name="T74" fmla="*/ 0 w 376"/>
                  <a:gd name="T75" fmla="*/ 0 h 372"/>
                  <a:gd name="T76" fmla="*/ 0 w 376"/>
                  <a:gd name="T77" fmla="*/ 0 h 372"/>
                  <a:gd name="T78" fmla="*/ 0 w 376"/>
                  <a:gd name="T79" fmla="*/ 0 h 372"/>
                  <a:gd name="T80" fmla="*/ 0 w 376"/>
                  <a:gd name="T81" fmla="*/ 0 h 372"/>
                  <a:gd name="T82" fmla="*/ 0 w 376"/>
                  <a:gd name="T83" fmla="*/ 0 h 372"/>
                  <a:gd name="T84" fmla="*/ 0 w 376"/>
                  <a:gd name="T85" fmla="*/ 0 h 37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76"/>
                  <a:gd name="T130" fmla="*/ 0 h 372"/>
                  <a:gd name="T131" fmla="*/ 376 w 376"/>
                  <a:gd name="T132" fmla="*/ 372 h 37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76" h="372">
                    <a:moveTo>
                      <a:pt x="76" y="292"/>
                    </a:moveTo>
                    <a:lnTo>
                      <a:pt x="76" y="273"/>
                    </a:lnTo>
                    <a:lnTo>
                      <a:pt x="99" y="263"/>
                    </a:lnTo>
                    <a:lnTo>
                      <a:pt x="109" y="243"/>
                    </a:lnTo>
                    <a:lnTo>
                      <a:pt x="109" y="218"/>
                    </a:lnTo>
                    <a:lnTo>
                      <a:pt x="103" y="208"/>
                    </a:lnTo>
                    <a:lnTo>
                      <a:pt x="107" y="195"/>
                    </a:lnTo>
                    <a:lnTo>
                      <a:pt x="109" y="175"/>
                    </a:lnTo>
                    <a:lnTo>
                      <a:pt x="101" y="150"/>
                    </a:lnTo>
                    <a:lnTo>
                      <a:pt x="82" y="140"/>
                    </a:lnTo>
                    <a:lnTo>
                      <a:pt x="70" y="136"/>
                    </a:lnTo>
                    <a:lnTo>
                      <a:pt x="60" y="129"/>
                    </a:lnTo>
                    <a:lnTo>
                      <a:pt x="39" y="125"/>
                    </a:lnTo>
                    <a:lnTo>
                      <a:pt x="25" y="121"/>
                    </a:lnTo>
                    <a:lnTo>
                      <a:pt x="10" y="119"/>
                    </a:lnTo>
                    <a:lnTo>
                      <a:pt x="0" y="101"/>
                    </a:lnTo>
                    <a:lnTo>
                      <a:pt x="25" y="90"/>
                    </a:lnTo>
                    <a:lnTo>
                      <a:pt x="55" y="88"/>
                    </a:lnTo>
                    <a:lnTo>
                      <a:pt x="70" y="86"/>
                    </a:lnTo>
                    <a:lnTo>
                      <a:pt x="86" y="84"/>
                    </a:lnTo>
                    <a:lnTo>
                      <a:pt x="99" y="80"/>
                    </a:lnTo>
                    <a:lnTo>
                      <a:pt x="123" y="95"/>
                    </a:lnTo>
                    <a:lnTo>
                      <a:pt x="142" y="95"/>
                    </a:lnTo>
                    <a:lnTo>
                      <a:pt x="156" y="105"/>
                    </a:lnTo>
                    <a:lnTo>
                      <a:pt x="158" y="117"/>
                    </a:lnTo>
                    <a:lnTo>
                      <a:pt x="154" y="132"/>
                    </a:lnTo>
                    <a:lnTo>
                      <a:pt x="164" y="146"/>
                    </a:lnTo>
                    <a:lnTo>
                      <a:pt x="173" y="156"/>
                    </a:lnTo>
                    <a:lnTo>
                      <a:pt x="183" y="169"/>
                    </a:lnTo>
                    <a:lnTo>
                      <a:pt x="187" y="160"/>
                    </a:lnTo>
                    <a:lnTo>
                      <a:pt x="195" y="143"/>
                    </a:lnTo>
                    <a:lnTo>
                      <a:pt x="205" y="134"/>
                    </a:lnTo>
                    <a:lnTo>
                      <a:pt x="208" y="121"/>
                    </a:lnTo>
                    <a:lnTo>
                      <a:pt x="203" y="107"/>
                    </a:lnTo>
                    <a:lnTo>
                      <a:pt x="197" y="97"/>
                    </a:lnTo>
                    <a:lnTo>
                      <a:pt x="179" y="84"/>
                    </a:lnTo>
                    <a:lnTo>
                      <a:pt x="168" y="73"/>
                    </a:lnTo>
                    <a:lnTo>
                      <a:pt x="161" y="42"/>
                    </a:lnTo>
                    <a:lnTo>
                      <a:pt x="166" y="27"/>
                    </a:lnTo>
                    <a:lnTo>
                      <a:pt x="187" y="22"/>
                    </a:lnTo>
                    <a:lnTo>
                      <a:pt x="202" y="18"/>
                    </a:lnTo>
                    <a:lnTo>
                      <a:pt x="223" y="30"/>
                    </a:lnTo>
                    <a:lnTo>
                      <a:pt x="252" y="27"/>
                    </a:lnTo>
                    <a:lnTo>
                      <a:pt x="273" y="27"/>
                    </a:lnTo>
                    <a:lnTo>
                      <a:pt x="290" y="21"/>
                    </a:lnTo>
                    <a:lnTo>
                      <a:pt x="310" y="25"/>
                    </a:lnTo>
                    <a:lnTo>
                      <a:pt x="341" y="16"/>
                    </a:lnTo>
                    <a:lnTo>
                      <a:pt x="374" y="0"/>
                    </a:lnTo>
                    <a:lnTo>
                      <a:pt x="374" y="16"/>
                    </a:lnTo>
                    <a:lnTo>
                      <a:pt x="363" y="33"/>
                    </a:lnTo>
                    <a:lnTo>
                      <a:pt x="362" y="48"/>
                    </a:lnTo>
                    <a:lnTo>
                      <a:pt x="365" y="71"/>
                    </a:lnTo>
                    <a:lnTo>
                      <a:pt x="368" y="88"/>
                    </a:lnTo>
                    <a:lnTo>
                      <a:pt x="368" y="105"/>
                    </a:lnTo>
                    <a:lnTo>
                      <a:pt x="376" y="117"/>
                    </a:lnTo>
                    <a:lnTo>
                      <a:pt x="368" y="134"/>
                    </a:lnTo>
                    <a:lnTo>
                      <a:pt x="355" y="148"/>
                    </a:lnTo>
                    <a:lnTo>
                      <a:pt x="339" y="161"/>
                    </a:lnTo>
                    <a:lnTo>
                      <a:pt x="321" y="171"/>
                    </a:lnTo>
                    <a:lnTo>
                      <a:pt x="312" y="177"/>
                    </a:lnTo>
                    <a:lnTo>
                      <a:pt x="294" y="179"/>
                    </a:lnTo>
                    <a:lnTo>
                      <a:pt x="277" y="185"/>
                    </a:lnTo>
                    <a:lnTo>
                      <a:pt x="257" y="189"/>
                    </a:lnTo>
                    <a:lnTo>
                      <a:pt x="240" y="197"/>
                    </a:lnTo>
                    <a:lnTo>
                      <a:pt x="228" y="210"/>
                    </a:lnTo>
                    <a:lnTo>
                      <a:pt x="212" y="218"/>
                    </a:lnTo>
                    <a:lnTo>
                      <a:pt x="197" y="226"/>
                    </a:lnTo>
                    <a:lnTo>
                      <a:pt x="183" y="232"/>
                    </a:lnTo>
                    <a:lnTo>
                      <a:pt x="166" y="245"/>
                    </a:lnTo>
                    <a:lnTo>
                      <a:pt x="179" y="253"/>
                    </a:lnTo>
                    <a:lnTo>
                      <a:pt x="189" y="271"/>
                    </a:lnTo>
                    <a:lnTo>
                      <a:pt x="199" y="292"/>
                    </a:lnTo>
                    <a:lnTo>
                      <a:pt x="208" y="312"/>
                    </a:lnTo>
                    <a:lnTo>
                      <a:pt x="203" y="333"/>
                    </a:lnTo>
                    <a:lnTo>
                      <a:pt x="201" y="343"/>
                    </a:lnTo>
                    <a:lnTo>
                      <a:pt x="185" y="349"/>
                    </a:lnTo>
                    <a:lnTo>
                      <a:pt x="168" y="354"/>
                    </a:lnTo>
                    <a:lnTo>
                      <a:pt x="156" y="354"/>
                    </a:lnTo>
                    <a:lnTo>
                      <a:pt x="146" y="356"/>
                    </a:lnTo>
                    <a:lnTo>
                      <a:pt x="129" y="349"/>
                    </a:lnTo>
                    <a:lnTo>
                      <a:pt x="117" y="354"/>
                    </a:lnTo>
                    <a:lnTo>
                      <a:pt x="113" y="360"/>
                    </a:lnTo>
                    <a:lnTo>
                      <a:pt x="111" y="372"/>
                    </a:lnTo>
                    <a:lnTo>
                      <a:pt x="97" y="347"/>
                    </a:lnTo>
                    <a:lnTo>
                      <a:pt x="90" y="327"/>
                    </a:lnTo>
                    <a:lnTo>
                      <a:pt x="86" y="306"/>
                    </a:lnTo>
                    <a:lnTo>
                      <a:pt x="76" y="29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83" name="Freeform 739"/>
              <p:cNvSpPr>
                <a:spLocks/>
              </p:cNvSpPr>
              <p:nvPr/>
            </p:nvSpPr>
            <p:spPr bwMode="auto">
              <a:xfrm>
                <a:off x="3679" y="2028"/>
                <a:ext cx="50" cy="34"/>
              </a:xfrm>
              <a:custGeom>
                <a:avLst/>
                <a:gdLst>
                  <a:gd name="T0" fmla="*/ 0 w 263"/>
                  <a:gd name="T1" fmla="*/ 0 h 180"/>
                  <a:gd name="T2" fmla="*/ 0 w 263"/>
                  <a:gd name="T3" fmla="*/ 0 h 180"/>
                  <a:gd name="T4" fmla="*/ 0 w 263"/>
                  <a:gd name="T5" fmla="*/ 0 h 180"/>
                  <a:gd name="T6" fmla="*/ 0 w 263"/>
                  <a:gd name="T7" fmla="*/ 0 h 180"/>
                  <a:gd name="T8" fmla="*/ 0 w 263"/>
                  <a:gd name="T9" fmla="*/ 0 h 180"/>
                  <a:gd name="T10" fmla="*/ 0 w 263"/>
                  <a:gd name="T11" fmla="*/ 0 h 180"/>
                  <a:gd name="T12" fmla="*/ 0 w 263"/>
                  <a:gd name="T13" fmla="*/ 0 h 180"/>
                  <a:gd name="T14" fmla="*/ 0 w 263"/>
                  <a:gd name="T15" fmla="*/ 0 h 180"/>
                  <a:gd name="T16" fmla="*/ 0 w 263"/>
                  <a:gd name="T17" fmla="*/ 0 h 180"/>
                  <a:gd name="T18" fmla="*/ 0 w 263"/>
                  <a:gd name="T19" fmla="*/ 0 h 180"/>
                  <a:gd name="T20" fmla="*/ 0 w 263"/>
                  <a:gd name="T21" fmla="*/ 0 h 180"/>
                  <a:gd name="T22" fmla="*/ 0 w 263"/>
                  <a:gd name="T23" fmla="*/ 0 h 180"/>
                  <a:gd name="T24" fmla="*/ 0 w 263"/>
                  <a:gd name="T25" fmla="*/ 0 h 180"/>
                  <a:gd name="T26" fmla="*/ 0 w 263"/>
                  <a:gd name="T27" fmla="*/ 0 h 180"/>
                  <a:gd name="T28" fmla="*/ 0 w 263"/>
                  <a:gd name="T29" fmla="*/ 0 h 180"/>
                  <a:gd name="T30" fmla="*/ 0 w 263"/>
                  <a:gd name="T31" fmla="*/ 0 h 180"/>
                  <a:gd name="T32" fmla="*/ 0 w 263"/>
                  <a:gd name="T33" fmla="*/ 0 h 180"/>
                  <a:gd name="T34" fmla="*/ 0 w 263"/>
                  <a:gd name="T35" fmla="*/ 0 h 180"/>
                  <a:gd name="T36" fmla="*/ 0 w 263"/>
                  <a:gd name="T37" fmla="*/ 0 h 180"/>
                  <a:gd name="T38" fmla="*/ 0 w 263"/>
                  <a:gd name="T39" fmla="*/ 0 h 180"/>
                  <a:gd name="T40" fmla="*/ 0 w 263"/>
                  <a:gd name="T41" fmla="*/ 0 h 180"/>
                  <a:gd name="T42" fmla="*/ 0 w 263"/>
                  <a:gd name="T43" fmla="*/ 0 h 180"/>
                  <a:gd name="T44" fmla="*/ 0 w 263"/>
                  <a:gd name="T45" fmla="*/ 0 h 180"/>
                  <a:gd name="T46" fmla="*/ 0 w 263"/>
                  <a:gd name="T47" fmla="*/ 0 h 180"/>
                  <a:gd name="T48" fmla="*/ 0 w 263"/>
                  <a:gd name="T49" fmla="*/ 0 h 180"/>
                  <a:gd name="T50" fmla="*/ 0 w 263"/>
                  <a:gd name="T51" fmla="*/ 0 h 180"/>
                  <a:gd name="T52" fmla="*/ 0 w 263"/>
                  <a:gd name="T53" fmla="*/ 0 h 180"/>
                  <a:gd name="T54" fmla="*/ 0 w 263"/>
                  <a:gd name="T55" fmla="*/ 0 h 180"/>
                  <a:gd name="T56" fmla="*/ 0 w 263"/>
                  <a:gd name="T57" fmla="*/ 0 h 180"/>
                  <a:gd name="T58" fmla="*/ 0 w 263"/>
                  <a:gd name="T59" fmla="*/ 0 h 180"/>
                  <a:gd name="T60" fmla="*/ 0 w 263"/>
                  <a:gd name="T61" fmla="*/ 0 h 180"/>
                  <a:gd name="T62" fmla="*/ 0 w 263"/>
                  <a:gd name="T63" fmla="*/ 0 h 180"/>
                  <a:gd name="T64" fmla="*/ 0 w 263"/>
                  <a:gd name="T65" fmla="*/ 0 h 180"/>
                  <a:gd name="T66" fmla="*/ 0 w 263"/>
                  <a:gd name="T67" fmla="*/ 0 h 180"/>
                  <a:gd name="T68" fmla="*/ 0 w 263"/>
                  <a:gd name="T69" fmla="*/ 0 h 180"/>
                  <a:gd name="T70" fmla="*/ 0 w 263"/>
                  <a:gd name="T71" fmla="*/ 0 h 180"/>
                  <a:gd name="T72" fmla="*/ 0 w 263"/>
                  <a:gd name="T73" fmla="*/ 0 h 180"/>
                  <a:gd name="T74" fmla="*/ 0 w 263"/>
                  <a:gd name="T75" fmla="*/ 0 h 180"/>
                  <a:gd name="T76" fmla="*/ 0 w 263"/>
                  <a:gd name="T77" fmla="*/ 0 h 180"/>
                  <a:gd name="T78" fmla="*/ 0 w 263"/>
                  <a:gd name="T79" fmla="*/ 0 h 180"/>
                  <a:gd name="T80" fmla="*/ 0 w 263"/>
                  <a:gd name="T81" fmla="*/ 0 h 180"/>
                  <a:gd name="T82" fmla="*/ 0 w 263"/>
                  <a:gd name="T83" fmla="*/ 0 h 180"/>
                  <a:gd name="T84" fmla="*/ 0 w 263"/>
                  <a:gd name="T85" fmla="*/ 0 h 180"/>
                  <a:gd name="T86" fmla="*/ 0 w 263"/>
                  <a:gd name="T87" fmla="*/ 0 h 180"/>
                  <a:gd name="T88" fmla="*/ 0 w 263"/>
                  <a:gd name="T89" fmla="*/ 0 h 180"/>
                  <a:gd name="T90" fmla="*/ 0 w 263"/>
                  <a:gd name="T91" fmla="*/ 0 h 180"/>
                  <a:gd name="T92" fmla="*/ 0 w 263"/>
                  <a:gd name="T93" fmla="*/ 0 h 180"/>
                  <a:gd name="T94" fmla="*/ 0 w 263"/>
                  <a:gd name="T95" fmla="*/ 0 h 180"/>
                  <a:gd name="T96" fmla="*/ 0 w 263"/>
                  <a:gd name="T97" fmla="*/ 0 h 180"/>
                  <a:gd name="T98" fmla="*/ 0 w 263"/>
                  <a:gd name="T99" fmla="*/ 0 h 18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63"/>
                  <a:gd name="T151" fmla="*/ 0 h 180"/>
                  <a:gd name="T152" fmla="*/ 263 w 263"/>
                  <a:gd name="T153" fmla="*/ 180 h 18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63" h="180">
                    <a:moveTo>
                      <a:pt x="149" y="155"/>
                    </a:moveTo>
                    <a:lnTo>
                      <a:pt x="137" y="147"/>
                    </a:lnTo>
                    <a:lnTo>
                      <a:pt x="122" y="141"/>
                    </a:lnTo>
                    <a:lnTo>
                      <a:pt x="107" y="137"/>
                    </a:lnTo>
                    <a:lnTo>
                      <a:pt x="96" y="129"/>
                    </a:lnTo>
                    <a:lnTo>
                      <a:pt x="95" y="116"/>
                    </a:lnTo>
                    <a:lnTo>
                      <a:pt x="87" y="107"/>
                    </a:lnTo>
                    <a:lnTo>
                      <a:pt x="66" y="93"/>
                    </a:lnTo>
                    <a:lnTo>
                      <a:pt x="47" y="83"/>
                    </a:lnTo>
                    <a:lnTo>
                      <a:pt x="35" y="71"/>
                    </a:lnTo>
                    <a:lnTo>
                      <a:pt x="24" y="57"/>
                    </a:lnTo>
                    <a:lnTo>
                      <a:pt x="11" y="45"/>
                    </a:lnTo>
                    <a:lnTo>
                      <a:pt x="0" y="33"/>
                    </a:lnTo>
                    <a:lnTo>
                      <a:pt x="17" y="36"/>
                    </a:lnTo>
                    <a:lnTo>
                      <a:pt x="32" y="42"/>
                    </a:lnTo>
                    <a:lnTo>
                      <a:pt x="42" y="41"/>
                    </a:lnTo>
                    <a:lnTo>
                      <a:pt x="53" y="48"/>
                    </a:lnTo>
                    <a:lnTo>
                      <a:pt x="71" y="48"/>
                    </a:lnTo>
                    <a:lnTo>
                      <a:pt x="72" y="38"/>
                    </a:lnTo>
                    <a:lnTo>
                      <a:pt x="87" y="30"/>
                    </a:lnTo>
                    <a:lnTo>
                      <a:pt x="101" y="27"/>
                    </a:lnTo>
                    <a:lnTo>
                      <a:pt x="111" y="26"/>
                    </a:lnTo>
                    <a:lnTo>
                      <a:pt x="123" y="24"/>
                    </a:lnTo>
                    <a:lnTo>
                      <a:pt x="119" y="15"/>
                    </a:lnTo>
                    <a:lnTo>
                      <a:pt x="126" y="0"/>
                    </a:lnTo>
                    <a:lnTo>
                      <a:pt x="152" y="0"/>
                    </a:lnTo>
                    <a:lnTo>
                      <a:pt x="168" y="14"/>
                    </a:lnTo>
                    <a:lnTo>
                      <a:pt x="194" y="15"/>
                    </a:lnTo>
                    <a:lnTo>
                      <a:pt x="207" y="18"/>
                    </a:lnTo>
                    <a:lnTo>
                      <a:pt x="227" y="26"/>
                    </a:lnTo>
                    <a:lnTo>
                      <a:pt x="243" y="35"/>
                    </a:lnTo>
                    <a:lnTo>
                      <a:pt x="255" y="44"/>
                    </a:lnTo>
                    <a:lnTo>
                      <a:pt x="261" y="56"/>
                    </a:lnTo>
                    <a:lnTo>
                      <a:pt x="263" y="69"/>
                    </a:lnTo>
                    <a:lnTo>
                      <a:pt x="263" y="83"/>
                    </a:lnTo>
                    <a:lnTo>
                      <a:pt x="258" y="93"/>
                    </a:lnTo>
                    <a:lnTo>
                      <a:pt x="263" y="108"/>
                    </a:lnTo>
                    <a:lnTo>
                      <a:pt x="263" y="120"/>
                    </a:lnTo>
                    <a:lnTo>
                      <a:pt x="260" y="138"/>
                    </a:lnTo>
                    <a:lnTo>
                      <a:pt x="252" y="152"/>
                    </a:lnTo>
                    <a:lnTo>
                      <a:pt x="237" y="158"/>
                    </a:lnTo>
                    <a:lnTo>
                      <a:pt x="233" y="167"/>
                    </a:lnTo>
                    <a:lnTo>
                      <a:pt x="233" y="180"/>
                    </a:lnTo>
                    <a:lnTo>
                      <a:pt x="224" y="171"/>
                    </a:lnTo>
                    <a:lnTo>
                      <a:pt x="212" y="168"/>
                    </a:lnTo>
                    <a:lnTo>
                      <a:pt x="200" y="162"/>
                    </a:lnTo>
                    <a:lnTo>
                      <a:pt x="185" y="158"/>
                    </a:lnTo>
                    <a:lnTo>
                      <a:pt x="174" y="158"/>
                    </a:lnTo>
                    <a:lnTo>
                      <a:pt x="161" y="158"/>
                    </a:lnTo>
                    <a:lnTo>
                      <a:pt x="149" y="155"/>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84" name="Freeform 740"/>
              <p:cNvSpPr>
                <a:spLocks/>
              </p:cNvSpPr>
              <p:nvPr/>
            </p:nvSpPr>
            <p:spPr bwMode="auto">
              <a:xfrm>
                <a:off x="3689" y="2031"/>
                <a:ext cx="13" cy="6"/>
              </a:xfrm>
              <a:custGeom>
                <a:avLst/>
                <a:gdLst>
                  <a:gd name="T0" fmla="*/ 0 w 68"/>
                  <a:gd name="T1" fmla="*/ 0 h 36"/>
                  <a:gd name="T2" fmla="*/ 0 w 68"/>
                  <a:gd name="T3" fmla="*/ 0 h 36"/>
                  <a:gd name="T4" fmla="*/ 0 w 68"/>
                  <a:gd name="T5" fmla="*/ 0 h 36"/>
                  <a:gd name="T6" fmla="*/ 0 w 68"/>
                  <a:gd name="T7" fmla="*/ 0 h 36"/>
                  <a:gd name="T8" fmla="*/ 0 w 68"/>
                  <a:gd name="T9" fmla="*/ 0 h 36"/>
                  <a:gd name="T10" fmla="*/ 0 w 68"/>
                  <a:gd name="T11" fmla="*/ 0 h 36"/>
                  <a:gd name="T12" fmla="*/ 0 w 68"/>
                  <a:gd name="T13" fmla="*/ 0 h 36"/>
                  <a:gd name="T14" fmla="*/ 0 w 68"/>
                  <a:gd name="T15" fmla="*/ 0 h 36"/>
                  <a:gd name="T16" fmla="*/ 0 w 68"/>
                  <a:gd name="T17" fmla="*/ 0 h 36"/>
                  <a:gd name="T18" fmla="*/ 0 w 68"/>
                  <a:gd name="T19" fmla="*/ 0 h 36"/>
                  <a:gd name="T20" fmla="*/ 0 w 68"/>
                  <a:gd name="T21" fmla="*/ 0 h 36"/>
                  <a:gd name="T22" fmla="*/ 0 w 68"/>
                  <a:gd name="T23" fmla="*/ 0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8"/>
                  <a:gd name="T37" fmla="*/ 0 h 36"/>
                  <a:gd name="T38" fmla="*/ 68 w 68"/>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8" h="36">
                    <a:moveTo>
                      <a:pt x="68" y="9"/>
                    </a:moveTo>
                    <a:lnTo>
                      <a:pt x="51" y="0"/>
                    </a:lnTo>
                    <a:lnTo>
                      <a:pt x="41" y="6"/>
                    </a:lnTo>
                    <a:lnTo>
                      <a:pt x="29" y="7"/>
                    </a:lnTo>
                    <a:lnTo>
                      <a:pt x="20" y="13"/>
                    </a:lnTo>
                    <a:lnTo>
                      <a:pt x="9" y="24"/>
                    </a:lnTo>
                    <a:lnTo>
                      <a:pt x="0" y="34"/>
                    </a:lnTo>
                    <a:lnTo>
                      <a:pt x="17" y="36"/>
                    </a:lnTo>
                    <a:lnTo>
                      <a:pt x="21" y="21"/>
                    </a:lnTo>
                    <a:lnTo>
                      <a:pt x="30" y="15"/>
                    </a:lnTo>
                    <a:lnTo>
                      <a:pt x="48" y="12"/>
                    </a:lnTo>
                    <a:lnTo>
                      <a:pt x="68" y="9"/>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85" name="Freeform 741"/>
              <p:cNvSpPr>
                <a:spLocks/>
              </p:cNvSpPr>
              <p:nvPr/>
            </p:nvSpPr>
            <p:spPr bwMode="auto">
              <a:xfrm>
                <a:off x="3733" y="2001"/>
                <a:ext cx="9" cy="25"/>
              </a:xfrm>
              <a:custGeom>
                <a:avLst/>
                <a:gdLst>
                  <a:gd name="T0" fmla="*/ 0 w 52"/>
                  <a:gd name="T1" fmla="*/ 0 h 133"/>
                  <a:gd name="T2" fmla="*/ 0 w 52"/>
                  <a:gd name="T3" fmla="*/ 0 h 133"/>
                  <a:gd name="T4" fmla="*/ 0 w 52"/>
                  <a:gd name="T5" fmla="*/ 0 h 133"/>
                  <a:gd name="T6" fmla="*/ 0 w 52"/>
                  <a:gd name="T7" fmla="*/ 0 h 133"/>
                  <a:gd name="T8" fmla="*/ 0 w 52"/>
                  <a:gd name="T9" fmla="*/ 0 h 133"/>
                  <a:gd name="T10" fmla="*/ 0 w 52"/>
                  <a:gd name="T11" fmla="*/ 0 h 133"/>
                  <a:gd name="T12" fmla="*/ 0 w 52"/>
                  <a:gd name="T13" fmla="*/ 0 h 133"/>
                  <a:gd name="T14" fmla="*/ 0 w 52"/>
                  <a:gd name="T15" fmla="*/ 0 h 133"/>
                  <a:gd name="T16" fmla="*/ 0 w 52"/>
                  <a:gd name="T17" fmla="*/ 0 h 133"/>
                  <a:gd name="T18" fmla="*/ 0 w 52"/>
                  <a:gd name="T19" fmla="*/ 0 h 133"/>
                  <a:gd name="T20" fmla="*/ 0 w 52"/>
                  <a:gd name="T21" fmla="*/ 0 h 133"/>
                  <a:gd name="T22" fmla="*/ 0 w 52"/>
                  <a:gd name="T23" fmla="*/ 0 h 133"/>
                  <a:gd name="T24" fmla="*/ 0 w 52"/>
                  <a:gd name="T25" fmla="*/ 0 h 133"/>
                  <a:gd name="T26" fmla="*/ 0 w 52"/>
                  <a:gd name="T27" fmla="*/ 0 h 133"/>
                  <a:gd name="T28" fmla="*/ 0 w 52"/>
                  <a:gd name="T29" fmla="*/ 0 h 133"/>
                  <a:gd name="T30" fmla="*/ 0 w 52"/>
                  <a:gd name="T31" fmla="*/ 0 h 133"/>
                  <a:gd name="T32" fmla="*/ 0 w 52"/>
                  <a:gd name="T33" fmla="*/ 0 h 133"/>
                  <a:gd name="T34" fmla="*/ 0 w 52"/>
                  <a:gd name="T35" fmla="*/ 0 h 133"/>
                  <a:gd name="T36" fmla="*/ 0 w 52"/>
                  <a:gd name="T37" fmla="*/ 0 h 133"/>
                  <a:gd name="T38" fmla="*/ 0 w 52"/>
                  <a:gd name="T39" fmla="*/ 0 h 133"/>
                  <a:gd name="T40" fmla="*/ 0 w 52"/>
                  <a:gd name="T41" fmla="*/ 0 h 133"/>
                  <a:gd name="T42" fmla="*/ 0 w 52"/>
                  <a:gd name="T43" fmla="*/ 0 h 133"/>
                  <a:gd name="T44" fmla="*/ 0 w 52"/>
                  <a:gd name="T45" fmla="*/ 0 h 13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2"/>
                  <a:gd name="T70" fmla="*/ 0 h 133"/>
                  <a:gd name="T71" fmla="*/ 52 w 52"/>
                  <a:gd name="T72" fmla="*/ 133 h 13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2" h="133">
                    <a:moveTo>
                      <a:pt x="22" y="12"/>
                    </a:moveTo>
                    <a:lnTo>
                      <a:pt x="15" y="1"/>
                    </a:lnTo>
                    <a:lnTo>
                      <a:pt x="0" y="0"/>
                    </a:lnTo>
                    <a:lnTo>
                      <a:pt x="3" y="10"/>
                    </a:lnTo>
                    <a:lnTo>
                      <a:pt x="12" y="23"/>
                    </a:lnTo>
                    <a:lnTo>
                      <a:pt x="15" y="43"/>
                    </a:lnTo>
                    <a:lnTo>
                      <a:pt x="15" y="53"/>
                    </a:lnTo>
                    <a:lnTo>
                      <a:pt x="13" y="64"/>
                    </a:lnTo>
                    <a:lnTo>
                      <a:pt x="9" y="74"/>
                    </a:lnTo>
                    <a:lnTo>
                      <a:pt x="15" y="89"/>
                    </a:lnTo>
                    <a:lnTo>
                      <a:pt x="18" y="101"/>
                    </a:lnTo>
                    <a:lnTo>
                      <a:pt x="22" y="114"/>
                    </a:lnTo>
                    <a:lnTo>
                      <a:pt x="29" y="127"/>
                    </a:lnTo>
                    <a:lnTo>
                      <a:pt x="41" y="129"/>
                    </a:lnTo>
                    <a:lnTo>
                      <a:pt x="52" y="133"/>
                    </a:lnTo>
                    <a:lnTo>
                      <a:pt x="42" y="111"/>
                    </a:lnTo>
                    <a:lnTo>
                      <a:pt x="37" y="95"/>
                    </a:lnTo>
                    <a:lnTo>
                      <a:pt x="34" y="75"/>
                    </a:lnTo>
                    <a:lnTo>
                      <a:pt x="43" y="59"/>
                    </a:lnTo>
                    <a:lnTo>
                      <a:pt x="35" y="46"/>
                    </a:lnTo>
                    <a:lnTo>
                      <a:pt x="31" y="37"/>
                    </a:lnTo>
                    <a:lnTo>
                      <a:pt x="29" y="25"/>
                    </a:lnTo>
                    <a:lnTo>
                      <a:pt x="22" y="1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86" name="Freeform 742"/>
              <p:cNvSpPr>
                <a:spLocks/>
              </p:cNvSpPr>
              <p:nvPr/>
            </p:nvSpPr>
            <p:spPr bwMode="auto">
              <a:xfrm>
                <a:off x="3726" y="2000"/>
                <a:ext cx="22" cy="39"/>
              </a:xfrm>
              <a:custGeom>
                <a:avLst/>
                <a:gdLst>
                  <a:gd name="T0" fmla="*/ 0 w 115"/>
                  <a:gd name="T1" fmla="*/ 0 h 214"/>
                  <a:gd name="T2" fmla="*/ 0 w 115"/>
                  <a:gd name="T3" fmla="*/ 0 h 214"/>
                  <a:gd name="T4" fmla="*/ 0 w 115"/>
                  <a:gd name="T5" fmla="*/ 0 h 214"/>
                  <a:gd name="T6" fmla="*/ 0 w 115"/>
                  <a:gd name="T7" fmla="*/ 0 h 214"/>
                  <a:gd name="T8" fmla="*/ 0 w 115"/>
                  <a:gd name="T9" fmla="*/ 0 h 214"/>
                  <a:gd name="T10" fmla="*/ 0 w 115"/>
                  <a:gd name="T11" fmla="*/ 0 h 214"/>
                  <a:gd name="T12" fmla="*/ 0 w 115"/>
                  <a:gd name="T13" fmla="*/ 0 h 214"/>
                  <a:gd name="T14" fmla="*/ 0 w 115"/>
                  <a:gd name="T15" fmla="*/ 0 h 214"/>
                  <a:gd name="T16" fmla="*/ 0 w 115"/>
                  <a:gd name="T17" fmla="*/ 0 h 214"/>
                  <a:gd name="T18" fmla="*/ 0 w 115"/>
                  <a:gd name="T19" fmla="*/ 0 h 214"/>
                  <a:gd name="T20" fmla="*/ 0 w 115"/>
                  <a:gd name="T21" fmla="*/ 0 h 214"/>
                  <a:gd name="T22" fmla="*/ 0 w 115"/>
                  <a:gd name="T23" fmla="*/ 0 h 214"/>
                  <a:gd name="T24" fmla="*/ 0 w 115"/>
                  <a:gd name="T25" fmla="*/ 0 h 214"/>
                  <a:gd name="T26" fmla="*/ 0 w 115"/>
                  <a:gd name="T27" fmla="*/ 0 h 214"/>
                  <a:gd name="T28" fmla="*/ 0 w 115"/>
                  <a:gd name="T29" fmla="*/ 0 h 214"/>
                  <a:gd name="T30" fmla="*/ 0 w 115"/>
                  <a:gd name="T31" fmla="*/ 0 h 214"/>
                  <a:gd name="T32" fmla="*/ 0 w 115"/>
                  <a:gd name="T33" fmla="*/ 0 h 214"/>
                  <a:gd name="T34" fmla="*/ 0 w 115"/>
                  <a:gd name="T35" fmla="*/ 0 h 214"/>
                  <a:gd name="T36" fmla="*/ 0 w 115"/>
                  <a:gd name="T37" fmla="*/ 0 h 214"/>
                  <a:gd name="T38" fmla="*/ 0 w 115"/>
                  <a:gd name="T39" fmla="*/ 0 h 214"/>
                  <a:gd name="T40" fmla="*/ 0 w 115"/>
                  <a:gd name="T41" fmla="*/ 0 h 214"/>
                  <a:gd name="T42" fmla="*/ 0 w 115"/>
                  <a:gd name="T43" fmla="*/ 0 h 214"/>
                  <a:gd name="T44" fmla="*/ 0 w 115"/>
                  <a:gd name="T45" fmla="*/ 0 h 214"/>
                  <a:gd name="T46" fmla="*/ 0 w 115"/>
                  <a:gd name="T47" fmla="*/ 0 h 214"/>
                  <a:gd name="T48" fmla="*/ 0 w 115"/>
                  <a:gd name="T49" fmla="*/ 0 h 214"/>
                  <a:gd name="T50" fmla="*/ 0 w 115"/>
                  <a:gd name="T51" fmla="*/ 0 h 214"/>
                  <a:gd name="T52" fmla="*/ 0 w 115"/>
                  <a:gd name="T53" fmla="*/ 0 h 214"/>
                  <a:gd name="T54" fmla="*/ 0 w 115"/>
                  <a:gd name="T55" fmla="*/ 0 h 214"/>
                  <a:gd name="T56" fmla="*/ 0 w 115"/>
                  <a:gd name="T57" fmla="*/ 0 h 214"/>
                  <a:gd name="T58" fmla="*/ 0 w 115"/>
                  <a:gd name="T59" fmla="*/ 0 h 214"/>
                  <a:gd name="T60" fmla="*/ 0 w 115"/>
                  <a:gd name="T61" fmla="*/ 0 h 214"/>
                  <a:gd name="T62" fmla="*/ 0 w 115"/>
                  <a:gd name="T63" fmla="*/ 0 h 214"/>
                  <a:gd name="T64" fmla="*/ 0 w 115"/>
                  <a:gd name="T65" fmla="*/ 0 h 214"/>
                  <a:gd name="T66" fmla="*/ 0 w 115"/>
                  <a:gd name="T67" fmla="*/ 0 h 214"/>
                  <a:gd name="T68" fmla="*/ 0 w 115"/>
                  <a:gd name="T69" fmla="*/ 0 h 214"/>
                  <a:gd name="T70" fmla="*/ 0 w 115"/>
                  <a:gd name="T71" fmla="*/ 0 h 214"/>
                  <a:gd name="T72" fmla="*/ 0 w 115"/>
                  <a:gd name="T73" fmla="*/ 0 h 21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5"/>
                  <a:gd name="T112" fmla="*/ 0 h 214"/>
                  <a:gd name="T113" fmla="*/ 115 w 115"/>
                  <a:gd name="T114" fmla="*/ 214 h 21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5" h="214">
                    <a:moveTo>
                      <a:pt x="33" y="6"/>
                    </a:moveTo>
                    <a:lnTo>
                      <a:pt x="22" y="4"/>
                    </a:lnTo>
                    <a:lnTo>
                      <a:pt x="3" y="0"/>
                    </a:lnTo>
                    <a:lnTo>
                      <a:pt x="18" y="21"/>
                    </a:lnTo>
                    <a:lnTo>
                      <a:pt x="27" y="37"/>
                    </a:lnTo>
                    <a:lnTo>
                      <a:pt x="15" y="46"/>
                    </a:lnTo>
                    <a:lnTo>
                      <a:pt x="18" y="61"/>
                    </a:lnTo>
                    <a:lnTo>
                      <a:pt x="15" y="73"/>
                    </a:lnTo>
                    <a:lnTo>
                      <a:pt x="22" y="85"/>
                    </a:lnTo>
                    <a:lnTo>
                      <a:pt x="12" y="88"/>
                    </a:lnTo>
                    <a:lnTo>
                      <a:pt x="6" y="102"/>
                    </a:lnTo>
                    <a:lnTo>
                      <a:pt x="0" y="114"/>
                    </a:lnTo>
                    <a:lnTo>
                      <a:pt x="3" y="124"/>
                    </a:lnTo>
                    <a:lnTo>
                      <a:pt x="15" y="133"/>
                    </a:lnTo>
                    <a:lnTo>
                      <a:pt x="27" y="142"/>
                    </a:lnTo>
                    <a:lnTo>
                      <a:pt x="46" y="139"/>
                    </a:lnTo>
                    <a:lnTo>
                      <a:pt x="61" y="153"/>
                    </a:lnTo>
                    <a:lnTo>
                      <a:pt x="61" y="174"/>
                    </a:lnTo>
                    <a:lnTo>
                      <a:pt x="85" y="214"/>
                    </a:lnTo>
                    <a:lnTo>
                      <a:pt x="94" y="189"/>
                    </a:lnTo>
                    <a:lnTo>
                      <a:pt x="108" y="183"/>
                    </a:lnTo>
                    <a:lnTo>
                      <a:pt x="115" y="166"/>
                    </a:lnTo>
                    <a:lnTo>
                      <a:pt x="106" y="147"/>
                    </a:lnTo>
                    <a:lnTo>
                      <a:pt x="102" y="138"/>
                    </a:lnTo>
                    <a:lnTo>
                      <a:pt x="87" y="130"/>
                    </a:lnTo>
                    <a:lnTo>
                      <a:pt x="82" y="141"/>
                    </a:lnTo>
                    <a:lnTo>
                      <a:pt x="73" y="136"/>
                    </a:lnTo>
                    <a:lnTo>
                      <a:pt x="61" y="136"/>
                    </a:lnTo>
                    <a:lnTo>
                      <a:pt x="57" y="127"/>
                    </a:lnTo>
                    <a:lnTo>
                      <a:pt x="54" y="114"/>
                    </a:lnTo>
                    <a:lnTo>
                      <a:pt x="52" y="103"/>
                    </a:lnTo>
                    <a:lnTo>
                      <a:pt x="43" y="84"/>
                    </a:lnTo>
                    <a:lnTo>
                      <a:pt x="45" y="72"/>
                    </a:lnTo>
                    <a:lnTo>
                      <a:pt x="48" y="57"/>
                    </a:lnTo>
                    <a:lnTo>
                      <a:pt x="45" y="33"/>
                    </a:lnTo>
                    <a:lnTo>
                      <a:pt x="37" y="19"/>
                    </a:lnTo>
                    <a:lnTo>
                      <a:pt x="33" y="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87" name="Freeform 743"/>
              <p:cNvSpPr>
                <a:spLocks/>
              </p:cNvSpPr>
              <p:nvPr/>
            </p:nvSpPr>
            <p:spPr bwMode="auto">
              <a:xfrm>
                <a:off x="3656" y="1991"/>
                <a:ext cx="75" cy="46"/>
              </a:xfrm>
              <a:custGeom>
                <a:avLst/>
                <a:gdLst>
                  <a:gd name="T0" fmla="*/ 0 w 405"/>
                  <a:gd name="T1" fmla="*/ 0 h 254"/>
                  <a:gd name="T2" fmla="*/ 0 w 405"/>
                  <a:gd name="T3" fmla="*/ 0 h 254"/>
                  <a:gd name="T4" fmla="*/ 0 w 405"/>
                  <a:gd name="T5" fmla="*/ 0 h 254"/>
                  <a:gd name="T6" fmla="*/ 0 w 405"/>
                  <a:gd name="T7" fmla="*/ 0 h 254"/>
                  <a:gd name="T8" fmla="*/ 0 w 405"/>
                  <a:gd name="T9" fmla="*/ 0 h 254"/>
                  <a:gd name="T10" fmla="*/ 0 w 405"/>
                  <a:gd name="T11" fmla="*/ 0 h 254"/>
                  <a:gd name="T12" fmla="*/ 0 w 405"/>
                  <a:gd name="T13" fmla="*/ 0 h 254"/>
                  <a:gd name="T14" fmla="*/ 0 w 405"/>
                  <a:gd name="T15" fmla="*/ 0 h 254"/>
                  <a:gd name="T16" fmla="*/ 0 w 405"/>
                  <a:gd name="T17" fmla="*/ 0 h 254"/>
                  <a:gd name="T18" fmla="*/ 0 w 405"/>
                  <a:gd name="T19" fmla="*/ 0 h 254"/>
                  <a:gd name="T20" fmla="*/ 0 w 405"/>
                  <a:gd name="T21" fmla="*/ 0 h 254"/>
                  <a:gd name="T22" fmla="*/ 0 w 405"/>
                  <a:gd name="T23" fmla="*/ 0 h 254"/>
                  <a:gd name="T24" fmla="*/ 0 w 405"/>
                  <a:gd name="T25" fmla="*/ 0 h 254"/>
                  <a:gd name="T26" fmla="*/ 0 w 405"/>
                  <a:gd name="T27" fmla="*/ 0 h 254"/>
                  <a:gd name="T28" fmla="*/ 0 w 405"/>
                  <a:gd name="T29" fmla="*/ 0 h 254"/>
                  <a:gd name="T30" fmla="*/ 0 w 405"/>
                  <a:gd name="T31" fmla="*/ 0 h 254"/>
                  <a:gd name="T32" fmla="*/ 0 w 405"/>
                  <a:gd name="T33" fmla="*/ 0 h 254"/>
                  <a:gd name="T34" fmla="*/ 0 w 405"/>
                  <a:gd name="T35" fmla="*/ 0 h 254"/>
                  <a:gd name="T36" fmla="*/ 0 w 405"/>
                  <a:gd name="T37" fmla="*/ 0 h 254"/>
                  <a:gd name="T38" fmla="*/ 0 w 405"/>
                  <a:gd name="T39" fmla="*/ 0 h 254"/>
                  <a:gd name="T40" fmla="*/ 0 w 405"/>
                  <a:gd name="T41" fmla="*/ 0 h 254"/>
                  <a:gd name="T42" fmla="*/ 0 w 405"/>
                  <a:gd name="T43" fmla="*/ 0 h 254"/>
                  <a:gd name="T44" fmla="*/ 0 w 405"/>
                  <a:gd name="T45" fmla="*/ 0 h 254"/>
                  <a:gd name="T46" fmla="*/ 0 w 405"/>
                  <a:gd name="T47" fmla="*/ 0 h 254"/>
                  <a:gd name="T48" fmla="*/ 0 w 405"/>
                  <a:gd name="T49" fmla="*/ 0 h 254"/>
                  <a:gd name="T50" fmla="*/ 0 w 405"/>
                  <a:gd name="T51" fmla="*/ 0 h 254"/>
                  <a:gd name="T52" fmla="*/ 0 w 405"/>
                  <a:gd name="T53" fmla="*/ 0 h 254"/>
                  <a:gd name="T54" fmla="*/ 0 w 405"/>
                  <a:gd name="T55" fmla="*/ 0 h 254"/>
                  <a:gd name="T56" fmla="*/ 0 w 405"/>
                  <a:gd name="T57" fmla="*/ 0 h 254"/>
                  <a:gd name="T58" fmla="*/ 0 w 405"/>
                  <a:gd name="T59" fmla="*/ 0 h 254"/>
                  <a:gd name="T60" fmla="*/ 0 w 405"/>
                  <a:gd name="T61" fmla="*/ 0 h 254"/>
                  <a:gd name="T62" fmla="*/ 0 w 405"/>
                  <a:gd name="T63" fmla="*/ 0 h 254"/>
                  <a:gd name="T64" fmla="*/ 0 w 405"/>
                  <a:gd name="T65" fmla="*/ 0 h 254"/>
                  <a:gd name="T66" fmla="*/ 0 w 405"/>
                  <a:gd name="T67" fmla="*/ 0 h 254"/>
                  <a:gd name="T68" fmla="*/ 0 w 405"/>
                  <a:gd name="T69" fmla="*/ 0 h 254"/>
                  <a:gd name="T70" fmla="*/ 0 w 405"/>
                  <a:gd name="T71" fmla="*/ 0 h 254"/>
                  <a:gd name="T72" fmla="*/ 0 w 405"/>
                  <a:gd name="T73" fmla="*/ 0 h 254"/>
                  <a:gd name="T74" fmla="*/ 0 w 405"/>
                  <a:gd name="T75" fmla="*/ 0 h 254"/>
                  <a:gd name="T76" fmla="*/ 0 w 405"/>
                  <a:gd name="T77" fmla="*/ 0 h 254"/>
                  <a:gd name="T78" fmla="*/ 0 w 405"/>
                  <a:gd name="T79" fmla="*/ 0 h 254"/>
                  <a:gd name="T80" fmla="*/ 0 w 405"/>
                  <a:gd name="T81" fmla="*/ 0 h 254"/>
                  <a:gd name="T82" fmla="*/ 0 w 405"/>
                  <a:gd name="T83" fmla="*/ 0 h 254"/>
                  <a:gd name="T84" fmla="*/ 0 w 405"/>
                  <a:gd name="T85" fmla="*/ 0 h 254"/>
                  <a:gd name="T86" fmla="*/ 0 w 405"/>
                  <a:gd name="T87" fmla="*/ 0 h 254"/>
                  <a:gd name="T88" fmla="*/ 0 w 405"/>
                  <a:gd name="T89" fmla="*/ 0 h 2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05"/>
                  <a:gd name="T136" fmla="*/ 0 h 254"/>
                  <a:gd name="T137" fmla="*/ 405 w 405"/>
                  <a:gd name="T138" fmla="*/ 254 h 2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05" h="254">
                    <a:moveTo>
                      <a:pt x="383" y="48"/>
                    </a:moveTo>
                    <a:lnTo>
                      <a:pt x="372" y="42"/>
                    </a:lnTo>
                    <a:lnTo>
                      <a:pt x="357" y="38"/>
                    </a:lnTo>
                    <a:lnTo>
                      <a:pt x="341" y="32"/>
                    </a:lnTo>
                    <a:lnTo>
                      <a:pt x="327" y="20"/>
                    </a:lnTo>
                    <a:lnTo>
                      <a:pt x="315" y="12"/>
                    </a:lnTo>
                    <a:lnTo>
                      <a:pt x="308" y="20"/>
                    </a:lnTo>
                    <a:lnTo>
                      <a:pt x="294" y="14"/>
                    </a:lnTo>
                    <a:lnTo>
                      <a:pt x="287" y="0"/>
                    </a:lnTo>
                    <a:lnTo>
                      <a:pt x="276" y="2"/>
                    </a:lnTo>
                    <a:lnTo>
                      <a:pt x="255" y="2"/>
                    </a:lnTo>
                    <a:lnTo>
                      <a:pt x="237" y="5"/>
                    </a:lnTo>
                    <a:lnTo>
                      <a:pt x="231" y="17"/>
                    </a:lnTo>
                    <a:lnTo>
                      <a:pt x="233" y="38"/>
                    </a:lnTo>
                    <a:lnTo>
                      <a:pt x="236" y="54"/>
                    </a:lnTo>
                    <a:lnTo>
                      <a:pt x="233" y="68"/>
                    </a:lnTo>
                    <a:lnTo>
                      <a:pt x="225" y="89"/>
                    </a:lnTo>
                    <a:lnTo>
                      <a:pt x="231" y="99"/>
                    </a:lnTo>
                    <a:lnTo>
                      <a:pt x="243" y="107"/>
                    </a:lnTo>
                    <a:lnTo>
                      <a:pt x="261" y="114"/>
                    </a:lnTo>
                    <a:lnTo>
                      <a:pt x="264" y="113"/>
                    </a:lnTo>
                    <a:lnTo>
                      <a:pt x="270" y="126"/>
                    </a:lnTo>
                    <a:lnTo>
                      <a:pt x="269" y="138"/>
                    </a:lnTo>
                    <a:lnTo>
                      <a:pt x="254" y="135"/>
                    </a:lnTo>
                    <a:lnTo>
                      <a:pt x="243" y="131"/>
                    </a:lnTo>
                    <a:lnTo>
                      <a:pt x="231" y="125"/>
                    </a:lnTo>
                    <a:lnTo>
                      <a:pt x="218" y="117"/>
                    </a:lnTo>
                    <a:lnTo>
                      <a:pt x="213" y="108"/>
                    </a:lnTo>
                    <a:lnTo>
                      <a:pt x="203" y="104"/>
                    </a:lnTo>
                    <a:lnTo>
                      <a:pt x="191" y="98"/>
                    </a:lnTo>
                    <a:lnTo>
                      <a:pt x="179" y="93"/>
                    </a:lnTo>
                    <a:lnTo>
                      <a:pt x="167" y="80"/>
                    </a:lnTo>
                    <a:lnTo>
                      <a:pt x="159" y="86"/>
                    </a:lnTo>
                    <a:lnTo>
                      <a:pt x="146" y="87"/>
                    </a:lnTo>
                    <a:lnTo>
                      <a:pt x="131" y="81"/>
                    </a:lnTo>
                    <a:lnTo>
                      <a:pt x="122" y="71"/>
                    </a:lnTo>
                    <a:lnTo>
                      <a:pt x="110" y="62"/>
                    </a:lnTo>
                    <a:lnTo>
                      <a:pt x="101" y="57"/>
                    </a:lnTo>
                    <a:lnTo>
                      <a:pt x="90" y="59"/>
                    </a:lnTo>
                    <a:lnTo>
                      <a:pt x="78" y="47"/>
                    </a:lnTo>
                    <a:lnTo>
                      <a:pt x="71" y="39"/>
                    </a:lnTo>
                    <a:lnTo>
                      <a:pt x="69" y="54"/>
                    </a:lnTo>
                    <a:lnTo>
                      <a:pt x="69" y="68"/>
                    </a:lnTo>
                    <a:lnTo>
                      <a:pt x="69" y="83"/>
                    </a:lnTo>
                    <a:lnTo>
                      <a:pt x="75" y="101"/>
                    </a:lnTo>
                    <a:lnTo>
                      <a:pt x="47" y="95"/>
                    </a:lnTo>
                    <a:lnTo>
                      <a:pt x="36" y="90"/>
                    </a:lnTo>
                    <a:lnTo>
                      <a:pt x="21" y="89"/>
                    </a:lnTo>
                    <a:lnTo>
                      <a:pt x="0" y="87"/>
                    </a:lnTo>
                    <a:lnTo>
                      <a:pt x="6" y="96"/>
                    </a:lnTo>
                    <a:lnTo>
                      <a:pt x="6" y="116"/>
                    </a:lnTo>
                    <a:lnTo>
                      <a:pt x="12" y="129"/>
                    </a:lnTo>
                    <a:lnTo>
                      <a:pt x="12" y="146"/>
                    </a:lnTo>
                    <a:lnTo>
                      <a:pt x="20" y="164"/>
                    </a:lnTo>
                    <a:lnTo>
                      <a:pt x="15" y="177"/>
                    </a:lnTo>
                    <a:lnTo>
                      <a:pt x="27" y="189"/>
                    </a:lnTo>
                    <a:lnTo>
                      <a:pt x="47" y="209"/>
                    </a:lnTo>
                    <a:lnTo>
                      <a:pt x="65" y="219"/>
                    </a:lnTo>
                    <a:lnTo>
                      <a:pt x="93" y="216"/>
                    </a:lnTo>
                    <a:lnTo>
                      <a:pt x="107" y="222"/>
                    </a:lnTo>
                    <a:lnTo>
                      <a:pt x="125" y="233"/>
                    </a:lnTo>
                    <a:lnTo>
                      <a:pt x="140" y="237"/>
                    </a:lnTo>
                    <a:lnTo>
                      <a:pt x="153" y="246"/>
                    </a:lnTo>
                    <a:lnTo>
                      <a:pt x="170" y="251"/>
                    </a:lnTo>
                    <a:lnTo>
                      <a:pt x="180" y="254"/>
                    </a:lnTo>
                    <a:lnTo>
                      <a:pt x="195" y="234"/>
                    </a:lnTo>
                    <a:lnTo>
                      <a:pt x="209" y="228"/>
                    </a:lnTo>
                    <a:lnTo>
                      <a:pt x="222" y="221"/>
                    </a:lnTo>
                    <a:lnTo>
                      <a:pt x="245" y="227"/>
                    </a:lnTo>
                    <a:lnTo>
                      <a:pt x="249" y="216"/>
                    </a:lnTo>
                    <a:lnTo>
                      <a:pt x="249" y="203"/>
                    </a:lnTo>
                    <a:lnTo>
                      <a:pt x="273" y="204"/>
                    </a:lnTo>
                    <a:lnTo>
                      <a:pt x="287" y="204"/>
                    </a:lnTo>
                    <a:lnTo>
                      <a:pt x="293" y="195"/>
                    </a:lnTo>
                    <a:lnTo>
                      <a:pt x="302" y="185"/>
                    </a:lnTo>
                    <a:lnTo>
                      <a:pt x="315" y="185"/>
                    </a:lnTo>
                    <a:lnTo>
                      <a:pt x="338" y="182"/>
                    </a:lnTo>
                    <a:lnTo>
                      <a:pt x="351" y="179"/>
                    </a:lnTo>
                    <a:lnTo>
                      <a:pt x="365" y="180"/>
                    </a:lnTo>
                    <a:lnTo>
                      <a:pt x="375" y="174"/>
                    </a:lnTo>
                    <a:lnTo>
                      <a:pt x="381" y="155"/>
                    </a:lnTo>
                    <a:lnTo>
                      <a:pt x="389" y="141"/>
                    </a:lnTo>
                    <a:lnTo>
                      <a:pt x="396" y="138"/>
                    </a:lnTo>
                    <a:lnTo>
                      <a:pt x="401" y="135"/>
                    </a:lnTo>
                    <a:lnTo>
                      <a:pt x="399" y="117"/>
                    </a:lnTo>
                    <a:lnTo>
                      <a:pt x="399" y="96"/>
                    </a:lnTo>
                    <a:lnTo>
                      <a:pt x="402" y="89"/>
                    </a:lnTo>
                    <a:lnTo>
                      <a:pt x="405" y="75"/>
                    </a:lnTo>
                    <a:lnTo>
                      <a:pt x="392" y="68"/>
                    </a:lnTo>
                    <a:lnTo>
                      <a:pt x="383" y="48"/>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88" name="Freeform 744"/>
              <p:cNvSpPr>
                <a:spLocks/>
              </p:cNvSpPr>
              <p:nvPr/>
            </p:nvSpPr>
            <p:spPr bwMode="auto">
              <a:xfrm>
                <a:off x="3662" y="2030"/>
                <a:ext cx="16" cy="7"/>
              </a:xfrm>
              <a:custGeom>
                <a:avLst/>
                <a:gdLst>
                  <a:gd name="T0" fmla="*/ 0 w 87"/>
                  <a:gd name="T1" fmla="*/ 0 h 34"/>
                  <a:gd name="T2" fmla="*/ 0 w 87"/>
                  <a:gd name="T3" fmla="*/ 0 h 34"/>
                  <a:gd name="T4" fmla="*/ 0 w 87"/>
                  <a:gd name="T5" fmla="*/ 0 h 34"/>
                  <a:gd name="T6" fmla="*/ 0 w 87"/>
                  <a:gd name="T7" fmla="*/ 0 h 34"/>
                  <a:gd name="T8" fmla="*/ 0 w 87"/>
                  <a:gd name="T9" fmla="*/ 0 h 34"/>
                  <a:gd name="T10" fmla="*/ 0 w 87"/>
                  <a:gd name="T11" fmla="*/ 0 h 34"/>
                  <a:gd name="T12" fmla="*/ 0 w 87"/>
                  <a:gd name="T13" fmla="*/ 0 h 34"/>
                  <a:gd name="T14" fmla="*/ 0 w 87"/>
                  <a:gd name="T15" fmla="*/ 0 h 34"/>
                  <a:gd name="T16" fmla="*/ 0 w 87"/>
                  <a:gd name="T17" fmla="*/ 0 h 34"/>
                  <a:gd name="T18" fmla="*/ 0 w 87"/>
                  <a:gd name="T19" fmla="*/ 0 h 34"/>
                  <a:gd name="T20" fmla="*/ 0 w 87"/>
                  <a:gd name="T21" fmla="*/ 0 h 34"/>
                  <a:gd name="T22" fmla="*/ 0 w 87"/>
                  <a:gd name="T23" fmla="*/ 0 h 34"/>
                  <a:gd name="T24" fmla="*/ 0 w 87"/>
                  <a:gd name="T25" fmla="*/ 0 h 34"/>
                  <a:gd name="T26" fmla="*/ 0 w 87"/>
                  <a:gd name="T27" fmla="*/ 0 h 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7"/>
                  <a:gd name="T43" fmla="*/ 0 h 34"/>
                  <a:gd name="T44" fmla="*/ 87 w 87"/>
                  <a:gd name="T45" fmla="*/ 34 h 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7" h="34">
                    <a:moveTo>
                      <a:pt x="87" y="18"/>
                    </a:moveTo>
                    <a:lnTo>
                      <a:pt x="69" y="22"/>
                    </a:lnTo>
                    <a:lnTo>
                      <a:pt x="55" y="24"/>
                    </a:lnTo>
                    <a:lnTo>
                      <a:pt x="43" y="34"/>
                    </a:lnTo>
                    <a:lnTo>
                      <a:pt x="43" y="24"/>
                    </a:lnTo>
                    <a:lnTo>
                      <a:pt x="33" y="18"/>
                    </a:lnTo>
                    <a:lnTo>
                      <a:pt x="18" y="15"/>
                    </a:lnTo>
                    <a:lnTo>
                      <a:pt x="0" y="7"/>
                    </a:lnTo>
                    <a:lnTo>
                      <a:pt x="18" y="0"/>
                    </a:lnTo>
                    <a:lnTo>
                      <a:pt x="31" y="4"/>
                    </a:lnTo>
                    <a:lnTo>
                      <a:pt x="55" y="3"/>
                    </a:lnTo>
                    <a:lnTo>
                      <a:pt x="66" y="1"/>
                    </a:lnTo>
                    <a:lnTo>
                      <a:pt x="76" y="6"/>
                    </a:lnTo>
                    <a:lnTo>
                      <a:pt x="87" y="18"/>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89" name="Freeform 745"/>
              <p:cNvSpPr>
                <a:spLocks/>
              </p:cNvSpPr>
              <p:nvPr/>
            </p:nvSpPr>
            <p:spPr bwMode="auto">
              <a:xfrm>
                <a:off x="3652" y="2032"/>
                <a:ext cx="56" cy="37"/>
              </a:xfrm>
              <a:custGeom>
                <a:avLst/>
                <a:gdLst>
                  <a:gd name="T0" fmla="*/ 0 w 306"/>
                  <a:gd name="T1" fmla="*/ 0 h 199"/>
                  <a:gd name="T2" fmla="*/ 0 w 306"/>
                  <a:gd name="T3" fmla="*/ 0 h 199"/>
                  <a:gd name="T4" fmla="*/ 0 w 306"/>
                  <a:gd name="T5" fmla="*/ 0 h 199"/>
                  <a:gd name="T6" fmla="*/ 0 w 306"/>
                  <a:gd name="T7" fmla="*/ 0 h 199"/>
                  <a:gd name="T8" fmla="*/ 0 w 306"/>
                  <a:gd name="T9" fmla="*/ 0 h 199"/>
                  <a:gd name="T10" fmla="*/ 0 w 306"/>
                  <a:gd name="T11" fmla="*/ 0 h 199"/>
                  <a:gd name="T12" fmla="*/ 0 w 306"/>
                  <a:gd name="T13" fmla="*/ 0 h 199"/>
                  <a:gd name="T14" fmla="*/ 0 w 306"/>
                  <a:gd name="T15" fmla="*/ 0 h 199"/>
                  <a:gd name="T16" fmla="*/ 0 w 306"/>
                  <a:gd name="T17" fmla="*/ 0 h 199"/>
                  <a:gd name="T18" fmla="*/ 0 w 306"/>
                  <a:gd name="T19" fmla="*/ 0 h 199"/>
                  <a:gd name="T20" fmla="*/ 0 w 306"/>
                  <a:gd name="T21" fmla="*/ 0 h 199"/>
                  <a:gd name="T22" fmla="*/ 0 w 306"/>
                  <a:gd name="T23" fmla="*/ 0 h 199"/>
                  <a:gd name="T24" fmla="*/ 0 w 306"/>
                  <a:gd name="T25" fmla="*/ 0 h 199"/>
                  <a:gd name="T26" fmla="*/ 0 w 306"/>
                  <a:gd name="T27" fmla="*/ 0 h 199"/>
                  <a:gd name="T28" fmla="*/ 0 w 306"/>
                  <a:gd name="T29" fmla="*/ 0 h 199"/>
                  <a:gd name="T30" fmla="*/ 0 w 306"/>
                  <a:gd name="T31" fmla="*/ 0 h 199"/>
                  <a:gd name="T32" fmla="*/ 0 w 306"/>
                  <a:gd name="T33" fmla="*/ 0 h 199"/>
                  <a:gd name="T34" fmla="*/ 0 w 306"/>
                  <a:gd name="T35" fmla="*/ 0 h 199"/>
                  <a:gd name="T36" fmla="*/ 0 w 306"/>
                  <a:gd name="T37" fmla="*/ 0 h 199"/>
                  <a:gd name="T38" fmla="*/ 0 w 306"/>
                  <a:gd name="T39" fmla="*/ 0 h 199"/>
                  <a:gd name="T40" fmla="*/ 0 w 306"/>
                  <a:gd name="T41" fmla="*/ 0 h 199"/>
                  <a:gd name="T42" fmla="*/ 0 w 306"/>
                  <a:gd name="T43" fmla="*/ 0 h 199"/>
                  <a:gd name="T44" fmla="*/ 0 w 306"/>
                  <a:gd name="T45" fmla="*/ 0 h 199"/>
                  <a:gd name="T46" fmla="*/ 0 w 306"/>
                  <a:gd name="T47" fmla="*/ 0 h 199"/>
                  <a:gd name="T48" fmla="*/ 0 w 306"/>
                  <a:gd name="T49" fmla="*/ 0 h 199"/>
                  <a:gd name="T50" fmla="*/ 0 w 306"/>
                  <a:gd name="T51" fmla="*/ 0 h 199"/>
                  <a:gd name="T52" fmla="*/ 0 w 306"/>
                  <a:gd name="T53" fmla="*/ 0 h 199"/>
                  <a:gd name="T54" fmla="*/ 0 w 306"/>
                  <a:gd name="T55" fmla="*/ 0 h 199"/>
                  <a:gd name="T56" fmla="*/ 0 w 306"/>
                  <a:gd name="T57" fmla="*/ 0 h 199"/>
                  <a:gd name="T58" fmla="*/ 0 w 306"/>
                  <a:gd name="T59" fmla="*/ 0 h 199"/>
                  <a:gd name="T60" fmla="*/ 0 w 306"/>
                  <a:gd name="T61" fmla="*/ 0 h 199"/>
                  <a:gd name="T62" fmla="*/ 0 w 306"/>
                  <a:gd name="T63" fmla="*/ 0 h 199"/>
                  <a:gd name="T64" fmla="*/ 0 w 306"/>
                  <a:gd name="T65" fmla="*/ 0 h 199"/>
                  <a:gd name="T66" fmla="*/ 0 w 306"/>
                  <a:gd name="T67" fmla="*/ 0 h 199"/>
                  <a:gd name="T68" fmla="*/ 0 w 306"/>
                  <a:gd name="T69" fmla="*/ 0 h 199"/>
                  <a:gd name="T70" fmla="*/ 0 w 306"/>
                  <a:gd name="T71" fmla="*/ 0 h 199"/>
                  <a:gd name="T72" fmla="*/ 0 w 306"/>
                  <a:gd name="T73" fmla="*/ 0 h 199"/>
                  <a:gd name="T74" fmla="*/ 0 w 306"/>
                  <a:gd name="T75" fmla="*/ 0 h 199"/>
                  <a:gd name="T76" fmla="*/ 0 w 306"/>
                  <a:gd name="T77" fmla="*/ 0 h 199"/>
                  <a:gd name="T78" fmla="*/ 0 w 306"/>
                  <a:gd name="T79" fmla="*/ 0 h 199"/>
                  <a:gd name="T80" fmla="*/ 0 w 306"/>
                  <a:gd name="T81" fmla="*/ 0 h 199"/>
                  <a:gd name="T82" fmla="*/ 0 w 306"/>
                  <a:gd name="T83" fmla="*/ 0 h 199"/>
                  <a:gd name="T84" fmla="*/ 0 w 306"/>
                  <a:gd name="T85" fmla="*/ 0 h 199"/>
                  <a:gd name="T86" fmla="*/ 0 w 306"/>
                  <a:gd name="T87" fmla="*/ 0 h 199"/>
                  <a:gd name="T88" fmla="*/ 0 w 306"/>
                  <a:gd name="T89" fmla="*/ 0 h 199"/>
                  <a:gd name="T90" fmla="*/ 0 w 306"/>
                  <a:gd name="T91" fmla="*/ 0 h 199"/>
                  <a:gd name="T92" fmla="*/ 0 w 306"/>
                  <a:gd name="T93" fmla="*/ 0 h 199"/>
                  <a:gd name="T94" fmla="*/ 0 w 306"/>
                  <a:gd name="T95" fmla="*/ 0 h 199"/>
                  <a:gd name="T96" fmla="*/ 0 w 306"/>
                  <a:gd name="T97" fmla="*/ 0 h 199"/>
                  <a:gd name="T98" fmla="*/ 0 w 306"/>
                  <a:gd name="T99" fmla="*/ 0 h 199"/>
                  <a:gd name="T100" fmla="*/ 0 w 306"/>
                  <a:gd name="T101" fmla="*/ 0 h 199"/>
                  <a:gd name="T102" fmla="*/ 0 w 306"/>
                  <a:gd name="T103" fmla="*/ 0 h 199"/>
                  <a:gd name="T104" fmla="*/ 0 w 306"/>
                  <a:gd name="T105" fmla="*/ 0 h 199"/>
                  <a:gd name="T106" fmla="*/ 0 w 306"/>
                  <a:gd name="T107" fmla="*/ 0 h 199"/>
                  <a:gd name="T108" fmla="*/ 0 w 306"/>
                  <a:gd name="T109" fmla="*/ 0 h 199"/>
                  <a:gd name="T110" fmla="*/ 0 w 306"/>
                  <a:gd name="T111" fmla="*/ 0 h 199"/>
                  <a:gd name="T112" fmla="*/ 0 w 306"/>
                  <a:gd name="T113" fmla="*/ 0 h 199"/>
                  <a:gd name="T114" fmla="*/ 0 w 306"/>
                  <a:gd name="T115" fmla="*/ 0 h 199"/>
                  <a:gd name="T116" fmla="*/ 0 w 306"/>
                  <a:gd name="T117" fmla="*/ 0 h 19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6"/>
                  <a:gd name="T178" fmla="*/ 0 h 199"/>
                  <a:gd name="T179" fmla="*/ 306 w 306"/>
                  <a:gd name="T180" fmla="*/ 199 h 19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6" h="199">
                    <a:moveTo>
                      <a:pt x="53" y="0"/>
                    </a:moveTo>
                    <a:lnTo>
                      <a:pt x="38" y="0"/>
                    </a:lnTo>
                    <a:lnTo>
                      <a:pt x="17" y="0"/>
                    </a:lnTo>
                    <a:lnTo>
                      <a:pt x="18" y="12"/>
                    </a:lnTo>
                    <a:lnTo>
                      <a:pt x="18" y="28"/>
                    </a:lnTo>
                    <a:lnTo>
                      <a:pt x="26" y="39"/>
                    </a:lnTo>
                    <a:lnTo>
                      <a:pt x="26" y="57"/>
                    </a:lnTo>
                    <a:lnTo>
                      <a:pt x="26" y="76"/>
                    </a:lnTo>
                    <a:lnTo>
                      <a:pt x="30" y="85"/>
                    </a:lnTo>
                    <a:lnTo>
                      <a:pt x="14" y="84"/>
                    </a:lnTo>
                    <a:lnTo>
                      <a:pt x="0" y="78"/>
                    </a:lnTo>
                    <a:lnTo>
                      <a:pt x="5" y="93"/>
                    </a:lnTo>
                    <a:lnTo>
                      <a:pt x="8" y="103"/>
                    </a:lnTo>
                    <a:lnTo>
                      <a:pt x="9" y="124"/>
                    </a:lnTo>
                    <a:lnTo>
                      <a:pt x="17" y="139"/>
                    </a:lnTo>
                    <a:lnTo>
                      <a:pt x="26" y="145"/>
                    </a:lnTo>
                    <a:lnTo>
                      <a:pt x="41" y="154"/>
                    </a:lnTo>
                    <a:lnTo>
                      <a:pt x="51" y="165"/>
                    </a:lnTo>
                    <a:lnTo>
                      <a:pt x="54" y="178"/>
                    </a:lnTo>
                    <a:lnTo>
                      <a:pt x="57" y="189"/>
                    </a:lnTo>
                    <a:lnTo>
                      <a:pt x="78" y="199"/>
                    </a:lnTo>
                    <a:lnTo>
                      <a:pt x="102" y="198"/>
                    </a:lnTo>
                    <a:lnTo>
                      <a:pt x="113" y="192"/>
                    </a:lnTo>
                    <a:lnTo>
                      <a:pt x="126" y="186"/>
                    </a:lnTo>
                    <a:lnTo>
                      <a:pt x="134" y="180"/>
                    </a:lnTo>
                    <a:lnTo>
                      <a:pt x="152" y="187"/>
                    </a:lnTo>
                    <a:lnTo>
                      <a:pt x="162" y="195"/>
                    </a:lnTo>
                    <a:lnTo>
                      <a:pt x="185" y="195"/>
                    </a:lnTo>
                    <a:lnTo>
                      <a:pt x="197" y="196"/>
                    </a:lnTo>
                    <a:lnTo>
                      <a:pt x="204" y="184"/>
                    </a:lnTo>
                    <a:lnTo>
                      <a:pt x="221" y="174"/>
                    </a:lnTo>
                    <a:lnTo>
                      <a:pt x="236" y="169"/>
                    </a:lnTo>
                    <a:lnTo>
                      <a:pt x="249" y="162"/>
                    </a:lnTo>
                    <a:lnTo>
                      <a:pt x="258" y="150"/>
                    </a:lnTo>
                    <a:lnTo>
                      <a:pt x="272" y="147"/>
                    </a:lnTo>
                    <a:lnTo>
                      <a:pt x="297" y="141"/>
                    </a:lnTo>
                    <a:lnTo>
                      <a:pt x="306" y="136"/>
                    </a:lnTo>
                    <a:lnTo>
                      <a:pt x="296" y="132"/>
                    </a:lnTo>
                    <a:lnTo>
                      <a:pt x="278" y="124"/>
                    </a:lnTo>
                    <a:lnTo>
                      <a:pt x="260" y="117"/>
                    </a:lnTo>
                    <a:lnTo>
                      <a:pt x="248" y="112"/>
                    </a:lnTo>
                    <a:lnTo>
                      <a:pt x="246" y="94"/>
                    </a:lnTo>
                    <a:lnTo>
                      <a:pt x="236" y="88"/>
                    </a:lnTo>
                    <a:lnTo>
                      <a:pt x="221" y="78"/>
                    </a:lnTo>
                    <a:lnTo>
                      <a:pt x="204" y="69"/>
                    </a:lnTo>
                    <a:lnTo>
                      <a:pt x="195" y="64"/>
                    </a:lnTo>
                    <a:lnTo>
                      <a:pt x="192" y="55"/>
                    </a:lnTo>
                    <a:lnTo>
                      <a:pt x="183" y="46"/>
                    </a:lnTo>
                    <a:lnTo>
                      <a:pt x="170" y="36"/>
                    </a:lnTo>
                    <a:lnTo>
                      <a:pt x="164" y="28"/>
                    </a:lnTo>
                    <a:lnTo>
                      <a:pt x="153" y="21"/>
                    </a:lnTo>
                    <a:lnTo>
                      <a:pt x="149" y="12"/>
                    </a:lnTo>
                    <a:lnTo>
                      <a:pt x="135" y="7"/>
                    </a:lnTo>
                    <a:lnTo>
                      <a:pt x="119" y="15"/>
                    </a:lnTo>
                    <a:lnTo>
                      <a:pt x="105" y="22"/>
                    </a:lnTo>
                    <a:lnTo>
                      <a:pt x="96" y="16"/>
                    </a:lnTo>
                    <a:lnTo>
                      <a:pt x="89" y="7"/>
                    </a:lnTo>
                    <a:lnTo>
                      <a:pt x="77" y="6"/>
                    </a:lnTo>
                    <a:lnTo>
                      <a:pt x="53"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90" name="Freeform 746"/>
              <p:cNvSpPr>
                <a:spLocks/>
              </p:cNvSpPr>
              <p:nvPr/>
            </p:nvSpPr>
            <p:spPr bwMode="auto">
              <a:xfrm>
                <a:off x="3700" y="1963"/>
                <a:ext cx="13" cy="31"/>
              </a:xfrm>
              <a:custGeom>
                <a:avLst/>
                <a:gdLst>
                  <a:gd name="T0" fmla="*/ 0 w 72"/>
                  <a:gd name="T1" fmla="*/ 0 h 167"/>
                  <a:gd name="T2" fmla="*/ 0 w 72"/>
                  <a:gd name="T3" fmla="*/ 0 h 167"/>
                  <a:gd name="T4" fmla="*/ 0 w 72"/>
                  <a:gd name="T5" fmla="*/ 0 h 167"/>
                  <a:gd name="T6" fmla="*/ 0 w 72"/>
                  <a:gd name="T7" fmla="*/ 0 h 167"/>
                  <a:gd name="T8" fmla="*/ 0 w 72"/>
                  <a:gd name="T9" fmla="*/ 0 h 167"/>
                  <a:gd name="T10" fmla="*/ 0 w 72"/>
                  <a:gd name="T11" fmla="*/ 0 h 167"/>
                  <a:gd name="T12" fmla="*/ 0 w 72"/>
                  <a:gd name="T13" fmla="*/ 0 h 167"/>
                  <a:gd name="T14" fmla="*/ 0 w 72"/>
                  <a:gd name="T15" fmla="*/ 0 h 167"/>
                  <a:gd name="T16" fmla="*/ 0 w 72"/>
                  <a:gd name="T17" fmla="*/ 0 h 167"/>
                  <a:gd name="T18" fmla="*/ 0 w 72"/>
                  <a:gd name="T19" fmla="*/ 0 h 167"/>
                  <a:gd name="T20" fmla="*/ 0 w 72"/>
                  <a:gd name="T21" fmla="*/ 0 h 167"/>
                  <a:gd name="T22" fmla="*/ 0 w 72"/>
                  <a:gd name="T23" fmla="*/ 0 h 167"/>
                  <a:gd name="T24" fmla="*/ 0 w 72"/>
                  <a:gd name="T25" fmla="*/ 0 h 167"/>
                  <a:gd name="T26" fmla="*/ 0 w 72"/>
                  <a:gd name="T27" fmla="*/ 0 h 167"/>
                  <a:gd name="T28" fmla="*/ 0 w 72"/>
                  <a:gd name="T29" fmla="*/ 0 h 167"/>
                  <a:gd name="T30" fmla="*/ 0 w 72"/>
                  <a:gd name="T31" fmla="*/ 0 h 167"/>
                  <a:gd name="T32" fmla="*/ 0 w 72"/>
                  <a:gd name="T33" fmla="*/ 0 h 167"/>
                  <a:gd name="T34" fmla="*/ 0 w 72"/>
                  <a:gd name="T35" fmla="*/ 0 h 167"/>
                  <a:gd name="T36" fmla="*/ 0 w 72"/>
                  <a:gd name="T37" fmla="*/ 0 h 167"/>
                  <a:gd name="T38" fmla="*/ 0 w 72"/>
                  <a:gd name="T39" fmla="*/ 0 h 167"/>
                  <a:gd name="T40" fmla="*/ 0 w 72"/>
                  <a:gd name="T41" fmla="*/ 0 h 167"/>
                  <a:gd name="T42" fmla="*/ 0 w 72"/>
                  <a:gd name="T43" fmla="*/ 0 h 167"/>
                  <a:gd name="T44" fmla="*/ 0 w 72"/>
                  <a:gd name="T45" fmla="*/ 0 h 167"/>
                  <a:gd name="T46" fmla="*/ 0 w 72"/>
                  <a:gd name="T47" fmla="*/ 0 h 167"/>
                  <a:gd name="T48" fmla="*/ 0 w 72"/>
                  <a:gd name="T49" fmla="*/ 0 h 167"/>
                  <a:gd name="T50" fmla="*/ 0 w 72"/>
                  <a:gd name="T51" fmla="*/ 0 h 167"/>
                  <a:gd name="T52" fmla="*/ 0 w 72"/>
                  <a:gd name="T53" fmla="*/ 0 h 16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67"/>
                  <a:gd name="T83" fmla="*/ 72 w 72"/>
                  <a:gd name="T84" fmla="*/ 167 h 16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67">
                    <a:moveTo>
                      <a:pt x="50" y="150"/>
                    </a:moveTo>
                    <a:lnTo>
                      <a:pt x="53" y="132"/>
                    </a:lnTo>
                    <a:lnTo>
                      <a:pt x="41" y="126"/>
                    </a:lnTo>
                    <a:lnTo>
                      <a:pt x="18" y="111"/>
                    </a:lnTo>
                    <a:lnTo>
                      <a:pt x="6" y="90"/>
                    </a:lnTo>
                    <a:lnTo>
                      <a:pt x="5" y="78"/>
                    </a:lnTo>
                    <a:lnTo>
                      <a:pt x="12" y="69"/>
                    </a:lnTo>
                    <a:lnTo>
                      <a:pt x="3" y="59"/>
                    </a:lnTo>
                    <a:lnTo>
                      <a:pt x="3" y="44"/>
                    </a:lnTo>
                    <a:lnTo>
                      <a:pt x="3" y="24"/>
                    </a:lnTo>
                    <a:lnTo>
                      <a:pt x="0" y="11"/>
                    </a:lnTo>
                    <a:lnTo>
                      <a:pt x="6" y="0"/>
                    </a:lnTo>
                    <a:lnTo>
                      <a:pt x="11" y="12"/>
                    </a:lnTo>
                    <a:lnTo>
                      <a:pt x="12" y="29"/>
                    </a:lnTo>
                    <a:lnTo>
                      <a:pt x="24" y="41"/>
                    </a:lnTo>
                    <a:lnTo>
                      <a:pt x="24" y="59"/>
                    </a:lnTo>
                    <a:lnTo>
                      <a:pt x="26" y="69"/>
                    </a:lnTo>
                    <a:lnTo>
                      <a:pt x="30" y="83"/>
                    </a:lnTo>
                    <a:lnTo>
                      <a:pt x="23" y="95"/>
                    </a:lnTo>
                    <a:lnTo>
                      <a:pt x="35" y="105"/>
                    </a:lnTo>
                    <a:lnTo>
                      <a:pt x="47" y="111"/>
                    </a:lnTo>
                    <a:lnTo>
                      <a:pt x="54" y="122"/>
                    </a:lnTo>
                    <a:lnTo>
                      <a:pt x="66" y="143"/>
                    </a:lnTo>
                    <a:lnTo>
                      <a:pt x="72" y="153"/>
                    </a:lnTo>
                    <a:lnTo>
                      <a:pt x="72" y="167"/>
                    </a:lnTo>
                    <a:lnTo>
                      <a:pt x="57" y="164"/>
                    </a:lnTo>
                    <a:lnTo>
                      <a:pt x="50" y="15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91" name="Freeform 747"/>
              <p:cNvSpPr>
                <a:spLocks/>
              </p:cNvSpPr>
              <p:nvPr/>
            </p:nvSpPr>
            <p:spPr bwMode="auto">
              <a:xfrm>
                <a:off x="3599" y="2012"/>
                <a:ext cx="61" cy="62"/>
              </a:xfrm>
              <a:custGeom>
                <a:avLst/>
                <a:gdLst>
                  <a:gd name="T0" fmla="*/ 0 w 333"/>
                  <a:gd name="T1" fmla="*/ 0 h 340"/>
                  <a:gd name="T2" fmla="*/ 0 w 333"/>
                  <a:gd name="T3" fmla="*/ 0 h 340"/>
                  <a:gd name="T4" fmla="*/ 0 w 333"/>
                  <a:gd name="T5" fmla="*/ 0 h 340"/>
                  <a:gd name="T6" fmla="*/ 0 w 333"/>
                  <a:gd name="T7" fmla="*/ 0 h 340"/>
                  <a:gd name="T8" fmla="*/ 0 w 333"/>
                  <a:gd name="T9" fmla="*/ 0 h 340"/>
                  <a:gd name="T10" fmla="*/ 0 w 333"/>
                  <a:gd name="T11" fmla="*/ 0 h 340"/>
                  <a:gd name="T12" fmla="*/ 0 w 333"/>
                  <a:gd name="T13" fmla="*/ 0 h 340"/>
                  <a:gd name="T14" fmla="*/ 0 w 333"/>
                  <a:gd name="T15" fmla="*/ 0 h 340"/>
                  <a:gd name="T16" fmla="*/ 0 w 333"/>
                  <a:gd name="T17" fmla="*/ 0 h 340"/>
                  <a:gd name="T18" fmla="*/ 0 w 333"/>
                  <a:gd name="T19" fmla="*/ 0 h 340"/>
                  <a:gd name="T20" fmla="*/ 0 w 333"/>
                  <a:gd name="T21" fmla="*/ 0 h 340"/>
                  <a:gd name="T22" fmla="*/ 0 w 333"/>
                  <a:gd name="T23" fmla="*/ 0 h 340"/>
                  <a:gd name="T24" fmla="*/ 0 w 333"/>
                  <a:gd name="T25" fmla="*/ 0 h 340"/>
                  <a:gd name="T26" fmla="*/ 0 w 333"/>
                  <a:gd name="T27" fmla="*/ 0 h 340"/>
                  <a:gd name="T28" fmla="*/ 0 w 333"/>
                  <a:gd name="T29" fmla="*/ 0 h 340"/>
                  <a:gd name="T30" fmla="*/ 0 w 333"/>
                  <a:gd name="T31" fmla="*/ 0 h 340"/>
                  <a:gd name="T32" fmla="*/ 0 w 333"/>
                  <a:gd name="T33" fmla="*/ 0 h 340"/>
                  <a:gd name="T34" fmla="*/ 0 w 333"/>
                  <a:gd name="T35" fmla="*/ 0 h 340"/>
                  <a:gd name="T36" fmla="*/ 0 w 333"/>
                  <a:gd name="T37" fmla="*/ 0 h 340"/>
                  <a:gd name="T38" fmla="*/ 0 w 333"/>
                  <a:gd name="T39" fmla="*/ 0 h 340"/>
                  <a:gd name="T40" fmla="*/ 0 w 333"/>
                  <a:gd name="T41" fmla="*/ 0 h 340"/>
                  <a:gd name="T42" fmla="*/ 0 w 333"/>
                  <a:gd name="T43" fmla="*/ 0 h 340"/>
                  <a:gd name="T44" fmla="*/ 0 w 333"/>
                  <a:gd name="T45" fmla="*/ 0 h 340"/>
                  <a:gd name="T46" fmla="*/ 0 w 333"/>
                  <a:gd name="T47" fmla="*/ 0 h 340"/>
                  <a:gd name="T48" fmla="*/ 0 w 333"/>
                  <a:gd name="T49" fmla="*/ 0 h 340"/>
                  <a:gd name="T50" fmla="*/ 0 w 333"/>
                  <a:gd name="T51" fmla="*/ 0 h 340"/>
                  <a:gd name="T52" fmla="*/ 0 w 333"/>
                  <a:gd name="T53" fmla="*/ 0 h 340"/>
                  <a:gd name="T54" fmla="*/ 0 w 333"/>
                  <a:gd name="T55" fmla="*/ 0 h 340"/>
                  <a:gd name="T56" fmla="*/ 0 w 333"/>
                  <a:gd name="T57" fmla="*/ 0 h 340"/>
                  <a:gd name="T58" fmla="*/ 0 w 333"/>
                  <a:gd name="T59" fmla="*/ 0 h 340"/>
                  <a:gd name="T60" fmla="*/ 0 w 333"/>
                  <a:gd name="T61" fmla="*/ 0 h 340"/>
                  <a:gd name="T62" fmla="*/ 0 w 333"/>
                  <a:gd name="T63" fmla="*/ 0 h 340"/>
                  <a:gd name="T64" fmla="*/ 0 w 333"/>
                  <a:gd name="T65" fmla="*/ 0 h 340"/>
                  <a:gd name="T66" fmla="*/ 0 w 333"/>
                  <a:gd name="T67" fmla="*/ 0 h 340"/>
                  <a:gd name="T68" fmla="*/ 0 w 333"/>
                  <a:gd name="T69" fmla="*/ 0 h 340"/>
                  <a:gd name="T70" fmla="*/ 0 w 333"/>
                  <a:gd name="T71" fmla="*/ 0 h 340"/>
                  <a:gd name="T72" fmla="*/ 0 w 333"/>
                  <a:gd name="T73" fmla="*/ 0 h 340"/>
                  <a:gd name="T74" fmla="*/ 0 w 333"/>
                  <a:gd name="T75" fmla="*/ 0 h 340"/>
                  <a:gd name="T76" fmla="*/ 0 w 333"/>
                  <a:gd name="T77" fmla="*/ 0 h 340"/>
                  <a:gd name="T78" fmla="*/ 0 w 333"/>
                  <a:gd name="T79" fmla="*/ 0 h 340"/>
                  <a:gd name="T80" fmla="*/ 0 w 333"/>
                  <a:gd name="T81" fmla="*/ 0 h 340"/>
                  <a:gd name="T82" fmla="*/ 0 w 333"/>
                  <a:gd name="T83" fmla="*/ 0 h 340"/>
                  <a:gd name="T84" fmla="*/ 0 w 333"/>
                  <a:gd name="T85" fmla="*/ 0 h 340"/>
                  <a:gd name="T86" fmla="*/ 0 w 333"/>
                  <a:gd name="T87" fmla="*/ 0 h 340"/>
                  <a:gd name="T88" fmla="*/ 0 w 333"/>
                  <a:gd name="T89" fmla="*/ 0 h 340"/>
                  <a:gd name="T90" fmla="*/ 0 w 333"/>
                  <a:gd name="T91" fmla="*/ 0 h 340"/>
                  <a:gd name="T92" fmla="*/ 0 w 333"/>
                  <a:gd name="T93" fmla="*/ 0 h 340"/>
                  <a:gd name="T94" fmla="*/ 0 w 333"/>
                  <a:gd name="T95" fmla="*/ 0 h 340"/>
                  <a:gd name="T96" fmla="*/ 0 w 333"/>
                  <a:gd name="T97" fmla="*/ 0 h 340"/>
                  <a:gd name="T98" fmla="*/ 0 w 333"/>
                  <a:gd name="T99" fmla="*/ 0 h 340"/>
                  <a:gd name="T100" fmla="*/ 0 w 333"/>
                  <a:gd name="T101" fmla="*/ 0 h 340"/>
                  <a:gd name="T102" fmla="*/ 0 w 333"/>
                  <a:gd name="T103" fmla="*/ 0 h 340"/>
                  <a:gd name="T104" fmla="*/ 0 w 333"/>
                  <a:gd name="T105" fmla="*/ 0 h 340"/>
                  <a:gd name="T106" fmla="*/ 0 w 333"/>
                  <a:gd name="T107" fmla="*/ 0 h 340"/>
                  <a:gd name="T108" fmla="*/ 0 w 333"/>
                  <a:gd name="T109" fmla="*/ 0 h 340"/>
                  <a:gd name="T110" fmla="*/ 0 w 333"/>
                  <a:gd name="T111" fmla="*/ 0 h 340"/>
                  <a:gd name="T112" fmla="*/ 0 w 333"/>
                  <a:gd name="T113" fmla="*/ 0 h 340"/>
                  <a:gd name="T114" fmla="*/ 0 w 333"/>
                  <a:gd name="T115" fmla="*/ 0 h 340"/>
                  <a:gd name="T116" fmla="*/ 0 w 333"/>
                  <a:gd name="T117" fmla="*/ 0 h 340"/>
                  <a:gd name="T118" fmla="*/ 0 w 333"/>
                  <a:gd name="T119" fmla="*/ 0 h 340"/>
                  <a:gd name="T120" fmla="*/ 0 w 333"/>
                  <a:gd name="T121" fmla="*/ 0 h 340"/>
                  <a:gd name="T122" fmla="*/ 0 w 333"/>
                  <a:gd name="T123" fmla="*/ 0 h 34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33"/>
                  <a:gd name="T187" fmla="*/ 0 h 340"/>
                  <a:gd name="T188" fmla="*/ 333 w 333"/>
                  <a:gd name="T189" fmla="*/ 340 h 34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33" h="340">
                    <a:moveTo>
                      <a:pt x="333" y="106"/>
                    </a:moveTo>
                    <a:lnTo>
                      <a:pt x="314" y="100"/>
                    </a:lnTo>
                    <a:lnTo>
                      <a:pt x="299" y="96"/>
                    </a:lnTo>
                    <a:lnTo>
                      <a:pt x="282" y="91"/>
                    </a:lnTo>
                    <a:lnTo>
                      <a:pt x="272" y="87"/>
                    </a:lnTo>
                    <a:lnTo>
                      <a:pt x="258" y="84"/>
                    </a:lnTo>
                    <a:lnTo>
                      <a:pt x="236" y="82"/>
                    </a:lnTo>
                    <a:lnTo>
                      <a:pt x="230" y="73"/>
                    </a:lnTo>
                    <a:lnTo>
                      <a:pt x="216" y="66"/>
                    </a:lnTo>
                    <a:lnTo>
                      <a:pt x="200" y="57"/>
                    </a:lnTo>
                    <a:lnTo>
                      <a:pt x="173" y="52"/>
                    </a:lnTo>
                    <a:lnTo>
                      <a:pt x="147" y="46"/>
                    </a:lnTo>
                    <a:lnTo>
                      <a:pt x="137" y="42"/>
                    </a:lnTo>
                    <a:lnTo>
                      <a:pt x="122" y="34"/>
                    </a:lnTo>
                    <a:lnTo>
                      <a:pt x="108" y="34"/>
                    </a:lnTo>
                    <a:lnTo>
                      <a:pt x="92" y="28"/>
                    </a:lnTo>
                    <a:lnTo>
                      <a:pt x="80" y="28"/>
                    </a:lnTo>
                    <a:lnTo>
                      <a:pt x="65" y="18"/>
                    </a:lnTo>
                    <a:lnTo>
                      <a:pt x="50" y="7"/>
                    </a:lnTo>
                    <a:lnTo>
                      <a:pt x="29" y="1"/>
                    </a:lnTo>
                    <a:lnTo>
                      <a:pt x="12" y="0"/>
                    </a:lnTo>
                    <a:lnTo>
                      <a:pt x="0" y="6"/>
                    </a:lnTo>
                    <a:lnTo>
                      <a:pt x="14" y="19"/>
                    </a:lnTo>
                    <a:lnTo>
                      <a:pt x="21" y="33"/>
                    </a:lnTo>
                    <a:lnTo>
                      <a:pt x="30" y="45"/>
                    </a:lnTo>
                    <a:lnTo>
                      <a:pt x="41" y="57"/>
                    </a:lnTo>
                    <a:lnTo>
                      <a:pt x="53" y="69"/>
                    </a:lnTo>
                    <a:lnTo>
                      <a:pt x="60" y="81"/>
                    </a:lnTo>
                    <a:lnTo>
                      <a:pt x="71" y="91"/>
                    </a:lnTo>
                    <a:lnTo>
                      <a:pt x="83" y="114"/>
                    </a:lnTo>
                    <a:lnTo>
                      <a:pt x="101" y="129"/>
                    </a:lnTo>
                    <a:lnTo>
                      <a:pt x="110" y="144"/>
                    </a:lnTo>
                    <a:lnTo>
                      <a:pt x="128" y="156"/>
                    </a:lnTo>
                    <a:lnTo>
                      <a:pt x="129" y="177"/>
                    </a:lnTo>
                    <a:lnTo>
                      <a:pt x="186" y="273"/>
                    </a:lnTo>
                    <a:lnTo>
                      <a:pt x="206" y="289"/>
                    </a:lnTo>
                    <a:lnTo>
                      <a:pt x="225" y="304"/>
                    </a:lnTo>
                    <a:lnTo>
                      <a:pt x="236" y="319"/>
                    </a:lnTo>
                    <a:lnTo>
                      <a:pt x="248" y="303"/>
                    </a:lnTo>
                    <a:lnTo>
                      <a:pt x="260" y="313"/>
                    </a:lnTo>
                    <a:lnTo>
                      <a:pt x="273" y="330"/>
                    </a:lnTo>
                    <a:lnTo>
                      <a:pt x="290" y="331"/>
                    </a:lnTo>
                    <a:lnTo>
                      <a:pt x="309" y="340"/>
                    </a:lnTo>
                    <a:lnTo>
                      <a:pt x="329" y="331"/>
                    </a:lnTo>
                    <a:lnTo>
                      <a:pt x="329" y="318"/>
                    </a:lnTo>
                    <a:lnTo>
                      <a:pt x="324" y="301"/>
                    </a:lnTo>
                    <a:lnTo>
                      <a:pt x="320" y="286"/>
                    </a:lnTo>
                    <a:lnTo>
                      <a:pt x="314" y="265"/>
                    </a:lnTo>
                    <a:lnTo>
                      <a:pt x="306" y="256"/>
                    </a:lnTo>
                    <a:lnTo>
                      <a:pt x="297" y="238"/>
                    </a:lnTo>
                    <a:lnTo>
                      <a:pt x="296" y="225"/>
                    </a:lnTo>
                    <a:lnTo>
                      <a:pt x="293" y="204"/>
                    </a:lnTo>
                    <a:lnTo>
                      <a:pt x="291" y="187"/>
                    </a:lnTo>
                    <a:lnTo>
                      <a:pt x="305" y="196"/>
                    </a:lnTo>
                    <a:lnTo>
                      <a:pt x="318" y="195"/>
                    </a:lnTo>
                    <a:lnTo>
                      <a:pt x="315" y="177"/>
                    </a:lnTo>
                    <a:lnTo>
                      <a:pt x="312" y="156"/>
                    </a:lnTo>
                    <a:lnTo>
                      <a:pt x="306" y="142"/>
                    </a:lnTo>
                    <a:lnTo>
                      <a:pt x="305" y="127"/>
                    </a:lnTo>
                    <a:lnTo>
                      <a:pt x="305" y="112"/>
                    </a:lnTo>
                    <a:lnTo>
                      <a:pt x="323" y="108"/>
                    </a:lnTo>
                    <a:lnTo>
                      <a:pt x="333" y="10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92" name="Freeform 748"/>
              <p:cNvSpPr>
                <a:spLocks/>
              </p:cNvSpPr>
              <p:nvPr/>
            </p:nvSpPr>
            <p:spPr bwMode="auto">
              <a:xfrm>
                <a:off x="3595" y="1954"/>
                <a:ext cx="74" cy="78"/>
              </a:xfrm>
              <a:custGeom>
                <a:avLst/>
                <a:gdLst>
                  <a:gd name="T0" fmla="*/ 0 w 399"/>
                  <a:gd name="T1" fmla="*/ 0 h 419"/>
                  <a:gd name="T2" fmla="*/ 0 w 399"/>
                  <a:gd name="T3" fmla="*/ 0 h 419"/>
                  <a:gd name="T4" fmla="*/ 0 w 399"/>
                  <a:gd name="T5" fmla="*/ 0 h 419"/>
                  <a:gd name="T6" fmla="*/ 0 w 399"/>
                  <a:gd name="T7" fmla="*/ 0 h 419"/>
                  <a:gd name="T8" fmla="*/ 0 w 399"/>
                  <a:gd name="T9" fmla="*/ 0 h 419"/>
                  <a:gd name="T10" fmla="*/ 0 w 399"/>
                  <a:gd name="T11" fmla="*/ 0 h 419"/>
                  <a:gd name="T12" fmla="*/ 0 w 399"/>
                  <a:gd name="T13" fmla="*/ 0 h 419"/>
                  <a:gd name="T14" fmla="*/ 0 w 399"/>
                  <a:gd name="T15" fmla="*/ 0 h 419"/>
                  <a:gd name="T16" fmla="*/ 0 w 399"/>
                  <a:gd name="T17" fmla="*/ 0 h 419"/>
                  <a:gd name="T18" fmla="*/ 0 w 399"/>
                  <a:gd name="T19" fmla="*/ 0 h 419"/>
                  <a:gd name="T20" fmla="*/ 0 w 399"/>
                  <a:gd name="T21" fmla="*/ 0 h 419"/>
                  <a:gd name="T22" fmla="*/ 0 w 399"/>
                  <a:gd name="T23" fmla="*/ 0 h 419"/>
                  <a:gd name="T24" fmla="*/ 0 w 399"/>
                  <a:gd name="T25" fmla="*/ 0 h 419"/>
                  <a:gd name="T26" fmla="*/ 0 w 399"/>
                  <a:gd name="T27" fmla="*/ 0 h 419"/>
                  <a:gd name="T28" fmla="*/ 0 w 399"/>
                  <a:gd name="T29" fmla="*/ 0 h 419"/>
                  <a:gd name="T30" fmla="*/ 0 w 399"/>
                  <a:gd name="T31" fmla="*/ 0 h 419"/>
                  <a:gd name="T32" fmla="*/ 0 w 399"/>
                  <a:gd name="T33" fmla="*/ 0 h 419"/>
                  <a:gd name="T34" fmla="*/ 0 w 399"/>
                  <a:gd name="T35" fmla="*/ 0 h 419"/>
                  <a:gd name="T36" fmla="*/ 0 w 399"/>
                  <a:gd name="T37" fmla="*/ 0 h 419"/>
                  <a:gd name="T38" fmla="*/ 0 w 399"/>
                  <a:gd name="T39" fmla="*/ 0 h 419"/>
                  <a:gd name="T40" fmla="*/ 0 w 399"/>
                  <a:gd name="T41" fmla="*/ 0 h 419"/>
                  <a:gd name="T42" fmla="*/ 0 w 399"/>
                  <a:gd name="T43" fmla="*/ 0 h 419"/>
                  <a:gd name="T44" fmla="*/ 0 w 399"/>
                  <a:gd name="T45" fmla="*/ 0 h 419"/>
                  <a:gd name="T46" fmla="*/ 0 w 399"/>
                  <a:gd name="T47" fmla="*/ 0 h 419"/>
                  <a:gd name="T48" fmla="*/ 0 w 399"/>
                  <a:gd name="T49" fmla="*/ 0 h 419"/>
                  <a:gd name="T50" fmla="*/ 0 w 399"/>
                  <a:gd name="T51" fmla="*/ 0 h 419"/>
                  <a:gd name="T52" fmla="*/ 0 w 399"/>
                  <a:gd name="T53" fmla="*/ 0 h 419"/>
                  <a:gd name="T54" fmla="*/ 0 w 399"/>
                  <a:gd name="T55" fmla="*/ 0 h 419"/>
                  <a:gd name="T56" fmla="*/ 0 w 399"/>
                  <a:gd name="T57" fmla="*/ 0 h 419"/>
                  <a:gd name="T58" fmla="*/ 0 w 399"/>
                  <a:gd name="T59" fmla="*/ 0 h 419"/>
                  <a:gd name="T60" fmla="*/ 0 w 399"/>
                  <a:gd name="T61" fmla="*/ 0 h 419"/>
                  <a:gd name="T62" fmla="*/ 0 w 399"/>
                  <a:gd name="T63" fmla="*/ 0 h 419"/>
                  <a:gd name="T64" fmla="*/ 0 w 399"/>
                  <a:gd name="T65" fmla="*/ 0 h 419"/>
                  <a:gd name="T66" fmla="*/ 0 w 399"/>
                  <a:gd name="T67" fmla="*/ 0 h 419"/>
                  <a:gd name="T68" fmla="*/ 0 w 399"/>
                  <a:gd name="T69" fmla="*/ 0 h 419"/>
                  <a:gd name="T70" fmla="*/ 0 w 399"/>
                  <a:gd name="T71" fmla="*/ 0 h 419"/>
                  <a:gd name="T72" fmla="*/ 0 w 399"/>
                  <a:gd name="T73" fmla="*/ 0 h 419"/>
                  <a:gd name="T74" fmla="*/ 0 w 399"/>
                  <a:gd name="T75" fmla="*/ 0 h 419"/>
                  <a:gd name="T76" fmla="*/ 0 w 399"/>
                  <a:gd name="T77" fmla="*/ 0 h 419"/>
                  <a:gd name="T78" fmla="*/ 0 w 399"/>
                  <a:gd name="T79" fmla="*/ 0 h 419"/>
                  <a:gd name="T80" fmla="*/ 0 w 399"/>
                  <a:gd name="T81" fmla="*/ 0 h 419"/>
                  <a:gd name="T82" fmla="*/ 0 w 399"/>
                  <a:gd name="T83" fmla="*/ 0 h 419"/>
                  <a:gd name="T84" fmla="*/ 0 w 399"/>
                  <a:gd name="T85" fmla="*/ 0 h 419"/>
                  <a:gd name="T86" fmla="*/ 0 w 399"/>
                  <a:gd name="T87" fmla="*/ 0 h 419"/>
                  <a:gd name="T88" fmla="*/ 0 w 399"/>
                  <a:gd name="T89" fmla="*/ 0 h 419"/>
                  <a:gd name="T90" fmla="*/ 0 w 399"/>
                  <a:gd name="T91" fmla="*/ 0 h 419"/>
                  <a:gd name="T92" fmla="*/ 0 w 399"/>
                  <a:gd name="T93" fmla="*/ 0 h 419"/>
                  <a:gd name="T94" fmla="*/ 0 w 399"/>
                  <a:gd name="T95" fmla="*/ 0 h 4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99"/>
                  <a:gd name="T145" fmla="*/ 0 h 419"/>
                  <a:gd name="T146" fmla="*/ 399 w 399"/>
                  <a:gd name="T147" fmla="*/ 419 h 41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99" h="419">
                    <a:moveTo>
                      <a:pt x="0" y="3"/>
                    </a:moveTo>
                    <a:lnTo>
                      <a:pt x="34" y="0"/>
                    </a:lnTo>
                    <a:lnTo>
                      <a:pt x="43" y="8"/>
                    </a:lnTo>
                    <a:lnTo>
                      <a:pt x="60" y="8"/>
                    </a:lnTo>
                    <a:lnTo>
                      <a:pt x="72" y="18"/>
                    </a:lnTo>
                    <a:lnTo>
                      <a:pt x="91" y="18"/>
                    </a:lnTo>
                    <a:lnTo>
                      <a:pt x="111" y="24"/>
                    </a:lnTo>
                    <a:lnTo>
                      <a:pt x="129" y="30"/>
                    </a:lnTo>
                    <a:lnTo>
                      <a:pt x="139" y="35"/>
                    </a:lnTo>
                    <a:lnTo>
                      <a:pt x="139" y="47"/>
                    </a:lnTo>
                    <a:lnTo>
                      <a:pt x="144" y="59"/>
                    </a:lnTo>
                    <a:lnTo>
                      <a:pt x="151" y="78"/>
                    </a:lnTo>
                    <a:lnTo>
                      <a:pt x="159" y="93"/>
                    </a:lnTo>
                    <a:lnTo>
                      <a:pt x="166" y="102"/>
                    </a:lnTo>
                    <a:lnTo>
                      <a:pt x="174" y="110"/>
                    </a:lnTo>
                    <a:lnTo>
                      <a:pt x="190" y="114"/>
                    </a:lnTo>
                    <a:lnTo>
                      <a:pt x="205" y="116"/>
                    </a:lnTo>
                    <a:lnTo>
                      <a:pt x="219" y="116"/>
                    </a:lnTo>
                    <a:lnTo>
                      <a:pt x="228" y="120"/>
                    </a:lnTo>
                    <a:lnTo>
                      <a:pt x="232" y="111"/>
                    </a:lnTo>
                    <a:lnTo>
                      <a:pt x="232" y="96"/>
                    </a:lnTo>
                    <a:lnTo>
                      <a:pt x="249" y="98"/>
                    </a:lnTo>
                    <a:lnTo>
                      <a:pt x="271" y="98"/>
                    </a:lnTo>
                    <a:lnTo>
                      <a:pt x="280" y="108"/>
                    </a:lnTo>
                    <a:lnTo>
                      <a:pt x="288" y="114"/>
                    </a:lnTo>
                    <a:lnTo>
                      <a:pt x="307" y="114"/>
                    </a:lnTo>
                    <a:lnTo>
                      <a:pt x="307" y="125"/>
                    </a:lnTo>
                    <a:lnTo>
                      <a:pt x="313" y="134"/>
                    </a:lnTo>
                    <a:lnTo>
                      <a:pt x="315" y="149"/>
                    </a:lnTo>
                    <a:lnTo>
                      <a:pt x="316" y="162"/>
                    </a:lnTo>
                    <a:lnTo>
                      <a:pt x="318" y="174"/>
                    </a:lnTo>
                    <a:lnTo>
                      <a:pt x="321" y="188"/>
                    </a:lnTo>
                    <a:lnTo>
                      <a:pt x="324" y="201"/>
                    </a:lnTo>
                    <a:lnTo>
                      <a:pt x="328" y="210"/>
                    </a:lnTo>
                    <a:lnTo>
                      <a:pt x="336" y="212"/>
                    </a:lnTo>
                    <a:lnTo>
                      <a:pt x="336" y="221"/>
                    </a:lnTo>
                    <a:lnTo>
                      <a:pt x="327" y="225"/>
                    </a:lnTo>
                    <a:lnTo>
                      <a:pt x="336" y="231"/>
                    </a:lnTo>
                    <a:lnTo>
                      <a:pt x="339" y="236"/>
                    </a:lnTo>
                    <a:lnTo>
                      <a:pt x="351" y="233"/>
                    </a:lnTo>
                    <a:lnTo>
                      <a:pt x="367" y="233"/>
                    </a:lnTo>
                    <a:lnTo>
                      <a:pt x="382" y="236"/>
                    </a:lnTo>
                    <a:lnTo>
                      <a:pt x="399" y="240"/>
                    </a:lnTo>
                    <a:lnTo>
                      <a:pt x="399" y="293"/>
                    </a:lnTo>
                    <a:lnTo>
                      <a:pt x="385" y="293"/>
                    </a:lnTo>
                    <a:lnTo>
                      <a:pt x="364" y="287"/>
                    </a:lnTo>
                    <a:lnTo>
                      <a:pt x="333" y="284"/>
                    </a:lnTo>
                    <a:lnTo>
                      <a:pt x="336" y="305"/>
                    </a:lnTo>
                    <a:lnTo>
                      <a:pt x="342" y="329"/>
                    </a:lnTo>
                    <a:lnTo>
                      <a:pt x="345" y="362"/>
                    </a:lnTo>
                    <a:lnTo>
                      <a:pt x="349" y="378"/>
                    </a:lnTo>
                    <a:lnTo>
                      <a:pt x="381" y="410"/>
                    </a:lnTo>
                    <a:lnTo>
                      <a:pt x="355" y="419"/>
                    </a:lnTo>
                    <a:lnTo>
                      <a:pt x="334" y="410"/>
                    </a:lnTo>
                    <a:lnTo>
                      <a:pt x="324" y="404"/>
                    </a:lnTo>
                    <a:lnTo>
                      <a:pt x="309" y="401"/>
                    </a:lnTo>
                    <a:lnTo>
                      <a:pt x="289" y="393"/>
                    </a:lnTo>
                    <a:lnTo>
                      <a:pt x="265" y="392"/>
                    </a:lnTo>
                    <a:lnTo>
                      <a:pt x="252" y="392"/>
                    </a:lnTo>
                    <a:lnTo>
                      <a:pt x="246" y="381"/>
                    </a:lnTo>
                    <a:lnTo>
                      <a:pt x="237" y="372"/>
                    </a:lnTo>
                    <a:lnTo>
                      <a:pt x="229" y="371"/>
                    </a:lnTo>
                    <a:lnTo>
                      <a:pt x="223" y="366"/>
                    </a:lnTo>
                    <a:lnTo>
                      <a:pt x="202" y="360"/>
                    </a:lnTo>
                    <a:lnTo>
                      <a:pt x="190" y="357"/>
                    </a:lnTo>
                    <a:lnTo>
                      <a:pt x="169" y="356"/>
                    </a:lnTo>
                    <a:lnTo>
                      <a:pt x="153" y="351"/>
                    </a:lnTo>
                    <a:lnTo>
                      <a:pt x="138" y="342"/>
                    </a:lnTo>
                    <a:lnTo>
                      <a:pt x="115" y="339"/>
                    </a:lnTo>
                    <a:lnTo>
                      <a:pt x="93" y="333"/>
                    </a:lnTo>
                    <a:lnTo>
                      <a:pt x="78" y="326"/>
                    </a:lnTo>
                    <a:lnTo>
                      <a:pt x="66" y="317"/>
                    </a:lnTo>
                    <a:lnTo>
                      <a:pt x="49" y="312"/>
                    </a:lnTo>
                    <a:lnTo>
                      <a:pt x="25" y="309"/>
                    </a:lnTo>
                    <a:lnTo>
                      <a:pt x="21" y="305"/>
                    </a:lnTo>
                    <a:lnTo>
                      <a:pt x="21" y="293"/>
                    </a:lnTo>
                    <a:lnTo>
                      <a:pt x="19" y="281"/>
                    </a:lnTo>
                    <a:lnTo>
                      <a:pt x="21" y="273"/>
                    </a:lnTo>
                    <a:lnTo>
                      <a:pt x="24" y="264"/>
                    </a:lnTo>
                    <a:lnTo>
                      <a:pt x="24" y="245"/>
                    </a:lnTo>
                    <a:lnTo>
                      <a:pt x="24" y="233"/>
                    </a:lnTo>
                    <a:lnTo>
                      <a:pt x="28" y="224"/>
                    </a:lnTo>
                    <a:lnTo>
                      <a:pt x="28" y="216"/>
                    </a:lnTo>
                    <a:lnTo>
                      <a:pt x="39" y="206"/>
                    </a:lnTo>
                    <a:lnTo>
                      <a:pt x="49" y="200"/>
                    </a:lnTo>
                    <a:lnTo>
                      <a:pt x="60" y="195"/>
                    </a:lnTo>
                    <a:lnTo>
                      <a:pt x="60" y="152"/>
                    </a:lnTo>
                    <a:lnTo>
                      <a:pt x="54" y="144"/>
                    </a:lnTo>
                    <a:lnTo>
                      <a:pt x="48" y="134"/>
                    </a:lnTo>
                    <a:lnTo>
                      <a:pt x="36" y="116"/>
                    </a:lnTo>
                    <a:lnTo>
                      <a:pt x="30" y="98"/>
                    </a:lnTo>
                    <a:lnTo>
                      <a:pt x="37" y="87"/>
                    </a:lnTo>
                    <a:lnTo>
                      <a:pt x="28" y="71"/>
                    </a:lnTo>
                    <a:lnTo>
                      <a:pt x="24" y="50"/>
                    </a:lnTo>
                    <a:lnTo>
                      <a:pt x="10" y="27"/>
                    </a:lnTo>
                    <a:lnTo>
                      <a:pt x="0" y="3"/>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93" name="Freeform 749"/>
              <p:cNvSpPr>
                <a:spLocks/>
              </p:cNvSpPr>
              <p:nvPr/>
            </p:nvSpPr>
            <p:spPr bwMode="auto">
              <a:xfrm>
                <a:off x="3699" y="1957"/>
                <a:ext cx="12" cy="12"/>
              </a:xfrm>
              <a:custGeom>
                <a:avLst/>
                <a:gdLst>
                  <a:gd name="T0" fmla="*/ 0 w 65"/>
                  <a:gd name="T1" fmla="*/ 0 h 65"/>
                  <a:gd name="T2" fmla="*/ 0 w 65"/>
                  <a:gd name="T3" fmla="*/ 0 h 65"/>
                  <a:gd name="T4" fmla="*/ 0 w 65"/>
                  <a:gd name="T5" fmla="*/ 0 h 65"/>
                  <a:gd name="T6" fmla="*/ 0 w 65"/>
                  <a:gd name="T7" fmla="*/ 0 h 65"/>
                  <a:gd name="T8" fmla="*/ 0 w 65"/>
                  <a:gd name="T9" fmla="*/ 0 h 65"/>
                  <a:gd name="T10" fmla="*/ 0 w 65"/>
                  <a:gd name="T11" fmla="*/ 0 h 65"/>
                  <a:gd name="T12" fmla="*/ 0 w 65"/>
                  <a:gd name="T13" fmla="*/ 0 h 65"/>
                  <a:gd name="T14" fmla="*/ 0 w 65"/>
                  <a:gd name="T15" fmla="*/ 0 h 65"/>
                  <a:gd name="T16" fmla="*/ 0 w 65"/>
                  <a:gd name="T17" fmla="*/ 0 h 65"/>
                  <a:gd name="T18" fmla="*/ 0 w 65"/>
                  <a:gd name="T19" fmla="*/ 0 h 65"/>
                  <a:gd name="T20" fmla="*/ 0 w 65"/>
                  <a:gd name="T21" fmla="*/ 0 h 65"/>
                  <a:gd name="T22" fmla="*/ 0 w 65"/>
                  <a:gd name="T23" fmla="*/ 0 h 65"/>
                  <a:gd name="T24" fmla="*/ 0 w 65"/>
                  <a:gd name="T25" fmla="*/ 0 h 65"/>
                  <a:gd name="T26" fmla="*/ 0 w 65"/>
                  <a:gd name="T27" fmla="*/ 0 h 65"/>
                  <a:gd name="T28" fmla="*/ 0 w 65"/>
                  <a:gd name="T29" fmla="*/ 0 h 65"/>
                  <a:gd name="T30" fmla="*/ 0 w 65"/>
                  <a:gd name="T31" fmla="*/ 0 h 65"/>
                  <a:gd name="T32" fmla="*/ 0 w 65"/>
                  <a:gd name="T33" fmla="*/ 0 h 65"/>
                  <a:gd name="T34" fmla="*/ 0 w 65"/>
                  <a:gd name="T35" fmla="*/ 0 h 65"/>
                  <a:gd name="T36" fmla="*/ 0 w 65"/>
                  <a:gd name="T37" fmla="*/ 0 h 6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5"/>
                  <a:gd name="T58" fmla="*/ 0 h 65"/>
                  <a:gd name="T59" fmla="*/ 65 w 65"/>
                  <a:gd name="T60" fmla="*/ 65 h 6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5" h="65">
                    <a:moveTo>
                      <a:pt x="15" y="12"/>
                    </a:moveTo>
                    <a:lnTo>
                      <a:pt x="14" y="2"/>
                    </a:lnTo>
                    <a:lnTo>
                      <a:pt x="3" y="3"/>
                    </a:lnTo>
                    <a:lnTo>
                      <a:pt x="0" y="14"/>
                    </a:lnTo>
                    <a:lnTo>
                      <a:pt x="12" y="26"/>
                    </a:lnTo>
                    <a:lnTo>
                      <a:pt x="12" y="38"/>
                    </a:lnTo>
                    <a:lnTo>
                      <a:pt x="14" y="48"/>
                    </a:lnTo>
                    <a:lnTo>
                      <a:pt x="24" y="60"/>
                    </a:lnTo>
                    <a:lnTo>
                      <a:pt x="35" y="65"/>
                    </a:lnTo>
                    <a:lnTo>
                      <a:pt x="48" y="63"/>
                    </a:lnTo>
                    <a:lnTo>
                      <a:pt x="56" y="51"/>
                    </a:lnTo>
                    <a:lnTo>
                      <a:pt x="63" y="38"/>
                    </a:lnTo>
                    <a:lnTo>
                      <a:pt x="65" y="26"/>
                    </a:lnTo>
                    <a:lnTo>
                      <a:pt x="57" y="18"/>
                    </a:lnTo>
                    <a:lnTo>
                      <a:pt x="59" y="0"/>
                    </a:lnTo>
                    <a:lnTo>
                      <a:pt x="48" y="5"/>
                    </a:lnTo>
                    <a:lnTo>
                      <a:pt x="38" y="0"/>
                    </a:lnTo>
                    <a:lnTo>
                      <a:pt x="27" y="15"/>
                    </a:lnTo>
                    <a:lnTo>
                      <a:pt x="15" y="1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94" name="Freeform 750"/>
              <p:cNvSpPr>
                <a:spLocks/>
              </p:cNvSpPr>
              <p:nvPr/>
            </p:nvSpPr>
            <p:spPr bwMode="auto">
              <a:xfrm>
                <a:off x="3699" y="1950"/>
                <a:ext cx="12" cy="10"/>
              </a:xfrm>
              <a:custGeom>
                <a:avLst/>
                <a:gdLst>
                  <a:gd name="T0" fmla="*/ 0 w 67"/>
                  <a:gd name="T1" fmla="*/ 0 h 55"/>
                  <a:gd name="T2" fmla="*/ 0 w 67"/>
                  <a:gd name="T3" fmla="*/ 0 h 55"/>
                  <a:gd name="T4" fmla="*/ 0 w 67"/>
                  <a:gd name="T5" fmla="*/ 0 h 55"/>
                  <a:gd name="T6" fmla="*/ 0 w 67"/>
                  <a:gd name="T7" fmla="*/ 0 h 55"/>
                  <a:gd name="T8" fmla="*/ 0 w 67"/>
                  <a:gd name="T9" fmla="*/ 0 h 55"/>
                  <a:gd name="T10" fmla="*/ 0 w 67"/>
                  <a:gd name="T11" fmla="*/ 0 h 55"/>
                  <a:gd name="T12" fmla="*/ 0 w 67"/>
                  <a:gd name="T13" fmla="*/ 0 h 55"/>
                  <a:gd name="T14" fmla="*/ 0 w 67"/>
                  <a:gd name="T15" fmla="*/ 0 h 55"/>
                  <a:gd name="T16" fmla="*/ 0 w 67"/>
                  <a:gd name="T17" fmla="*/ 0 h 55"/>
                  <a:gd name="T18" fmla="*/ 0 w 67"/>
                  <a:gd name="T19" fmla="*/ 0 h 55"/>
                  <a:gd name="T20" fmla="*/ 0 w 67"/>
                  <a:gd name="T21" fmla="*/ 0 h 55"/>
                  <a:gd name="T22" fmla="*/ 0 w 67"/>
                  <a:gd name="T23" fmla="*/ 0 h 55"/>
                  <a:gd name="T24" fmla="*/ 0 w 67"/>
                  <a:gd name="T25" fmla="*/ 0 h 55"/>
                  <a:gd name="T26" fmla="*/ 0 w 67"/>
                  <a:gd name="T27" fmla="*/ 0 h 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7"/>
                  <a:gd name="T43" fmla="*/ 0 h 55"/>
                  <a:gd name="T44" fmla="*/ 67 w 67"/>
                  <a:gd name="T45" fmla="*/ 55 h 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7" h="55">
                    <a:moveTo>
                      <a:pt x="36" y="12"/>
                    </a:moveTo>
                    <a:lnTo>
                      <a:pt x="27" y="6"/>
                    </a:lnTo>
                    <a:lnTo>
                      <a:pt x="16" y="10"/>
                    </a:lnTo>
                    <a:lnTo>
                      <a:pt x="7" y="27"/>
                    </a:lnTo>
                    <a:lnTo>
                      <a:pt x="0" y="36"/>
                    </a:lnTo>
                    <a:lnTo>
                      <a:pt x="15" y="42"/>
                    </a:lnTo>
                    <a:lnTo>
                      <a:pt x="25" y="55"/>
                    </a:lnTo>
                    <a:lnTo>
                      <a:pt x="37" y="37"/>
                    </a:lnTo>
                    <a:lnTo>
                      <a:pt x="48" y="42"/>
                    </a:lnTo>
                    <a:lnTo>
                      <a:pt x="61" y="37"/>
                    </a:lnTo>
                    <a:lnTo>
                      <a:pt x="67" y="21"/>
                    </a:lnTo>
                    <a:lnTo>
                      <a:pt x="61" y="9"/>
                    </a:lnTo>
                    <a:lnTo>
                      <a:pt x="49" y="0"/>
                    </a:lnTo>
                    <a:lnTo>
                      <a:pt x="36" y="1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95" name="Freeform 751"/>
              <p:cNvSpPr>
                <a:spLocks/>
              </p:cNvSpPr>
              <p:nvPr/>
            </p:nvSpPr>
            <p:spPr bwMode="auto">
              <a:xfrm>
                <a:off x="3717" y="1944"/>
                <a:ext cx="20" cy="19"/>
              </a:xfrm>
              <a:custGeom>
                <a:avLst/>
                <a:gdLst>
                  <a:gd name="T0" fmla="*/ 0 w 108"/>
                  <a:gd name="T1" fmla="*/ 0 h 103"/>
                  <a:gd name="T2" fmla="*/ 0 w 108"/>
                  <a:gd name="T3" fmla="*/ 0 h 103"/>
                  <a:gd name="T4" fmla="*/ 0 w 108"/>
                  <a:gd name="T5" fmla="*/ 0 h 103"/>
                  <a:gd name="T6" fmla="*/ 0 w 108"/>
                  <a:gd name="T7" fmla="*/ 0 h 103"/>
                  <a:gd name="T8" fmla="*/ 0 w 108"/>
                  <a:gd name="T9" fmla="*/ 0 h 103"/>
                  <a:gd name="T10" fmla="*/ 0 w 108"/>
                  <a:gd name="T11" fmla="*/ 0 h 103"/>
                  <a:gd name="T12" fmla="*/ 0 w 108"/>
                  <a:gd name="T13" fmla="*/ 0 h 103"/>
                  <a:gd name="T14" fmla="*/ 0 w 108"/>
                  <a:gd name="T15" fmla="*/ 0 h 103"/>
                  <a:gd name="T16" fmla="*/ 0 w 108"/>
                  <a:gd name="T17" fmla="*/ 0 h 103"/>
                  <a:gd name="T18" fmla="*/ 0 w 108"/>
                  <a:gd name="T19" fmla="*/ 0 h 103"/>
                  <a:gd name="T20" fmla="*/ 0 w 108"/>
                  <a:gd name="T21" fmla="*/ 0 h 103"/>
                  <a:gd name="T22" fmla="*/ 0 w 108"/>
                  <a:gd name="T23" fmla="*/ 0 h 103"/>
                  <a:gd name="T24" fmla="*/ 0 w 108"/>
                  <a:gd name="T25" fmla="*/ 0 h 103"/>
                  <a:gd name="T26" fmla="*/ 0 w 108"/>
                  <a:gd name="T27" fmla="*/ 0 h 103"/>
                  <a:gd name="T28" fmla="*/ 0 w 108"/>
                  <a:gd name="T29" fmla="*/ 0 h 103"/>
                  <a:gd name="T30" fmla="*/ 0 w 108"/>
                  <a:gd name="T31" fmla="*/ 0 h 103"/>
                  <a:gd name="T32" fmla="*/ 0 w 108"/>
                  <a:gd name="T33" fmla="*/ 0 h 103"/>
                  <a:gd name="T34" fmla="*/ 0 w 108"/>
                  <a:gd name="T35" fmla="*/ 0 h 103"/>
                  <a:gd name="T36" fmla="*/ 0 w 108"/>
                  <a:gd name="T37" fmla="*/ 0 h 103"/>
                  <a:gd name="T38" fmla="*/ 0 w 108"/>
                  <a:gd name="T39" fmla="*/ 0 h 103"/>
                  <a:gd name="T40" fmla="*/ 0 w 108"/>
                  <a:gd name="T41" fmla="*/ 0 h 103"/>
                  <a:gd name="T42" fmla="*/ 0 w 108"/>
                  <a:gd name="T43" fmla="*/ 0 h 103"/>
                  <a:gd name="T44" fmla="*/ 0 w 108"/>
                  <a:gd name="T45" fmla="*/ 0 h 103"/>
                  <a:gd name="T46" fmla="*/ 0 w 108"/>
                  <a:gd name="T47" fmla="*/ 0 h 103"/>
                  <a:gd name="T48" fmla="*/ 0 w 108"/>
                  <a:gd name="T49" fmla="*/ 0 h 103"/>
                  <a:gd name="T50" fmla="*/ 0 w 108"/>
                  <a:gd name="T51" fmla="*/ 0 h 103"/>
                  <a:gd name="T52" fmla="*/ 0 w 108"/>
                  <a:gd name="T53" fmla="*/ 0 h 10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8"/>
                  <a:gd name="T82" fmla="*/ 0 h 103"/>
                  <a:gd name="T83" fmla="*/ 108 w 108"/>
                  <a:gd name="T84" fmla="*/ 103 h 10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8" h="103">
                    <a:moveTo>
                      <a:pt x="3" y="34"/>
                    </a:moveTo>
                    <a:lnTo>
                      <a:pt x="4" y="22"/>
                    </a:lnTo>
                    <a:lnTo>
                      <a:pt x="10" y="13"/>
                    </a:lnTo>
                    <a:lnTo>
                      <a:pt x="25" y="7"/>
                    </a:lnTo>
                    <a:lnTo>
                      <a:pt x="34" y="3"/>
                    </a:lnTo>
                    <a:lnTo>
                      <a:pt x="45" y="7"/>
                    </a:lnTo>
                    <a:lnTo>
                      <a:pt x="58" y="0"/>
                    </a:lnTo>
                    <a:lnTo>
                      <a:pt x="69" y="7"/>
                    </a:lnTo>
                    <a:lnTo>
                      <a:pt x="82" y="4"/>
                    </a:lnTo>
                    <a:lnTo>
                      <a:pt x="84" y="16"/>
                    </a:lnTo>
                    <a:lnTo>
                      <a:pt x="108" y="25"/>
                    </a:lnTo>
                    <a:lnTo>
                      <a:pt x="94" y="31"/>
                    </a:lnTo>
                    <a:lnTo>
                      <a:pt x="100" y="37"/>
                    </a:lnTo>
                    <a:lnTo>
                      <a:pt x="84" y="39"/>
                    </a:lnTo>
                    <a:lnTo>
                      <a:pt x="79" y="54"/>
                    </a:lnTo>
                    <a:lnTo>
                      <a:pt x="66" y="69"/>
                    </a:lnTo>
                    <a:lnTo>
                      <a:pt x="60" y="79"/>
                    </a:lnTo>
                    <a:lnTo>
                      <a:pt x="73" y="88"/>
                    </a:lnTo>
                    <a:lnTo>
                      <a:pt x="52" y="90"/>
                    </a:lnTo>
                    <a:lnTo>
                      <a:pt x="42" y="103"/>
                    </a:lnTo>
                    <a:lnTo>
                      <a:pt x="40" y="93"/>
                    </a:lnTo>
                    <a:lnTo>
                      <a:pt x="21" y="81"/>
                    </a:lnTo>
                    <a:lnTo>
                      <a:pt x="12" y="91"/>
                    </a:lnTo>
                    <a:lnTo>
                      <a:pt x="3" y="97"/>
                    </a:lnTo>
                    <a:lnTo>
                      <a:pt x="0" y="84"/>
                    </a:lnTo>
                    <a:lnTo>
                      <a:pt x="0" y="66"/>
                    </a:lnTo>
                    <a:lnTo>
                      <a:pt x="3" y="34"/>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96" name="Freeform 752"/>
              <p:cNvSpPr>
                <a:spLocks/>
              </p:cNvSpPr>
              <p:nvPr/>
            </p:nvSpPr>
            <p:spPr bwMode="auto">
              <a:xfrm>
                <a:off x="3703" y="1921"/>
                <a:ext cx="36" cy="31"/>
              </a:xfrm>
              <a:custGeom>
                <a:avLst/>
                <a:gdLst>
                  <a:gd name="T0" fmla="*/ 0 w 195"/>
                  <a:gd name="T1" fmla="*/ 0 h 164"/>
                  <a:gd name="T2" fmla="*/ 0 w 195"/>
                  <a:gd name="T3" fmla="*/ 0 h 164"/>
                  <a:gd name="T4" fmla="*/ 0 w 195"/>
                  <a:gd name="T5" fmla="*/ 0 h 164"/>
                  <a:gd name="T6" fmla="*/ 0 w 195"/>
                  <a:gd name="T7" fmla="*/ 0 h 164"/>
                  <a:gd name="T8" fmla="*/ 0 w 195"/>
                  <a:gd name="T9" fmla="*/ 0 h 164"/>
                  <a:gd name="T10" fmla="*/ 0 w 195"/>
                  <a:gd name="T11" fmla="*/ 0 h 164"/>
                  <a:gd name="T12" fmla="*/ 0 w 195"/>
                  <a:gd name="T13" fmla="*/ 0 h 164"/>
                  <a:gd name="T14" fmla="*/ 0 w 195"/>
                  <a:gd name="T15" fmla="*/ 0 h 164"/>
                  <a:gd name="T16" fmla="*/ 0 w 195"/>
                  <a:gd name="T17" fmla="*/ 0 h 164"/>
                  <a:gd name="T18" fmla="*/ 0 w 195"/>
                  <a:gd name="T19" fmla="*/ 0 h 164"/>
                  <a:gd name="T20" fmla="*/ 0 w 195"/>
                  <a:gd name="T21" fmla="*/ 0 h 164"/>
                  <a:gd name="T22" fmla="*/ 0 w 195"/>
                  <a:gd name="T23" fmla="*/ 0 h 164"/>
                  <a:gd name="T24" fmla="*/ 0 w 195"/>
                  <a:gd name="T25" fmla="*/ 0 h 164"/>
                  <a:gd name="T26" fmla="*/ 0 w 195"/>
                  <a:gd name="T27" fmla="*/ 0 h 164"/>
                  <a:gd name="T28" fmla="*/ 0 w 195"/>
                  <a:gd name="T29" fmla="*/ 0 h 164"/>
                  <a:gd name="T30" fmla="*/ 0 w 195"/>
                  <a:gd name="T31" fmla="*/ 0 h 164"/>
                  <a:gd name="T32" fmla="*/ 0 w 195"/>
                  <a:gd name="T33" fmla="*/ 0 h 164"/>
                  <a:gd name="T34" fmla="*/ 0 w 195"/>
                  <a:gd name="T35" fmla="*/ 0 h 164"/>
                  <a:gd name="T36" fmla="*/ 0 w 195"/>
                  <a:gd name="T37" fmla="*/ 0 h 164"/>
                  <a:gd name="T38" fmla="*/ 0 w 195"/>
                  <a:gd name="T39" fmla="*/ 0 h 164"/>
                  <a:gd name="T40" fmla="*/ 0 w 195"/>
                  <a:gd name="T41" fmla="*/ 0 h 164"/>
                  <a:gd name="T42" fmla="*/ 0 w 195"/>
                  <a:gd name="T43" fmla="*/ 0 h 164"/>
                  <a:gd name="T44" fmla="*/ 0 w 195"/>
                  <a:gd name="T45" fmla="*/ 0 h 164"/>
                  <a:gd name="T46" fmla="*/ 0 w 195"/>
                  <a:gd name="T47" fmla="*/ 0 h 164"/>
                  <a:gd name="T48" fmla="*/ 0 w 195"/>
                  <a:gd name="T49" fmla="*/ 0 h 164"/>
                  <a:gd name="T50" fmla="*/ 0 w 195"/>
                  <a:gd name="T51" fmla="*/ 0 h 164"/>
                  <a:gd name="T52" fmla="*/ 0 w 195"/>
                  <a:gd name="T53" fmla="*/ 0 h 164"/>
                  <a:gd name="T54" fmla="*/ 0 w 195"/>
                  <a:gd name="T55" fmla="*/ 0 h 164"/>
                  <a:gd name="T56" fmla="*/ 0 w 195"/>
                  <a:gd name="T57" fmla="*/ 0 h 164"/>
                  <a:gd name="T58" fmla="*/ 0 w 195"/>
                  <a:gd name="T59" fmla="*/ 0 h 164"/>
                  <a:gd name="T60" fmla="*/ 0 w 195"/>
                  <a:gd name="T61" fmla="*/ 0 h 164"/>
                  <a:gd name="T62" fmla="*/ 0 w 195"/>
                  <a:gd name="T63" fmla="*/ 0 h 164"/>
                  <a:gd name="T64" fmla="*/ 0 w 195"/>
                  <a:gd name="T65" fmla="*/ 0 h 164"/>
                  <a:gd name="T66" fmla="*/ 0 w 195"/>
                  <a:gd name="T67" fmla="*/ 0 h 164"/>
                  <a:gd name="T68" fmla="*/ 0 w 195"/>
                  <a:gd name="T69" fmla="*/ 0 h 164"/>
                  <a:gd name="T70" fmla="*/ 0 w 195"/>
                  <a:gd name="T71" fmla="*/ 0 h 164"/>
                  <a:gd name="T72" fmla="*/ 0 w 195"/>
                  <a:gd name="T73" fmla="*/ 0 h 164"/>
                  <a:gd name="T74" fmla="*/ 0 w 195"/>
                  <a:gd name="T75" fmla="*/ 0 h 164"/>
                  <a:gd name="T76" fmla="*/ 0 w 195"/>
                  <a:gd name="T77" fmla="*/ 0 h 164"/>
                  <a:gd name="T78" fmla="*/ 0 w 195"/>
                  <a:gd name="T79" fmla="*/ 0 h 1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95"/>
                  <a:gd name="T121" fmla="*/ 0 h 164"/>
                  <a:gd name="T122" fmla="*/ 195 w 195"/>
                  <a:gd name="T123" fmla="*/ 164 h 1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95" h="164">
                    <a:moveTo>
                      <a:pt x="47" y="0"/>
                    </a:moveTo>
                    <a:lnTo>
                      <a:pt x="42" y="14"/>
                    </a:lnTo>
                    <a:lnTo>
                      <a:pt x="42" y="35"/>
                    </a:lnTo>
                    <a:lnTo>
                      <a:pt x="47" y="47"/>
                    </a:lnTo>
                    <a:lnTo>
                      <a:pt x="57" y="57"/>
                    </a:lnTo>
                    <a:lnTo>
                      <a:pt x="50" y="68"/>
                    </a:lnTo>
                    <a:lnTo>
                      <a:pt x="42" y="74"/>
                    </a:lnTo>
                    <a:lnTo>
                      <a:pt x="27" y="89"/>
                    </a:lnTo>
                    <a:lnTo>
                      <a:pt x="15" y="98"/>
                    </a:lnTo>
                    <a:lnTo>
                      <a:pt x="6" y="107"/>
                    </a:lnTo>
                    <a:lnTo>
                      <a:pt x="3" y="126"/>
                    </a:lnTo>
                    <a:lnTo>
                      <a:pt x="0" y="146"/>
                    </a:lnTo>
                    <a:lnTo>
                      <a:pt x="0" y="159"/>
                    </a:lnTo>
                    <a:lnTo>
                      <a:pt x="17" y="164"/>
                    </a:lnTo>
                    <a:lnTo>
                      <a:pt x="26" y="158"/>
                    </a:lnTo>
                    <a:lnTo>
                      <a:pt x="53" y="153"/>
                    </a:lnTo>
                    <a:lnTo>
                      <a:pt x="78" y="155"/>
                    </a:lnTo>
                    <a:lnTo>
                      <a:pt x="81" y="138"/>
                    </a:lnTo>
                    <a:lnTo>
                      <a:pt x="90" y="134"/>
                    </a:lnTo>
                    <a:lnTo>
                      <a:pt x="102" y="126"/>
                    </a:lnTo>
                    <a:lnTo>
                      <a:pt x="116" y="129"/>
                    </a:lnTo>
                    <a:lnTo>
                      <a:pt x="129" y="125"/>
                    </a:lnTo>
                    <a:lnTo>
                      <a:pt x="140" y="131"/>
                    </a:lnTo>
                    <a:lnTo>
                      <a:pt x="150" y="128"/>
                    </a:lnTo>
                    <a:lnTo>
                      <a:pt x="161" y="125"/>
                    </a:lnTo>
                    <a:lnTo>
                      <a:pt x="176" y="114"/>
                    </a:lnTo>
                    <a:lnTo>
                      <a:pt x="182" y="104"/>
                    </a:lnTo>
                    <a:lnTo>
                      <a:pt x="191" y="89"/>
                    </a:lnTo>
                    <a:lnTo>
                      <a:pt x="195" y="72"/>
                    </a:lnTo>
                    <a:lnTo>
                      <a:pt x="194" y="51"/>
                    </a:lnTo>
                    <a:lnTo>
                      <a:pt x="180" y="39"/>
                    </a:lnTo>
                    <a:lnTo>
                      <a:pt x="171" y="26"/>
                    </a:lnTo>
                    <a:lnTo>
                      <a:pt x="170" y="15"/>
                    </a:lnTo>
                    <a:lnTo>
                      <a:pt x="159" y="0"/>
                    </a:lnTo>
                    <a:lnTo>
                      <a:pt x="141" y="8"/>
                    </a:lnTo>
                    <a:lnTo>
                      <a:pt x="123" y="6"/>
                    </a:lnTo>
                    <a:lnTo>
                      <a:pt x="105" y="9"/>
                    </a:lnTo>
                    <a:lnTo>
                      <a:pt x="83" y="8"/>
                    </a:lnTo>
                    <a:lnTo>
                      <a:pt x="63" y="3"/>
                    </a:lnTo>
                    <a:lnTo>
                      <a:pt x="47"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97" name="Freeform 753"/>
              <p:cNvSpPr>
                <a:spLocks/>
              </p:cNvSpPr>
              <p:nvPr/>
            </p:nvSpPr>
            <p:spPr bwMode="auto">
              <a:xfrm>
                <a:off x="3727" y="1855"/>
                <a:ext cx="101" cy="74"/>
              </a:xfrm>
              <a:custGeom>
                <a:avLst/>
                <a:gdLst>
                  <a:gd name="T0" fmla="*/ 0 w 548"/>
                  <a:gd name="T1" fmla="*/ 0 h 397"/>
                  <a:gd name="T2" fmla="*/ 0 w 548"/>
                  <a:gd name="T3" fmla="*/ 0 h 397"/>
                  <a:gd name="T4" fmla="*/ 0 w 548"/>
                  <a:gd name="T5" fmla="*/ 0 h 397"/>
                  <a:gd name="T6" fmla="*/ 0 w 548"/>
                  <a:gd name="T7" fmla="*/ 0 h 397"/>
                  <a:gd name="T8" fmla="*/ 0 w 548"/>
                  <a:gd name="T9" fmla="*/ 0 h 397"/>
                  <a:gd name="T10" fmla="*/ 0 w 548"/>
                  <a:gd name="T11" fmla="*/ 0 h 397"/>
                  <a:gd name="T12" fmla="*/ 0 w 548"/>
                  <a:gd name="T13" fmla="*/ 0 h 397"/>
                  <a:gd name="T14" fmla="*/ 0 w 548"/>
                  <a:gd name="T15" fmla="*/ 0 h 397"/>
                  <a:gd name="T16" fmla="*/ 0 w 548"/>
                  <a:gd name="T17" fmla="*/ 0 h 397"/>
                  <a:gd name="T18" fmla="*/ 0 w 548"/>
                  <a:gd name="T19" fmla="*/ 0 h 397"/>
                  <a:gd name="T20" fmla="*/ 0 w 548"/>
                  <a:gd name="T21" fmla="*/ 0 h 397"/>
                  <a:gd name="T22" fmla="*/ 0 w 548"/>
                  <a:gd name="T23" fmla="*/ 0 h 397"/>
                  <a:gd name="T24" fmla="*/ 0 w 548"/>
                  <a:gd name="T25" fmla="*/ 0 h 397"/>
                  <a:gd name="T26" fmla="*/ 0 w 548"/>
                  <a:gd name="T27" fmla="*/ 0 h 397"/>
                  <a:gd name="T28" fmla="*/ 0 w 548"/>
                  <a:gd name="T29" fmla="*/ 0 h 397"/>
                  <a:gd name="T30" fmla="*/ 0 w 548"/>
                  <a:gd name="T31" fmla="*/ 0 h 397"/>
                  <a:gd name="T32" fmla="*/ 0 w 548"/>
                  <a:gd name="T33" fmla="*/ 0 h 397"/>
                  <a:gd name="T34" fmla="*/ 0 w 548"/>
                  <a:gd name="T35" fmla="*/ 0 h 397"/>
                  <a:gd name="T36" fmla="*/ 0 w 548"/>
                  <a:gd name="T37" fmla="*/ 0 h 397"/>
                  <a:gd name="T38" fmla="*/ 0 w 548"/>
                  <a:gd name="T39" fmla="*/ 0 h 397"/>
                  <a:gd name="T40" fmla="*/ 0 w 548"/>
                  <a:gd name="T41" fmla="*/ 0 h 397"/>
                  <a:gd name="T42" fmla="*/ 0 w 548"/>
                  <a:gd name="T43" fmla="*/ 0 h 397"/>
                  <a:gd name="T44" fmla="*/ 0 w 548"/>
                  <a:gd name="T45" fmla="*/ 0 h 397"/>
                  <a:gd name="T46" fmla="*/ 0 w 548"/>
                  <a:gd name="T47" fmla="*/ 0 h 397"/>
                  <a:gd name="T48" fmla="*/ 0 w 548"/>
                  <a:gd name="T49" fmla="*/ 0 h 397"/>
                  <a:gd name="T50" fmla="*/ 0 w 548"/>
                  <a:gd name="T51" fmla="*/ 0 h 397"/>
                  <a:gd name="T52" fmla="*/ 0 w 548"/>
                  <a:gd name="T53" fmla="*/ 0 h 397"/>
                  <a:gd name="T54" fmla="*/ 0 w 548"/>
                  <a:gd name="T55" fmla="*/ 0 h 397"/>
                  <a:gd name="T56" fmla="*/ 0 w 548"/>
                  <a:gd name="T57" fmla="*/ 0 h 397"/>
                  <a:gd name="T58" fmla="*/ 0 w 548"/>
                  <a:gd name="T59" fmla="*/ 0 h 397"/>
                  <a:gd name="T60" fmla="*/ 0 w 548"/>
                  <a:gd name="T61" fmla="*/ 0 h 397"/>
                  <a:gd name="T62" fmla="*/ 0 w 548"/>
                  <a:gd name="T63" fmla="*/ 0 h 397"/>
                  <a:gd name="T64" fmla="*/ 0 w 548"/>
                  <a:gd name="T65" fmla="*/ 0 h 397"/>
                  <a:gd name="T66" fmla="*/ 0 w 548"/>
                  <a:gd name="T67" fmla="*/ 0 h 397"/>
                  <a:gd name="T68" fmla="*/ 0 w 548"/>
                  <a:gd name="T69" fmla="*/ 0 h 397"/>
                  <a:gd name="T70" fmla="*/ 0 w 548"/>
                  <a:gd name="T71" fmla="*/ 0 h 397"/>
                  <a:gd name="T72" fmla="*/ 0 w 548"/>
                  <a:gd name="T73" fmla="*/ 0 h 39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48"/>
                  <a:gd name="T112" fmla="*/ 0 h 397"/>
                  <a:gd name="T113" fmla="*/ 548 w 548"/>
                  <a:gd name="T114" fmla="*/ 397 h 39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48" h="397">
                    <a:moveTo>
                      <a:pt x="98" y="349"/>
                    </a:moveTo>
                    <a:lnTo>
                      <a:pt x="101" y="324"/>
                    </a:lnTo>
                    <a:lnTo>
                      <a:pt x="89" y="319"/>
                    </a:lnTo>
                    <a:lnTo>
                      <a:pt x="77" y="319"/>
                    </a:lnTo>
                    <a:lnTo>
                      <a:pt x="69" y="307"/>
                    </a:lnTo>
                    <a:lnTo>
                      <a:pt x="62" y="292"/>
                    </a:lnTo>
                    <a:lnTo>
                      <a:pt x="57" y="273"/>
                    </a:lnTo>
                    <a:lnTo>
                      <a:pt x="44" y="265"/>
                    </a:lnTo>
                    <a:lnTo>
                      <a:pt x="36" y="252"/>
                    </a:lnTo>
                    <a:lnTo>
                      <a:pt x="32" y="243"/>
                    </a:lnTo>
                    <a:lnTo>
                      <a:pt x="21" y="234"/>
                    </a:lnTo>
                    <a:lnTo>
                      <a:pt x="6" y="234"/>
                    </a:lnTo>
                    <a:lnTo>
                      <a:pt x="0" y="222"/>
                    </a:lnTo>
                    <a:lnTo>
                      <a:pt x="6" y="207"/>
                    </a:lnTo>
                    <a:lnTo>
                      <a:pt x="21" y="213"/>
                    </a:lnTo>
                    <a:lnTo>
                      <a:pt x="38" y="208"/>
                    </a:lnTo>
                    <a:lnTo>
                      <a:pt x="42" y="199"/>
                    </a:lnTo>
                    <a:lnTo>
                      <a:pt x="41" y="172"/>
                    </a:lnTo>
                    <a:lnTo>
                      <a:pt x="47" y="159"/>
                    </a:lnTo>
                    <a:lnTo>
                      <a:pt x="42" y="147"/>
                    </a:lnTo>
                    <a:lnTo>
                      <a:pt x="50" y="133"/>
                    </a:lnTo>
                    <a:lnTo>
                      <a:pt x="59" y="126"/>
                    </a:lnTo>
                    <a:lnTo>
                      <a:pt x="71" y="130"/>
                    </a:lnTo>
                    <a:lnTo>
                      <a:pt x="77" y="99"/>
                    </a:lnTo>
                    <a:lnTo>
                      <a:pt x="89" y="88"/>
                    </a:lnTo>
                    <a:lnTo>
                      <a:pt x="104" y="64"/>
                    </a:lnTo>
                    <a:lnTo>
                      <a:pt x="117" y="61"/>
                    </a:lnTo>
                    <a:lnTo>
                      <a:pt x="129" y="28"/>
                    </a:lnTo>
                    <a:lnTo>
                      <a:pt x="137" y="18"/>
                    </a:lnTo>
                    <a:lnTo>
                      <a:pt x="152" y="12"/>
                    </a:lnTo>
                    <a:lnTo>
                      <a:pt x="162" y="21"/>
                    </a:lnTo>
                    <a:lnTo>
                      <a:pt x="177" y="0"/>
                    </a:lnTo>
                    <a:lnTo>
                      <a:pt x="195" y="15"/>
                    </a:lnTo>
                    <a:lnTo>
                      <a:pt x="221" y="7"/>
                    </a:lnTo>
                    <a:lnTo>
                      <a:pt x="231" y="18"/>
                    </a:lnTo>
                    <a:lnTo>
                      <a:pt x="258" y="15"/>
                    </a:lnTo>
                    <a:lnTo>
                      <a:pt x="279" y="33"/>
                    </a:lnTo>
                    <a:lnTo>
                      <a:pt x="300" y="51"/>
                    </a:lnTo>
                    <a:lnTo>
                      <a:pt x="324" y="69"/>
                    </a:lnTo>
                    <a:lnTo>
                      <a:pt x="332" y="82"/>
                    </a:lnTo>
                    <a:lnTo>
                      <a:pt x="338" y="94"/>
                    </a:lnTo>
                    <a:lnTo>
                      <a:pt x="333" y="106"/>
                    </a:lnTo>
                    <a:lnTo>
                      <a:pt x="327" y="121"/>
                    </a:lnTo>
                    <a:lnTo>
                      <a:pt x="323" y="136"/>
                    </a:lnTo>
                    <a:lnTo>
                      <a:pt x="327" y="147"/>
                    </a:lnTo>
                    <a:lnTo>
                      <a:pt x="350" y="142"/>
                    </a:lnTo>
                    <a:lnTo>
                      <a:pt x="360" y="144"/>
                    </a:lnTo>
                    <a:lnTo>
                      <a:pt x="356" y="153"/>
                    </a:lnTo>
                    <a:lnTo>
                      <a:pt x="363" y="177"/>
                    </a:lnTo>
                    <a:lnTo>
                      <a:pt x="375" y="190"/>
                    </a:lnTo>
                    <a:lnTo>
                      <a:pt x="386" y="199"/>
                    </a:lnTo>
                    <a:lnTo>
                      <a:pt x="398" y="211"/>
                    </a:lnTo>
                    <a:lnTo>
                      <a:pt x="426" y="217"/>
                    </a:lnTo>
                    <a:lnTo>
                      <a:pt x="447" y="228"/>
                    </a:lnTo>
                    <a:lnTo>
                      <a:pt x="473" y="235"/>
                    </a:lnTo>
                    <a:lnTo>
                      <a:pt x="503" y="243"/>
                    </a:lnTo>
                    <a:lnTo>
                      <a:pt x="548" y="244"/>
                    </a:lnTo>
                    <a:lnTo>
                      <a:pt x="435" y="354"/>
                    </a:lnTo>
                    <a:lnTo>
                      <a:pt x="393" y="349"/>
                    </a:lnTo>
                    <a:lnTo>
                      <a:pt x="371" y="358"/>
                    </a:lnTo>
                    <a:lnTo>
                      <a:pt x="357" y="367"/>
                    </a:lnTo>
                    <a:lnTo>
                      <a:pt x="341" y="375"/>
                    </a:lnTo>
                    <a:lnTo>
                      <a:pt x="326" y="378"/>
                    </a:lnTo>
                    <a:lnTo>
                      <a:pt x="297" y="385"/>
                    </a:lnTo>
                    <a:lnTo>
                      <a:pt x="279" y="369"/>
                    </a:lnTo>
                    <a:lnTo>
                      <a:pt x="257" y="378"/>
                    </a:lnTo>
                    <a:lnTo>
                      <a:pt x="240" y="393"/>
                    </a:lnTo>
                    <a:lnTo>
                      <a:pt x="222" y="397"/>
                    </a:lnTo>
                    <a:lnTo>
                      <a:pt x="206" y="388"/>
                    </a:lnTo>
                    <a:lnTo>
                      <a:pt x="194" y="388"/>
                    </a:lnTo>
                    <a:lnTo>
                      <a:pt x="174" y="381"/>
                    </a:lnTo>
                    <a:lnTo>
                      <a:pt x="164" y="375"/>
                    </a:lnTo>
                    <a:lnTo>
                      <a:pt x="125" y="348"/>
                    </a:lnTo>
                    <a:lnTo>
                      <a:pt x="98" y="349"/>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98" name="Freeform 754"/>
              <p:cNvSpPr>
                <a:spLocks/>
              </p:cNvSpPr>
              <p:nvPr/>
            </p:nvSpPr>
            <p:spPr bwMode="auto">
              <a:xfrm>
                <a:off x="3786" y="1869"/>
                <a:ext cx="11" cy="13"/>
              </a:xfrm>
              <a:custGeom>
                <a:avLst/>
                <a:gdLst>
                  <a:gd name="T0" fmla="*/ 0 w 57"/>
                  <a:gd name="T1" fmla="*/ 0 h 69"/>
                  <a:gd name="T2" fmla="*/ 0 w 57"/>
                  <a:gd name="T3" fmla="*/ 0 h 69"/>
                  <a:gd name="T4" fmla="*/ 0 w 57"/>
                  <a:gd name="T5" fmla="*/ 0 h 69"/>
                  <a:gd name="T6" fmla="*/ 0 w 57"/>
                  <a:gd name="T7" fmla="*/ 0 h 69"/>
                  <a:gd name="T8" fmla="*/ 0 w 57"/>
                  <a:gd name="T9" fmla="*/ 0 h 69"/>
                  <a:gd name="T10" fmla="*/ 0 w 57"/>
                  <a:gd name="T11" fmla="*/ 0 h 69"/>
                  <a:gd name="T12" fmla="*/ 0 w 57"/>
                  <a:gd name="T13" fmla="*/ 0 h 69"/>
                  <a:gd name="T14" fmla="*/ 0 w 57"/>
                  <a:gd name="T15" fmla="*/ 0 h 69"/>
                  <a:gd name="T16" fmla="*/ 0 w 57"/>
                  <a:gd name="T17" fmla="*/ 0 h 69"/>
                  <a:gd name="T18" fmla="*/ 0 w 57"/>
                  <a:gd name="T19" fmla="*/ 0 h 69"/>
                  <a:gd name="T20" fmla="*/ 0 w 57"/>
                  <a:gd name="T21" fmla="*/ 0 h 69"/>
                  <a:gd name="T22" fmla="*/ 0 w 57"/>
                  <a:gd name="T23" fmla="*/ 0 h 69"/>
                  <a:gd name="T24" fmla="*/ 0 w 57"/>
                  <a:gd name="T25" fmla="*/ 0 h 69"/>
                  <a:gd name="T26" fmla="*/ 0 w 57"/>
                  <a:gd name="T27" fmla="*/ 0 h 69"/>
                  <a:gd name="T28" fmla="*/ 0 w 57"/>
                  <a:gd name="T29" fmla="*/ 0 h 69"/>
                  <a:gd name="T30" fmla="*/ 0 w 57"/>
                  <a:gd name="T31" fmla="*/ 0 h 6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
                  <a:gd name="T49" fmla="*/ 0 h 69"/>
                  <a:gd name="T50" fmla="*/ 57 w 57"/>
                  <a:gd name="T51" fmla="*/ 69 h 6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 h="69">
                    <a:moveTo>
                      <a:pt x="42" y="0"/>
                    </a:moveTo>
                    <a:lnTo>
                      <a:pt x="21" y="10"/>
                    </a:lnTo>
                    <a:lnTo>
                      <a:pt x="16" y="25"/>
                    </a:lnTo>
                    <a:lnTo>
                      <a:pt x="4" y="43"/>
                    </a:lnTo>
                    <a:lnTo>
                      <a:pt x="0" y="58"/>
                    </a:lnTo>
                    <a:lnTo>
                      <a:pt x="15" y="69"/>
                    </a:lnTo>
                    <a:lnTo>
                      <a:pt x="33" y="66"/>
                    </a:lnTo>
                    <a:lnTo>
                      <a:pt x="52" y="54"/>
                    </a:lnTo>
                    <a:lnTo>
                      <a:pt x="46" y="45"/>
                    </a:lnTo>
                    <a:lnTo>
                      <a:pt x="36" y="45"/>
                    </a:lnTo>
                    <a:lnTo>
                      <a:pt x="27" y="49"/>
                    </a:lnTo>
                    <a:lnTo>
                      <a:pt x="34" y="40"/>
                    </a:lnTo>
                    <a:lnTo>
                      <a:pt x="45" y="33"/>
                    </a:lnTo>
                    <a:lnTo>
                      <a:pt x="57" y="22"/>
                    </a:lnTo>
                    <a:lnTo>
                      <a:pt x="52" y="10"/>
                    </a:lnTo>
                    <a:lnTo>
                      <a:pt x="42"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899" name="Freeform 755"/>
              <p:cNvSpPr>
                <a:spLocks/>
              </p:cNvSpPr>
              <p:nvPr/>
            </p:nvSpPr>
            <p:spPr bwMode="auto">
              <a:xfrm>
                <a:off x="3780" y="1873"/>
                <a:ext cx="70" cy="85"/>
              </a:xfrm>
              <a:custGeom>
                <a:avLst/>
                <a:gdLst>
                  <a:gd name="T0" fmla="*/ 0 w 378"/>
                  <a:gd name="T1" fmla="*/ 0 h 457"/>
                  <a:gd name="T2" fmla="*/ 0 w 378"/>
                  <a:gd name="T3" fmla="*/ 0 h 457"/>
                  <a:gd name="T4" fmla="*/ 0 w 378"/>
                  <a:gd name="T5" fmla="*/ 0 h 457"/>
                  <a:gd name="T6" fmla="*/ 0 w 378"/>
                  <a:gd name="T7" fmla="*/ 0 h 457"/>
                  <a:gd name="T8" fmla="*/ 0 w 378"/>
                  <a:gd name="T9" fmla="*/ 0 h 457"/>
                  <a:gd name="T10" fmla="*/ 0 w 378"/>
                  <a:gd name="T11" fmla="*/ 0 h 457"/>
                  <a:gd name="T12" fmla="*/ 0 w 378"/>
                  <a:gd name="T13" fmla="*/ 0 h 457"/>
                  <a:gd name="T14" fmla="*/ 0 w 378"/>
                  <a:gd name="T15" fmla="*/ 0 h 457"/>
                  <a:gd name="T16" fmla="*/ 0 w 378"/>
                  <a:gd name="T17" fmla="*/ 0 h 457"/>
                  <a:gd name="T18" fmla="*/ 0 w 378"/>
                  <a:gd name="T19" fmla="*/ 0 h 457"/>
                  <a:gd name="T20" fmla="*/ 0 w 378"/>
                  <a:gd name="T21" fmla="*/ 0 h 457"/>
                  <a:gd name="T22" fmla="*/ 0 w 378"/>
                  <a:gd name="T23" fmla="*/ 0 h 457"/>
                  <a:gd name="T24" fmla="*/ 0 w 378"/>
                  <a:gd name="T25" fmla="*/ 0 h 457"/>
                  <a:gd name="T26" fmla="*/ 0 w 378"/>
                  <a:gd name="T27" fmla="*/ 0 h 457"/>
                  <a:gd name="T28" fmla="*/ 0 w 378"/>
                  <a:gd name="T29" fmla="*/ 0 h 457"/>
                  <a:gd name="T30" fmla="*/ 0 w 378"/>
                  <a:gd name="T31" fmla="*/ 0 h 457"/>
                  <a:gd name="T32" fmla="*/ 0 w 378"/>
                  <a:gd name="T33" fmla="*/ 0 h 457"/>
                  <a:gd name="T34" fmla="*/ 0 w 378"/>
                  <a:gd name="T35" fmla="*/ 0 h 457"/>
                  <a:gd name="T36" fmla="*/ 0 w 378"/>
                  <a:gd name="T37" fmla="*/ 0 h 457"/>
                  <a:gd name="T38" fmla="*/ 0 w 378"/>
                  <a:gd name="T39" fmla="*/ 0 h 457"/>
                  <a:gd name="T40" fmla="*/ 0 w 378"/>
                  <a:gd name="T41" fmla="*/ 0 h 457"/>
                  <a:gd name="T42" fmla="*/ 0 w 378"/>
                  <a:gd name="T43" fmla="*/ 0 h 457"/>
                  <a:gd name="T44" fmla="*/ 0 w 378"/>
                  <a:gd name="T45" fmla="*/ 0 h 457"/>
                  <a:gd name="T46" fmla="*/ 0 w 378"/>
                  <a:gd name="T47" fmla="*/ 0 h 457"/>
                  <a:gd name="T48" fmla="*/ 0 w 378"/>
                  <a:gd name="T49" fmla="*/ 0 h 457"/>
                  <a:gd name="T50" fmla="*/ 0 w 378"/>
                  <a:gd name="T51" fmla="*/ 0 h 457"/>
                  <a:gd name="T52" fmla="*/ 0 w 378"/>
                  <a:gd name="T53" fmla="*/ 0 h 457"/>
                  <a:gd name="T54" fmla="*/ 0 w 378"/>
                  <a:gd name="T55" fmla="*/ 0 h 457"/>
                  <a:gd name="T56" fmla="*/ 0 w 378"/>
                  <a:gd name="T57" fmla="*/ 0 h 457"/>
                  <a:gd name="T58" fmla="*/ 0 w 378"/>
                  <a:gd name="T59" fmla="*/ 0 h 457"/>
                  <a:gd name="T60" fmla="*/ 0 w 378"/>
                  <a:gd name="T61" fmla="*/ 0 h 457"/>
                  <a:gd name="T62" fmla="*/ 0 w 378"/>
                  <a:gd name="T63" fmla="*/ 0 h 457"/>
                  <a:gd name="T64" fmla="*/ 0 w 378"/>
                  <a:gd name="T65" fmla="*/ 0 h 457"/>
                  <a:gd name="T66" fmla="*/ 0 w 378"/>
                  <a:gd name="T67" fmla="*/ 0 h 457"/>
                  <a:gd name="T68" fmla="*/ 0 w 378"/>
                  <a:gd name="T69" fmla="*/ 0 h 457"/>
                  <a:gd name="T70" fmla="*/ 0 w 378"/>
                  <a:gd name="T71" fmla="*/ 0 h 457"/>
                  <a:gd name="T72" fmla="*/ 0 w 378"/>
                  <a:gd name="T73" fmla="*/ 0 h 457"/>
                  <a:gd name="T74" fmla="*/ 0 w 378"/>
                  <a:gd name="T75" fmla="*/ 0 h 457"/>
                  <a:gd name="T76" fmla="*/ 0 w 378"/>
                  <a:gd name="T77" fmla="*/ 0 h 457"/>
                  <a:gd name="T78" fmla="*/ 0 w 378"/>
                  <a:gd name="T79" fmla="*/ 0 h 457"/>
                  <a:gd name="T80" fmla="*/ 0 w 378"/>
                  <a:gd name="T81" fmla="*/ 0 h 457"/>
                  <a:gd name="T82" fmla="*/ 0 w 378"/>
                  <a:gd name="T83" fmla="*/ 0 h 457"/>
                  <a:gd name="T84" fmla="*/ 0 w 378"/>
                  <a:gd name="T85" fmla="*/ 0 h 457"/>
                  <a:gd name="T86" fmla="*/ 0 w 378"/>
                  <a:gd name="T87" fmla="*/ 0 h 45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8"/>
                  <a:gd name="T133" fmla="*/ 0 h 457"/>
                  <a:gd name="T134" fmla="*/ 378 w 378"/>
                  <a:gd name="T135" fmla="*/ 457 h 45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8" h="457">
                    <a:moveTo>
                      <a:pt x="89" y="28"/>
                    </a:moveTo>
                    <a:lnTo>
                      <a:pt x="101" y="45"/>
                    </a:lnTo>
                    <a:lnTo>
                      <a:pt x="107" y="55"/>
                    </a:lnTo>
                    <a:lnTo>
                      <a:pt x="125" y="69"/>
                    </a:lnTo>
                    <a:lnTo>
                      <a:pt x="140" y="64"/>
                    </a:lnTo>
                    <a:lnTo>
                      <a:pt x="179" y="51"/>
                    </a:lnTo>
                    <a:lnTo>
                      <a:pt x="194" y="48"/>
                    </a:lnTo>
                    <a:lnTo>
                      <a:pt x="200" y="58"/>
                    </a:lnTo>
                    <a:lnTo>
                      <a:pt x="210" y="57"/>
                    </a:lnTo>
                    <a:lnTo>
                      <a:pt x="236" y="36"/>
                    </a:lnTo>
                    <a:lnTo>
                      <a:pt x="261" y="39"/>
                    </a:lnTo>
                    <a:lnTo>
                      <a:pt x="275" y="36"/>
                    </a:lnTo>
                    <a:lnTo>
                      <a:pt x="297" y="33"/>
                    </a:lnTo>
                    <a:lnTo>
                      <a:pt x="311" y="25"/>
                    </a:lnTo>
                    <a:lnTo>
                      <a:pt x="329" y="25"/>
                    </a:lnTo>
                    <a:lnTo>
                      <a:pt x="338" y="19"/>
                    </a:lnTo>
                    <a:lnTo>
                      <a:pt x="354" y="12"/>
                    </a:lnTo>
                    <a:lnTo>
                      <a:pt x="356" y="0"/>
                    </a:lnTo>
                    <a:lnTo>
                      <a:pt x="363" y="12"/>
                    </a:lnTo>
                    <a:lnTo>
                      <a:pt x="372" y="21"/>
                    </a:lnTo>
                    <a:lnTo>
                      <a:pt x="368" y="33"/>
                    </a:lnTo>
                    <a:lnTo>
                      <a:pt x="372" y="54"/>
                    </a:lnTo>
                    <a:lnTo>
                      <a:pt x="378" y="63"/>
                    </a:lnTo>
                    <a:lnTo>
                      <a:pt x="365" y="61"/>
                    </a:lnTo>
                    <a:lnTo>
                      <a:pt x="363" y="75"/>
                    </a:lnTo>
                    <a:lnTo>
                      <a:pt x="359" y="87"/>
                    </a:lnTo>
                    <a:lnTo>
                      <a:pt x="359" y="97"/>
                    </a:lnTo>
                    <a:lnTo>
                      <a:pt x="353" y="109"/>
                    </a:lnTo>
                    <a:lnTo>
                      <a:pt x="347" y="121"/>
                    </a:lnTo>
                    <a:lnTo>
                      <a:pt x="336" y="130"/>
                    </a:lnTo>
                    <a:lnTo>
                      <a:pt x="333" y="141"/>
                    </a:lnTo>
                    <a:lnTo>
                      <a:pt x="329" y="150"/>
                    </a:lnTo>
                    <a:lnTo>
                      <a:pt x="323" y="166"/>
                    </a:lnTo>
                    <a:lnTo>
                      <a:pt x="311" y="183"/>
                    </a:lnTo>
                    <a:lnTo>
                      <a:pt x="303" y="195"/>
                    </a:lnTo>
                    <a:lnTo>
                      <a:pt x="297" y="205"/>
                    </a:lnTo>
                    <a:lnTo>
                      <a:pt x="296" y="216"/>
                    </a:lnTo>
                    <a:lnTo>
                      <a:pt x="291" y="228"/>
                    </a:lnTo>
                    <a:lnTo>
                      <a:pt x="279" y="232"/>
                    </a:lnTo>
                    <a:lnTo>
                      <a:pt x="270" y="244"/>
                    </a:lnTo>
                    <a:lnTo>
                      <a:pt x="263" y="255"/>
                    </a:lnTo>
                    <a:lnTo>
                      <a:pt x="252" y="274"/>
                    </a:lnTo>
                    <a:lnTo>
                      <a:pt x="246" y="285"/>
                    </a:lnTo>
                    <a:lnTo>
                      <a:pt x="236" y="292"/>
                    </a:lnTo>
                    <a:lnTo>
                      <a:pt x="230" y="300"/>
                    </a:lnTo>
                    <a:lnTo>
                      <a:pt x="218" y="310"/>
                    </a:lnTo>
                    <a:lnTo>
                      <a:pt x="206" y="319"/>
                    </a:lnTo>
                    <a:lnTo>
                      <a:pt x="192" y="333"/>
                    </a:lnTo>
                    <a:lnTo>
                      <a:pt x="176" y="352"/>
                    </a:lnTo>
                    <a:lnTo>
                      <a:pt x="164" y="354"/>
                    </a:lnTo>
                    <a:lnTo>
                      <a:pt x="152" y="355"/>
                    </a:lnTo>
                    <a:lnTo>
                      <a:pt x="141" y="360"/>
                    </a:lnTo>
                    <a:lnTo>
                      <a:pt x="123" y="375"/>
                    </a:lnTo>
                    <a:lnTo>
                      <a:pt x="110" y="387"/>
                    </a:lnTo>
                    <a:lnTo>
                      <a:pt x="93" y="400"/>
                    </a:lnTo>
                    <a:lnTo>
                      <a:pt x="83" y="408"/>
                    </a:lnTo>
                    <a:lnTo>
                      <a:pt x="74" y="420"/>
                    </a:lnTo>
                    <a:lnTo>
                      <a:pt x="62" y="421"/>
                    </a:lnTo>
                    <a:lnTo>
                      <a:pt x="56" y="429"/>
                    </a:lnTo>
                    <a:lnTo>
                      <a:pt x="48" y="441"/>
                    </a:lnTo>
                    <a:lnTo>
                      <a:pt x="35" y="450"/>
                    </a:lnTo>
                    <a:lnTo>
                      <a:pt x="27" y="456"/>
                    </a:lnTo>
                    <a:lnTo>
                      <a:pt x="15" y="457"/>
                    </a:lnTo>
                    <a:lnTo>
                      <a:pt x="6" y="450"/>
                    </a:lnTo>
                    <a:lnTo>
                      <a:pt x="0" y="430"/>
                    </a:lnTo>
                    <a:lnTo>
                      <a:pt x="2" y="322"/>
                    </a:lnTo>
                    <a:lnTo>
                      <a:pt x="33" y="282"/>
                    </a:lnTo>
                    <a:lnTo>
                      <a:pt x="42" y="277"/>
                    </a:lnTo>
                    <a:lnTo>
                      <a:pt x="71" y="270"/>
                    </a:lnTo>
                    <a:lnTo>
                      <a:pt x="81" y="261"/>
                    </a:lnTo>
                    <a:lnTo>
                      <a:pt x="105" y="252"/>
                    </a:lnTo>
                    <a:lnTo>
                      <a:pt x="129" y="250"/>
                    </a:lnTo>
                    <a:lnTo>
                      <a:pt x="147" y="256"/>
                    </a:lnTo>
                    <a:lnTo>
                      <a:pt x="155" y="249"/>
                    </a:lnTo>
                    <a:lnTo>
                      <a:pt x="260" y="145"/>
                    </a:lnTo>
                    <a:lnTo>
                      <a:pt x="242" y="145"/>
                    </a:lnTo>
                    <a:lnTo>
                      <a:pt x="224" y="145"/>
                    </a:lnTo>
                    <a:lnTo>
                      <a:pt x="189" y="136"/>
                    </a:lnTo>
                    <a:lnTo>
                      <a:pt x="174" y="133"/>
                    </a:lnTo>
                    <a:lnTo>
                      <a:pt x="165" y="126"/>
                    </a:lnTo>
                    <a:lnTo>
                      <a:pt x="149" y="123"/>
                    </a:lnTo>
                    <a:lnTo>
                      <a:pt x="125" y="112"/>
                    </a:lnTo>
                    <a:lnTo>
                      <a:pt x="108" y="112"/>
                    </a:lnTo>
                    <a:lnTo>
                      <a:pt x="99" y="100"/>
                    </a:lnTo>
                    <a:lnTo>
                      <a:pt x="86" y="88"/>
                    </a:lnTo>
                    <a:lnTo>
                      <a:pt x="75" y="75"/>
                    </a:lnTo>
                    <a:lnTo>
                      <a:pt x="68" y="54"/>
                    </a:lnTo>
                    <a:lnTo>
                      <a:pt x="68" y="43"/>
                    </a:lnTo>
                    <a:lnTo>
                      <a:pt x="89" y="28"/>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00" name="Freeform 756"/>
              <p:cNvSpPr>
                <a:spLocks/>
              </p:cNvSpPr>
              <p:nvPr/>
            </p:nvSpPr>
            <p:spPr bwMode="auto">
              <a:xfrm>
                <a:off x="3751" y="1833"/>
                <a:ext cx="44" cy="39"/>
              </a:xfrm>
              <a:custGeom>
                <a:avLst/>
                <a:gdLst>
                  <a:gd name="T0" fmla="*/ 0 w 239"/>
                  <a:gd name="T1" fmla="*/ 0 h 212"/>
                  <a:gd name="T2" fmla="*/ 0 w 239"/>
                  <a:gd name="T3" fmla="*/ 0 h 212"/>
                  <a:gd name="T4" fmla="*/ 0 w 239"/>
                  <a:gd name="T5" fmla="*/ 0 h 212"/>
                  <a:gd name="T6" fmla="*/ 0 w 239"/>
                  <a:gd name="T7" fmla="*/ 0 h 212"/>
                  <a:gd name="T8" fmla="*/ 0 w 239"/>
                  <a:gd name="T9" fmla="*/ 0 h 212"/>
                  <a:gd name="T10" fmla="*/ 0 w 239"/>
                  <a:gd name="T11" fmla="*/ 0 h 212"/>
                  <a:gd name="T12" fmla="*/ 0 w 239"/>
                  <a:gd name="T13" fmla="*/ 0 h 212"/>
                  <a:gd name="T14" fmla="*/ 0 w 239"/>
                  <a:gd name="T15" fmla="*/ 0 h 212"/>
                  <a:gd name="T16" fmla="*/ 0 w 239"/>
                  <a:gd name="T17" fmla="*/ 0 h 212"/>
                  <a:gd name="T18" fmla="*/ 0 w 239"/>
                  <a:gd name="T19" fmla="*/ 0 h 212"/>
                  <a:gd name="T20" fmla="*/ 0 w 239"/>
                  <a:gd name="T21" fmla="*/ 0 h 212"/>
                  <a:gd name="T22" fmla="*/ 0 w 239"/>
                  <a:gd name="T23" fmla="*/ 0 h 212"/>
                  <a:gd name="T24" fmla="*/ 0 w 239"/>
                  <a:gd name="T25" fmla="*/ 0 h 212"/>
                  <a:gd name="T26" fmla="*/ 0 w 239"/>
                  <a:gd name="T27" fmla="*/ 0 h 212"/>
                  <a:gd name="T28" fmla="*/ 0 w 239"/>
                  <a:gd name="T29" fmla="*/ 0 h 212"/>
                  <a:gd name="T30" fmla="*/ 0 w 239"/>
                  <a:gd name="T31" fmla="*/ 0 h 212"/>
                  <a:gd name="T32" fmla="*/ 0 w 239"/>
                  <a:gd name="T33" fmla="*/ 0 h 212"/>
                  <a:gd name="T34" fmla="*/ 0 w 239"/>
                  <a:gd name="T35" fmla="*/ 0 h 212"/>
                  <a:gd name="T36" fmla="*/ 0 w 239"/>
                  <a:gd name="T37" fmla="*/ 0 h 212"/>
                  <a:gd name="T38" fmla="*/ 0 w 239"/>
                  <a:gd name="T39" fmla="*/ 0 h 212"/>
                  <a:gd name="T40" fmla="*/ 0 w 239"/>
                  <a:gd name="T41" fmla="*/ 0 h 212"/>
                  <a:gd name="T42" fmla="*/ 0 w 239"/>
                  <a:gd name="T43" fmla="*/ 0 h 212"/>
                  <a:gd name="T44" fmla="*/ 0 w 239"/>
                  <a:gd name="T45" fmla="*/ 0 h 212"/>
                  <a:gd name="T46" fmla="*/ 0 w 239"/>
                  <a:gd name="T47" fmla="*/ 0 h 212"/>
                  <a:gd name="T48" fmla="*/ 0 w 239"/>
                  <a:gd name="T49" fmla="*/ 0 h 212"/>
                  <a:gd name="T50" fmla="*/ 0 w 239"/>
                  <a:gd name="T51" fmla="*/ 0 h 212"/>
                  <a:gd name="T52" fmla="*/ 0 w 239"/>
                  <a:gd name="T53" fmla="*/ 0 h 212"/>
                  <a:gd name="T54" fmla="*/ 0 w 239"/>
                  <a:gd name="T55" fmla="*/ 0 h 212"/>
                  <a:gd name="T56" fmla="*/ 0 w 239"/>
                  <a:gd name="T57" fmla="*/ 0 h 212"/>
                  <a:gd name="T58" fmla="*/ 0 w 239"/>
                  <a:gd name="T59" fmla="*/ 0 h 212"/>
                  <a:gd name="T60" fmla="*/ 0 w 239"/>
                  <a:gd name="T61" fmla="*/ 0 h 212"/>
                  <a:gd name="T62" fmla="*/ 0 w 239"/>
                  <a:gd name="T63" fmla="*/ 0 h 212"/>
                  <a:gd name="T64" fmla="*/ 0 w 239"/>
                  <a:gd name="T65" fmla="*/ 0 h 212"/>
                  <a:gd name="T66" fmla="*/ 0 w 239"/>
                  <a:gd name="T67" fmla="*/ 0 h 212"/>
                  <a:gd name="T68" fmla="*/ 0 w 239"/>
                  <a:gd name="T69" fmla="*/ 0 h 212"/>
                  <a:gd name="T70" fmla="*/ 0 w 239"/>
                  <a:gd name="T71" fmla="*/ 0 h 212"/>
                  <a:gd name="T72" fmla="*/ 0 w 239"/>
                  <a:gd name="T73" fmla="*/ 0 h 212"/>
                  <a:gd name="T74" fmla="*/ 0 w 239"/>
                  <a:gd name="T75" fmla="*/ 0 h 212"/>
                  <a:gd name="T76" fmla="*/ 0 w 239"/>
                  <a:gd name="T77" fmla="*/ 0 h 212"/>
                  <a:gd name="T78" fmla="*/ 0 w 239"/>
                  <a:gd name="T79" fmla="*/ 0 h 212"/>
                  <a:gd name="T80" fmla="*/ 0 w 239"/>
                  <a:gd name="T81" fmla="*/ 0 h 212"/>
                  <a:gd name="T82" fmla="*/ 0 w 239"/>
                  <a:gd name="T83" fmla="*/ 0 h 21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39"/>
                  <a:gd name="T127" fmla="*/ 0 h 212"/>
                  <a:gd name="T128" fmla="*/ 239 w 239"/>
                  <a:gd name="T129" fmla="*/ 212 h 21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39" h="212">
                    <a:moveTo>
                      <a:pt x="75" y="0"/>
                    </a:moveTo>
                    <a:lnTo>
                      <a:pt x="72" y="12"/>
                    </a:lnTo>
                    <a:lnTo>
                      <a:pt x="63" y="20"/>
                    </a:lnTo>
                    <a:lnTo>
                      <a:pt x="45" y="23"/>
                    </a:lnTo>
                    <a:lnTo>
                      <a:pt x="42" y="33"/>
                    </a:lnTo>
                    <a:lnTo>
                      <a:pt x="27" y="32"/>
                    </a:lnTo>
                    <a:lnTo>
                      <a:pt x="17" y="53"/>
                    </a:lnTo>
                    <a:lnTo>
                      <a:pt x="18" y="65"/>
                    </a:lnTo>
                    <a:lnTo>
                      <a:pt x="12" y="75"/>
                    </a:lnTo>
                    <a:lnTo>
                      <a:pt x="12" y="87"/>
                    </a:lnTo>
                    <a:lnTo>
                      <a:pt x="3" y="102"/>
                    </a:lnTo>
                    <a:lnTo>
                      <a:pt x="0" y="114"/>
                    </a:lnTo>
                    <a:lnTo>
                      <a:pt x="5" y="134"/>
                    </a:lnTo>
                    <a:lnTo>
                      <a:pt x="23" y="131"/>
                    </a:lnTo>
                    <a:lnTo>
                      <a:pt x="33" y="141"/>
                    </a:lnTo>
                    <a:lnTo>
                      <a:pt x="48" y="114"/>
                    </a:lnTo>
                    <a:lnTo>
                      <a:pt x="69" y="137"/>
                    </a:lnTo>
                    <a:lnTo>
                      <a:pt x="93" y="123"/>
                    </a:lnTo>
                    <a:lnTo>
                      <a:pt x="102" y="138"/>
                    </a:lnTo>
                    <a:lnTo>
                      <a:pt x="134" y="134"/>
                    </a:lnTo>
                    <a:lnTo>
                      <a:pt x="198" y="189"/>
                    </a:lnTo>
                    <a:lnTo>
                      <a:pt x="210" y="212"/>
                    </a:lnTo>
                    <a:lnTo>
                      <a:pt x="239" y="195"/>
                    </a:lnTo>
                    <a:lnTo>
                      <a:pt x="222" y="188"/>
                    </a:lnTo>
                    <a:lnTo>
                      <a:pt x="210" y="182"/>
                    </a:lnTo>
                    <a:lnTo>
                      <a:pt x="200" y="162"/>
                    </a:lnTo>
                    <a:lnTo>
                      <a:pt x="192" y="156"/>
                    </a:lnTo>
                    <a:lnTo>
                      <a:pt x="177" y="137"/>
                    </a:lnTo>
                    <a:lnTo>
                      <a:pt x="173" y="128"/>
                    </a:lnTo>
                    <a:lnTo>
                      <a:pt x="162" y="129"/>
                    </a:lnTo>
                    <a:lnTo>
                      <a:pt x="150" y="120"/>
                    </a:lnTo>
                    <a:lnTo>
                      <a:pt x="146" y="111"/>
                    </a:lnTo>
                    <a:lnTo>
                      <a:pt x="137" y="119"/>
                    </a:lnTo>
                    <a:lnTo>
                      <a:pt x="128" y="108"/>
                    </a:lnTo>
                    <a:lnTo>
                      <a:pt x="114" y="111"/>
                    </a:lnTo>
                    <a:lnTo>
                      <a:pt x="111" y="99"/>
                    </a:lnTo>
                    <a:lnTo>
                      <a:pt x="101" y="77"/>
                    </a:lnTo>
                    <a:lnTo>
                      <a:pt x="95" y="62"/>
                    </a:lnTo>
                    <a:lnTo>
                      <a:pt x="95" y="42"/>
                    </a:lnTo>
                    <a:lnTo>
                      <a:pt x="87" y="21"/>
                    </a:lnTo>
                    <a:lnTo>
                      <a:pt x="84" y="6"/>
                    </a:lnTo>
                    <a:lnTo>
                      <a:pt x="75"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01" name="Freeform 757"/>
              <p:cNvSpPr>
                <a:spLocks/>
              </p:cNvSpPr>
              <p:nvPr/>
            </p:nvSpPr>
            <p:spPr bwMode="auto">
              <a:xfrm>
                <a:off x="3657" y="1797"/>
                <a:ext cx="91" cy="125"/>
              </a:xfrm>
              <a:custGeom>
                <a:avLst/>
                <a:gdLst>
                  <a:gd name="T0" fmla="*/ 0 w 493"/>
                  <a:gd name="T1" fmla="*/ 0 h 675"/>
                  <a:gd name="T2" fmla="*/ 0 w 493"/>
                  <a:gd name="T3" fmla="*/ 0 h 675"/>
                  <a:gd name="T4" fmla="*/ 0 w 493"/>
                  <a:gd name="T5" fmla="*/ 0 h 675"/>
                  <a:gd name="T6" fmla="*/ 0 w 493"/>
                  <a:gd name="T7" fmla="*/ 0 h 675"/>
                  <a:gd name="T8" fmla="*/ 0 w 493"/>
                  <a:gd name="T9" fmla="*/ 0 h 675"/>
                  <a:gd name="T10" fmla="*/ 0 w 493"/>
                  <a:gd name="T11" fmla="*/ 0 h 675"/>
                  <a:gd name="T12" fmla="*/ 0 w 493"/>
                  <a:gd name="T13" fmla="*/ 0 h 675"/>
                  <a:gd name="T14" fmla="*/ 0 w 493"/>
                  <a:gd name="T15" fmla="*/ 0 h 675"/>
                  <a:gd name="T16" fmla="*/ 0 w 493"/>
                  <a:gd name="T17" fmla="*/ 0 h 675"/>
                  <a:gd name="T18" fmla="*/ 0 w 493"/>
                  <a:gd name="T19" fmla="*/ 0 h 675"/>
                  <a:gd name="T20" fmla="*/ 0 w 493"/>
                  <a:gd name="T21" fmla="*/ 0 h 675"/>
                  <a:gd name="T22" fmla="*/ 0 w 493"/>
                  <a:gd name="T23" fmla="*/ 0 h 675"/>
                  <a:gd name="T24" fmla="*/ 0 w 493"/>
                  <a:gd name="T25" fmla="*/ 0 h 675"/>
                  <a:gd name="T26" fmla="*/ 0 w 493"/>
                  <a:gd name="T27" fmla="*/ 0 h 675"/>
                  <a:gd name="T28" fmla="*/ 0 w 493"/>
                  <a:gd name="T29" fmla="*/ 0 h 675"/>
                  <a:gd name="T30" fmla="*/ 0 w 493"/>
                  <a:gd name="T31" fmla="*/ 0 h 675"/>
                  <a:gd name="T32" fmla="*/ 0 w 493"/>
                  <a:gd name="T33" fmla="*/ 0 h 675"/>
                  <a:gd name="T34" fmla="*/ 0 w 493"/>
                  <a:gd name="T35" fmla="*/ 0 h 675"/>
                  <a:gd name="T36" fmla="*/ 0 w 493"/>
                  <a:gd name="T37" fmla="*/ 0 h 675"/>
                  <a:gd name="T38" fmla="*/ 0 w 493"/>
                  <a:gd name="T39" fmla="*/ 0 h 675"/>
                  <a:gd name="T40" fmla="*/ 0 w 493"/>
                  <a:gd name="T41" fmla="*/ 0 h 675"/>
                  <a:gd name="T42" fmla="*/ 0 w 493"/>
                  <a:gd name="T43" fmla="*/ 0 h 675"/>
                  <a:gd name="T44" fmla="*/ 0 w 493"/>
                  <a:gd name="T45" fmla="*/ 0 h 675"/>
                  <a:gd name="T46" fmla="*/ 0 w 493"/>
                  <a:gd name="T47" fmla="*/ 0 h 675"/>
                  <a:gd name="T48" fmla="*/ 0 w 493"/>
                  <a:gd name="T49" fmla="*/ 0 h 675"/>
                  <a:gd name="T50" fmla="*/ 0 w 493"/>
                  <a:gd name="T51" fmla="*/ 0 h 675"/>
                  <a:gd name="T52" fmla="*/ 0 w 493"/>
                  <a:gd name="T53" fmla="*/ 0 h 675"/>
                  <a:gd name="T54" fmla="*/ 0 w 493"/>
                  <a:gd name="T55" fmla="*/ 0 h 675"/>
                  <a:gd name="T56" fmla="*/ 0 w 493"/>
                  <a:gd name="T57" fmla="*/ 0 h 675"/>
                  <a:gd name="T58" fmla="*/ 0 w 493"/>
                  <a:gd name="T59" fmla="*/ 0 h 675"/>
                  <a:gd name="T60" fmla="*/ 0 w 493"/>
                  <a:gd name="T61" fmla="*/ 0 h 675"/>
                  <a:gd name="T62" fmla="*/ 0 w 493"/>
                  <a:gd name="T63" fmla="*/ 0 h 675"/>
                  <a:gd name="T64" fmla="*/ 0 w 493"/>
                  <a:gd name="T65" fmla="*/ 0 h 675"/>
                  <a:gd name="T66" fmla="*/ 0 w 493"/>
                  <a:gd name="T67" fmla="*/ 0 h 675"/>
                  <a:gd name="T68" fmla="*/ 0 w 493"/>
                  <a:gd name="T69" fmla="*/ 0 h 675"/>
                  <a:gd name="T70" fmla="*/ 0 w 493"/>
                  <a:gd name="T71" fmla="*/ 0 h 675"/>
                  <a:gd name="T72" fmla="*/ 0 w 493"/>
                  <a:gd name="T73" fmla="*/ 0 h 675"/>
                  <a:gd name="T74" fmla="*/ 0 w 493"/>
                  <a:gd name="T75" fmla="*/ 0 h 675"/>
                  <a:gd name="T76" fmla="*/ 0 w 493"/>
                  <a:gd name="T77" fmla="*/ 0 h 675"/>
                  <a:gd name="T78" fmla="*/ 0 w 493"/>
                  <a:gd name="T79" fmla="*/ 0 h 675"/>
                  <a:gd name="T80" fmla="*/ 0 w 493"/>
                  <a:gd name="T81" fmla="*/ 0 h 675"/>
                  <a:gd name="T82" fmla="*/ 0 w 493"/>
                  <a:gd name="T83" fmla="*/ 0 h 675"/>
                  <a:gd name="T84" fmla="*/ 0 w 493"/>
                  <a:gd name="T85" fmla="*/ 0 h 675"/>
                  <a:gd name="T86" fmla="*/ 0 w 493"/>
                  <a:gd name="T87" fmla="*/ 0 h 675"/>
                  <a:gd name="T88" fmla="*/ 0 w 493"/>
                  <a:gd name="T89" fmla="*/ 0 h 675"/>
                  <a:gd name="T90" fmla="*/ 0 w 493"/>
                  <a:gd name="T91" fmla="*/ 0 h 675"/>
                  <a:gd name="T92" fmla="*/ 0 w 493"/>
                  <a:gd name="T93" fmla="*/ 0 h 675"/>
                  <a:gd name="T94" fmla="*/ 0 w 493"/>
                  <a:gd name="T95" fmla="*/ 0 h 675"/>
                  <a:gd name="T96" fmla="*/ 0 w 493"/>
                  <a:gd name="T97" fmla="*/ 0 h 675"/>
                  <a:gd name="T98" fmla="*/ 0 w 493"/>
                  <a:gd name="T99" fmla="*/ 0 h 675"/>
                  <a:gd name="T100" fmla="*/ 0 w 493"/>
                  <a:gd name="T101" fmla="*/ 0 h 675"/>
                  <a:gd name="T102" fmla="*/ 0 w 493"/>
                  <a:gd name="T103" fmla="*/ 0 h 675"/>
                  <a:gd name="T104" fmla="*/ 0 w 493"/>
                  <a:gd name="T105" fmla="*/ 0 h 675"/>
                  <a:gd name="T106" fmla="*/ 0 w 493"/>
                  <a:gd name="T107" fmla="*/ 0 h 675"/>
                  <a:gd name="T108" fmla="*/ 0 w 493"/>
                  <a:gd name="T109" fmla="*/ 0 h 675"/>
                  <a:gd name="T110" fmla="*/ 0 w 493"/>
                  <a:gd name="T111" fmla="*/ 0 h 675"/>
                  <a:gd name="T112" fmla="*/ 0 w 493"/>
                  <a:gd name="T113" fmla="*/ 0 h 6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93"/>
                  <a:gd name="T172" fmla="*/ 0 h 675"/>
                  <a:gd name="T173" fmla="*/ 493 w 493"/>
                  <a:gd name="T174" fmla="*/ 675 h 6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93" h="675">
                    <a:moveTo>
                      <a:pt x="292" y="675"/>
                    </a:moveTo>
                    <a:lnTo>
                      <a:pt x="268" y="655"/>
                    </a:lnTo>
                    <a:lnTo>
                      <a:pt x="253" y="636"/>
                    </a:lnTo>
                    <a:lnTo>
                      <a:pt x="241" y="637"/>
                    </a:lnTo>
                    <a:lnTo>
                      <a:pt x="220" y="636"/>
                    </a:lnTo>
                    <a:lnTo>
                      <a:pt x="208" y="642"/>
                    </a:lnTo>
                    <a:lnTo>
                      <a:pt x="199" y="636"/>
                    </a:lnTo>
                    <a:lnTo>
                      <a:pt x="186" y="618"/>
                    </a:lnTo>
                    <a:lnTo>
                      <a:pt x="175" y="600"/>
                    </a:lnTo>
                    <a:lnTo>
                      <a:pt x="174" y="588"/>
                    </a:lnTo>
                    <a:lnTo>
                      <a:pt x="165" y="579"/>
                    </a:lnTo>
                    <a:lnTo>
                      <a:pt x="148" y="565"/>
                    </a:lnTo>
                    <a:lnTo>
                      <a:pt x="138" y="550"/>
                    </a:lnTo>
                    <a:lnTo>
                      <a:pt x="124" y="535"/>
                    </a:lnTo>
                    <a:lnTo>
                      <a:pt x="112" y="525"/>
                    </a:lnTo>
                    <a:lnTo>
                      <a:pt x="96" y="507"/>
                    </a:lnTo>
                    <a:lnTo>
                      <a:pt x="93" y="490"/>
                    </a:lnTo>
                    <a:lnTo>
                      <a:pt x="82" y="480"/>
                    </a:lnTo>
                    <a:lnTo>
                      <a:pt x="70" y="483"/>
                    </a:lnTo>
                    <a:lnTo>
                      <a:pt x="66" y="474"/>
                    </a:lnTo>
                    <a:lnTo>
                      <a:pt x="60" y="463"/>
                    </a:lnTo>
                    <a:lnTo>
                      <a:pt x="42" y="457"/>
                    </a:lnTo>
                    <a:lnTo>
                      <a:pt x="40" y="445"/>
                    </a:lnTo>
                    <a:lnTo>
                      <a:pt x="48" y="433"/>
                    </a:lnTo>
                    <a:lnTo>
                      <a:pt x="48" y="423"/>
                    </a:lnTo>
                    <a:lnTo>
                      <a:pt x="42" y="409"/>
                    </a:lnTo>
                    <a:lnTo>
                      <a:pt x="21" y="375"/>
                    </a:lnTo>
                    <a:lnTo>
                      <a:pt x="28" y="360"/>
                    </a:lnTo>
                    <a:lnTo>
                      <a:pt x="18" y="357"/>
                    </a:lnTo>
                    <a:lnTo>
                      <a:pt x="18" y="345"/>
                    </a:lnTo>
                    <a:lnTo>
                      <a:pt x="18" y="334"/>
                    </a:lnTo>
                    <a:lnTo>
                      <a:pt x="15" y="322"/>
                    </a:lnTo>
                    <a:lnTo>
                      <a:pt x="16" y="310"/>
                    </a:lnTo>
                    <a:lnTo>
                      <a:pt x="0" y="309"/>
                    </a:lnTo>
                    <a:lnTo>
                      <a:pt x="3" y="294"/>
                    </a:lnTo>
                    <a:lnTo>
                      <a:pt x="10" y="270"/>
                    </a:lnTo>
                    <a:lnTo>
                      <a:pt x="22" y="250"/>
                    </a:lnTo>
                    <a:lnTo>
                      <a:pt x="39" y="231"/>
                    </a:lnTo>
                    <a:lnTo>
                      <a:pt x="48" y="213"/>
                    </a:lnTo>
                    <a:lnTo>
                      <a:pt x="79" y="213"/>
                    </a:lnTo>
                    <a:lnTo>
                      <a:pt x="97" y="81"/>
                    </a:lnTo>
                    <a:lnTo>
                      <a:pt x="105" y="60"/>
                    </a:lnTo>
                    <a:lnTo>
                      <a:pt x="127" y="66"/>
                    </a:lnTo>
                    <a:lnTo>
                      <a:pt x="141" y="0"/>
                    </a:lnTo>
                    <a:lnTo>
                      <a:pt x="330" y="27"/>
                    </a:lnTo>
                    <a:lnTo>
                      <a:pt x="351" y="22"/>
                    </a:lnTo>
                    <a:lnTo>
                      <a:pt x="348" y="25"/>
                    </a:lnTo>
                    <a:lnTo>
                      <a:pt x="357" y="25"/>
                    </a:lnTo>
                    <a:lnTo>
                      <a:pt x="364" y="34"/>
                    </a:lnTo>
                    <a:lnTo>
                      <a:pt x="408" y="34"/>
                    </a:lnTo>
                    <a:lnTo>
                      <a:pt x="423" y="46"/>
                    </a:lnTo>
                    <a:lnTo>
                      <a:pt x="436" y="46"/>
                    </a:lnTo>
                    <a:lnTo>
                      <a:pt x="445" y="30"/>
                    </a:lnTo>
                    <a:lnTo>
                      <a:pt x="463" y="24"/>
                    </a:lnTo>
                    <a:lnTo>
                      <a:pt x="475" y="9"/>
                    </a:lnTo>
                    <a:lnTo>
                      <a:pt x="493" y="4"/>
                    </a:lnTo>
                    <a:lnTo>
                      <a:pt x="292" y="675"/>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02" name="Freeform 758"/>
              <p:cNvSpPr>
                <a:spLocks/>
              </p:cNvSpPr>
              <p:nvPr/>
            </p:nvSpPr>
            <p:spPr bwMode="auto">
              <a:xfrm>
                <a:off x="3771" y="1978"/>
                <a:ext cx="3" cy="3"/>
              </a:xfrm>
              <a:custGeom>
                <a:avLst/>
                <a:gdLst>
                  <a:gd name="T0" fmla="*/ 0 w 12"/>
                  <a:gd name="T1" fmla="*/ 0 h 15"/>
                  <a:gd name="T2" fmla="*/ 0 w 12"/>
                  <a:gd name="T3" fmla="*/ 0 h 15"/>
                  <a:gd name="T4" fmla="*/ 0 w 12"/>
                  <a:gd name="T5" fmla="*/ 0 h 15"/>
                  <a:gd name="T6" fmla="*/ 0 w 12"/>
                  <a:gd name="T7" fmla="*/ 0 h 15"/>
                  <a:gd name="T8" fmla="*/ 0 60000 65536"/>
                  <a:gd name="T9" fmla="*/ 0 60000 65536"/>
                  <a:gd name="T10" fmla="*/ 0 60000 65536"/>
                  <a:gd name="T11" fmla="*/ 0 60000 65536"/>
                  <a:gd name="T12" fmla="*/ 0 w 12"/>
                  <a:gd name="T13" fmla="*/ 0 h 15"/>
                  <a:gd name="T14" fmla="*/ 12 w 12"/>
                  <a:gd name="T15" fmla="*/ 15 h 15"/>
                </a:gdLst>
                <a:ahLst/>
                <a:cxnLst>
                  <a:cxn ang="T8">
                    <a:pos x="T0" y="T1"/>
                  </a:cxn>
                  <a:cxn ang="T9">
                    <a:pos x="T2" y="T3"/>
                  </a:cxn>
                  <a:cxn ang="T10">
                    <a:pos x="T4" y="T5"/>
                  </a:cxn>
                  <a:cxn ang="T11">
                    <a:pos x="T6" y="T7"/>
                  </a:cxn>
                </a:cxnLst>
                <a:rect l="T12" t="T13" r="T14" b="T15"/>
                <a:pathLst>
                  <a:path w="12" h="15">
                    <a:moveTo>
                      <a:pt x="7" y="0"/>
                    </a:moveTo>
                    <a:lnTo>
                      <a:pt x="0" y="15"/>
                    </a:lnTo>
                    <a:lnTo>
                      <a:pt x="12" y="9"/>
                    </a:lnTo>
                    <a:lnTo>
                      <a:pt x="7"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03" name="Freeform 759"/>
              <p:cNvSpPr>
                <a:spLocks/>
              </p:cNvSpPr>
              <p:nvPr/>
            </p:nvSpPr>
            <p:spPr bwMode="auto">
              <a:xfrm>
                <a:off x="3768" y="1983"/>
                <a:ext cx="3" cy="4"/>
              </a:xfrm>
              <a:custGeom>
                <a:avLst/>
                <a:gdLst>
                  <a:gd name="T0" fmla="*/ 0 w 16"/>
                  <a:gd name="T1" fmla="*/ 0 h 24"/>
                  <a:gd name="T2" fmla="*/ 0 w 16"/>
                  <a:gd name="T3" fmla="*/ 0 h 24"/>
                  <a:gd name="T4" fmla="*/ 0 w 16"/>
                  <a:gd name="T5" fmla="*/ 0 h 24"/>
                  <a:gd name="T6" fmla="*/ 0 w 16"/>
                  <a:gd name="T7" fmla="*/ 0 h 24"/>
                  <a:gd name="T8" fmla="*/ 0 w 16"/>
                  <a:gd name="T9" fmla="*/ 0 h 24"/>
                  <a:gd name="T10" fmla="*/ 0 w 16"/>
                  <a:gd name="T11" fmla="*/ 0 h 24"/>
                  <a:gd name="T12" fmla="*/ 0 60000 65536"/>
                  <a:gd name="T13" fmla="*/ 0 60000 65536"/>
                  <a:gd name="T14" fmla="*/ 0 60000 65536"/>
                  <a:gd name="T15" fmla="*/ 0 60000 65536"/>
                  <a:gd name="T16" fmla="*/ 0 60000 65536"/>
                  <a:gd name="T17" fmla="*/ 0 60000 65536"/>
                  <a:gd name="T18" fmla="*/ 0 w 16"/>
                  <a:gd name="T19" fmla="*/ 0 h 24"/>
                  <a:gd name="T20" fmla="*/ 16 w 16"/>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6" h="24">
                    <a:moveTo>
                      <a:pt x="0" y="3"/>
                    </a:moveTo>
                    <a:lnTo>
                      <a:pt x="4" y="14"/>
                    </a:lnTo>
                    <a:lnTo>
                      <a:pt x="9" y="24"/>
                    </a:lnTo>
                    <a:lnTo>
                      <a:pt x="16" y="14"/>
                    </a:lnTo>
                    <a:lnTo>
                      <a:pt x="10" y="0"/>
                    </a:lnTo>
                    <a:lnTo>
                      <a:pt x="0" y="3"/>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04" name="Freeform 760"/>
              <p:cNvSpPr>
                <a:spLocks/>
              </p:cNvSpPr>
              <p:nvPr/>
            </p:nvSpPr>
            <p:spPr bwMode="auto">
              <a:xfrm>
                <a:off x="3795" y="2014"/>
                <a:ext cx="3" cy="2"/>
              </a:xfrm>
              <a:custGeom>
                <a:avLst/>
                <a:gdLst>
                  <a:gd name="T0" fmla="*/ 0 w 13"/>
                  <a:gd name="T1" fmla="*/ 0 h 15"/>
                  <a:gd name="T2" fmla="*/ 0 w 13"/>
                  <a:gd name="T3" fmla="*/ 0 h 15"/>
                  <a:gd name="T4" fmla="*/ 0 w 13"/>
                  <a:gd name="T5" fmla="*/ 0 h 15"/>
                  <a:gd name="T6" fmla="*/ 0 w 13"/>
                  <a:gd name="T7" fmla="*/ 0 h 15"/>
                  <a:gd name="T8" fmla="*/ 0 w 13"/>
                  <a:gd name="T9" fmla="*/ 0 h 15"/>
                  <a:gd name="T10" fmla="*/ 0 60000 65536"/>
                  <a:gd name="T11" fmla="*/ 0 60000 65536"/>
                  <a:gd name="T12" fmla="*/ 0 60000 65536"/>
                  <a:gd name="T13" fmla="*/ 0 60000 65536"/>
                  <a:gd name="T14" fmla="*/ 0 60000 65536"/>
                  <a:gd name="T15" fmla="*/ 0 w 13"/>
                  <a:gd name="T16" fmla="*/ 0 h 15"/>
                  <a:gd name="T17" fmla="*/ 13 w 13"/>
                  <a:gd name="T18" fmla="*/ 15 h 15"/>
                </a:gdLst>
                <a:ahLst/>
                <a:cxnLst>
                  <a:cxn ang="T10">
                    <a:pos x="T0" y="T1"/>
                  </a:cxn>
                  <a:cxn ang="T11">
                    <a:pos x="T2" y="T3"/>
                  </a:cxn>
                  <a:cxn ang="T12">
                    <a:pos x="T4" y="T5"/>
                  </a:cxn>
                  <a:cxn ang="T13">
                    <a:pos x="T6" y="T7"/>
                  </a:cxn>
                  <a:cxn ang="T14">
                    <a:pos x="T8" y="T9"/>
                  </a:cxn>
                </a:cxnLst>
                <a:rect l="T15" t="T16" r="T17" b="T18"/>
                <a:pathLst>
                  <a:path w="13" h="15">
                    <a:moveTo>
                      <a:pt x="6" y="0"/>
                    </a:moveTo>
                    <a:lnTo>
                      <a:pt x="0" y="4"/>
                    </a:lnTo>
                    <a:lnTo>
                      <a:pt x="4" y="15"/>
                    </a:lnTo>
                    <a:lnTo>
                      <a:pt x="13" y="10"/>
                    </a:lnTo>
                    <a:lnTo>
                      <a:pt x="6"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05" name="Freeform 761"/>
              <p:cNvSpPr>
                <a:spLocks/>
              </p:cNvSpPr>
              <p:nvPr/>
            </p:nvSpPr>
            <p:spPr bwMode="auto">
              <a:xfrm>
                <a:off x="3803" y="2017"/>
                <a:ext cx="2" cy="2"/>
              </a:xfrm>
              <a:custGeom>
                <a:avLst/>
                <a:gdLst>
                  <a:gd name="T0" fmla="*/ 0 w 11"/>
                  <a:gd name="T1" fmla="*/ 0 h 10"/>
                  <a:gd name="T2" fmla="*/ 0 w 11"/>
                  <a:gd name="T3" fmla="*/ 0 h 10"/>
                  <a:gd name="T4" fmla="*/ 0 w 11"/>
                  <a:gd name="T5" fmla="*/ 0 h 10"/>
                  <a:gd name="T6" fmla="*/ 0 w 11"/>
                  <a:gd name="T7" fmla="*/ 0 h 10"/>
                  <a:gd name="T8" fmla="*/ 0 w 11"/>
                  <a:gd name="T9" fmla="*/ 0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7"/>
                    </a:moveTo>
                    <a:lnTo>
                      <a:pt x="8" y="0"/>
                    </a:lnTo>
                    <a:lnTo>
                      <a:pt x="11" y="4"/>
                    </a:lnTo>
                    <a:lnTo>
                      <a:pt x="6" y="10"/>
                    </a:lnTo>
                    <a:lnTo>
                      <a:pt x="0" y="7"/>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06" name="Freeform 762"/>
              <p:cNvSpPr>
                <a:spLocks/>
              </p:cNvSpPr>
              <p:nvPr/>
            </p:nvSpPr>
            <p:spPr bwMode="auto">
              <a:xfrm>
                <a:off x="3798" y="2018"/>
                <a:ext cx="2" cy="2"/>
              </a:xfrm>
              <a:custGeom>
                <a:avLst/>
                <a:gdLst>
                  <a:gd name="T0" fmla="*/ 0 w 10"/>
                  <a:gd name="T1" fmla="*/ 0 h 12"/>
                  <a:gd name="T2" fmla="*/ 0 w 10"/>
                  <a:gd name="T3" fmla="*/ 0 h 12"/>
                  <a:gd name="T4" fmla="*/ 0 w 10"/>
                  <a:gd name="T5" fmla="*/ 0 h 12"/>
                  <a:gd name="T6" fmla="*/ 0 w 10"/>
                  <a:gd name="T7" fmla="*/ 0 h 12"/>
                  <a:gd name="T8" fmla="*/ 0 w 10"/>
                  <a:gd name="T9" fmla="*/ 0 h 12"/>
                  <a:gd name="T10" fmla="*/ 0 60000 65536"/>
                  <a:gd name="T11" fmla="*/ 0 60000 65536"/>
                  <a:gd name="T12" fmla="*/ 0 60000 65536"/>
                  <a:gd name="T13" fmla="*/ 0 60000 65536"/>
                  <a:gd name="T14" fmla="*/ 0 60000 65536"/>
                  <a:gd name="T15" fmla="*/ 0 w 10"/>
                  <a:gd name="T16" fmla="*/ 0 h 12"/>
                  <a:gd name="T17" fmla="*/ 10 w 10"/>
                  <a:gd name="T18" fmla="*/ 12 h 12"/>
                </a:gdLst>
                <a:ahLst/>
                <a:cxnLst>
                  <a:cxn ang="T10">
                    <a:pos x="T0" y="T1"/>
                  </a:cxn>
                  <a:cxn ang="T11">
                    <a:pos x="T2" y="T3"/>
                  </a:cxn>
                  <a:cxn ang="T12">
                    <a:pos x="T4" y="T5"/>
                  </a:cxn>
                  <a:cxn ang="T13">
                    <a:pos x="T6" y="T7"/>
                  </a:cxn>
                  <a:cxn ang="T14">
                    <a:pos x="T8" y="T9"/>
                  </a:cxn>
                </a:cxnLst>
                <a:rect l="T15" t="T16" r="T17" b="T18"/>
                <a:pathLst>
                  <a:path w="10" h="12">
                    <a:moveTo>
                      <a:pt x="1" y="8"/>
                    </a:moveTo>
                    <a:lnTo>
                      <a:pt x="10" y="12"/>
                    </a:lnTo>
                    <a:lnTo>
                      <a:pt x="9" y="0"/>
                    </a:lnTo>
                    <a:lnTo>
                      <a:pt x="0" y="2"/>
                    </a:lnTo>
                    <a:lnTo>
                      <a:pt x="1" y="8"/>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07" name="Freeform 763"/>
              <p:cNvSpPr>
                <a:spLocks/>
              </p:cNvSpPr>
              <p:nvPr/>
            </p:nvSpPr>
            <p:spPr bwMode="auto">
              <a:xfrm>
                <a:off x="3807" y="2020"/>
                <a:ext cx="3" cy="3"/>
              </a:xfrm>
              <a:custGeom>
                <a:avLst/>
                <a:gdLst>
                  <a:gd name="T0" fmla="*/ 0 w 15"/>
                  <a:gd name="T1" fmla="*/ 0 h 15"/>
                  <a:gd name="T2" fmla="*/ 0 w 15"/>
                  <a:gd name="T3" fmla="*/ 0 h 15"/>
                  <a:gd name="T4" fmla="*/ 0 w 15"/>
                  <a:gd name="T5" fmla="*/ 0 h 15"/>
                  <a:gd name="T6" fmla="*/ 0 w 15"/>
                  <a:gd name="T7" fmla="*/ 0 h 15"/>
                  <a:gd name="T8" fmla="*/ 0 w 15"/>
                  <a:gd name="T9" fmla="*/ 0 h 15"/>
                  <a:gd name="T10" fmla="*/ 0 w 15"/>
                  <a:gd name="T11" fmla="*/ 0 h 15"/>
                  <a:gd name="T12" fmla="*/ 0 60000 65536"/>
                  <a:gd name="T13" fmla="*/ 0 60000 65536"/>
                  <a:gd name="T14" fmla="*/ 0 60000 65536"/>
                  <a:gd name="T15" fmla="*/ 0 60000 65536"/>
                  <a:gd name="T16" fmla="*/ 0 60000 65536"/>
                  <a:gd name="T17" fmla="*/ 0 60000 65536"/>
                  <a:gd name="T18" fmla="*/ 0 w 15"/>
                  <a:gd name="T19" fmla="*/ 0 h 15"/>
                  <a:gd name="T20" fmla="*/ 15 w 15"/>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5" h="15">
                    <a:moveTo>
                      <a:pt x="9" y="0"/>
                    </a:moveTo>
                    <a:lnTo>
                      <a:pt x="0" y="9"/>
                    </a:lnTo>
                    <a:lnTo>
                      <a:pt x="6" y="15"/>
                    </a:lnTo>
                    <a:lnTo>
                      <a:pt x="15" y="13"/>
                    </a:lnTo>
                    <a:lnTo>
                      <a:pt x="15" y="1"/>
                    </a:lnTo>
                    <a:lnTo>
                      <a:pt x="9"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08" name="Freeform 764"/>
              <p:cNvSpPr>
                <a:spLocks/>
              </p:cNvSpPr>
              <p:nvPr/>
            </p:nvSpPr>
            <p:spPr bwMode="auto">
              <a:xfrm>
                <a:off x="3816" y="2003"/>
                <a:ext cx="3" cy="1"/>
              </a:xfrm>
              <a:custGeom>
                <a:avLst/>
                <a:gdLst>
                  <a:gd name="T0" fmla="*/ 0 w 18"/>
                  <a:gd name="T1" fmla="*/ 0 h 6"/>
                  <a:gd name="T2" fmla="*/ 0 w 18"/>
                  <a:gd name="T3" fmla="*/ 0 h 6"/>
                  <a:gd name="T4" fmla="*/ 0 w 18"/>
                  <a:gd name="T5" fmla="*/ 0 h 6"/>
                  <a:gd name="T6" fmla="*/ 0 w 18"/>
                  <a:gd name="T7" fmla="*/ 0 h 6"/>
                  <a:gd name="T8" fmla="*/ 0 60000 65536"/>
                  <a:gd name="T9" fmla="*/ 0 60000 65536"/>
                  <a:gd name="T10" fmla="*/ 0 60000 65536"/>
                  <a:gd name="T11" fmla="*/ 0 60000 65536"/>
                  <a:gd name="T12" fmla="*/ 0 w 18"/>
                  <a:gd name="T13" fmla="*/ 0 h 6"/>
                  <a:gd name="T14" fmla="*/ 18 w 18"/>
                  <a:gd name="T15" fmla="*/ 6 h 6"/>
                </a:gdLst>
                <a:ahLst/>
                <a:cxnLst>
                  <a:cxn ang="T8">
                    <a:pos x="T0" y="T1"/>
                  </a:cxn>
                  <a:cxn ang="T9">
                    <a:pos x="T2" y="T3"/>
                  </a:cxn>
                  <a:cxn ang="T10">
                    <a:pos x="T4" y="T5"/>
                  </a:cxn>
                  <a:cxn ang="T11">
                    <a:pos x="T6" y="T7"/>
                  </a:cxn>
                </a:cxnLst>
                <a:rect l="T12" t="T13" r="T14" b="T15"/>
                <a:pathLst>
                  <a:path w="18" h="6">
                    <a:moveTo>
                      <a:pt x="9" y="0"/>
                    </a:moveTo>
                    <a:lnTo>
                      <a:pt x="0" y="5"/>
                    </a:lnTo>
                    <a:lnTo>
                      <a:pt x="18" y="6"/>
                    </a:lnTo>
                    <a:lnTo>
                      <a:pt x="9"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09" name="Freeform 765"/>
              <p:cNvSpPr>
                <a:spLocks/>
              </p:cNvSpPr>
              <p:nvPr/>
            </p:nvSpPr>
            <p:spPr bwMode="auto">
              <a:xfrm>
                <a:off x="3871" y="2056"/>
                <a:ext cx="5" cy="3"/>
              </a:xfrm>
              <a:custGeom>
                <a:avLst/>
                <a:gdLst>
                  <a:gd name="T0" fmla="*/ 0 w 24"/>
                  <a:gd name="T1" fmla="*/ 0 h 15"/>
                  <a:gd name="T2" fmla="*/ 0 w 24"/>
                  <a:gd name="T3" fmla="*/ 0 h 15"/>
                  <a:gd name="T4" fmla="*/ 0 w 24"/>
                  <a:gd name="T5" fmla="*/ 0 h 15"/>
                  <a:gd name="T6" fmla="*/ 0 w 24"/>
                  <a:gd name="T7" fmla="*/ 0 h 15"/>
                  <a:gd name="T8" fmla="*/ 0 w 24"/>
                  <a:gd name="T9" fmla="*/ 0 h 15"/>
                  <a:gd name="T10" fmla="*/ 0 60000 65536"/>
                  <a:gd name="T11" fmla="*/ 0 60000 65536"/>
                  <a:gd name="T12" fmla="*/ 0 60000 65536"/>
                  <a:gd name="T13" fmla="*/ 0 60000 65536"/>
                  <a:gd name="T14" fmla="*/ 0 60000 65536"/>
                  <a:gd name="T15" fmla="*/ 0 w 24"/>
                  <a:gd name="T16" fmla="*/ 0 h 15"/>
                  <a:gd name="T17" fmla="*/ 24 w 24"/>
                  <a:gd name="T18" fmla="*/ 15 h 15"/>
                </a:gdLst>
                <a:ahLst/>
                <a:cxnLst>
                  <a:cxn ang="T10">
                    <a:pos x="T0" y="T1"/>
                  </a:cxn>
                  <a:cxn ang="T11">
                    <a:pos x="T2" y="T3"/>
                  </a:cxn>
                  <a:cxn ang="T12">
                    <a:pos x="T4" y="T5"/>
                  </a:cxn>
                  <a:cxn ang="T13">
                    <a:pos x="T6" y="T7"/>
                  </a:cxn>
                  <a:cxn ang="T14">
                    <a:pos x="T8" y="T9"/>
                  </a:cxn>
                </a:cxnLst>
                <a:rect l="T15" t="T16" r="T17" b="T18"/>
                <a:pathLst>
                  <a:path w="24" h="15">
                    <a:moveTo>
                      <a:pt x="17" y="0"/>
                    </a:moveTo>
                    <a:lnTo>
                      <a:pt x="0" y="4"/>
                    </a:lnTo>
                    <a:lnTo>
                      <a:pt x="14" y="15"/>
                    </a:lnTo>
                    <a:lnTo>
                      <a:pt x="24" y="10"/>
                    </a:lnTo>
                    <a:lnTo>
                      <a:pt x="17"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10" name="Freeform 766"/>
              <p:cNvSpPr>
                <a:spLocks/>
              </p:cNvSpPr>
              <p:nvPr/>
            </p:nvSpPr>
            <p:spPr bwMode="auto">
              <a:xfrm>
                <a:off x="3886" y="2050"/>
                <a:ext cx="2" cy="4"/>
              </a:xfrm>
              <a:custGeom>
                <a:avLst/>
                <a:gdLst>
                  <a:gd name="T0" fmla="*/ 0 w 12"/>
                  <a:gd name="T1" fmla="*/ 0 h 20"/>
                  <a:gd name="T2" fmla="*/ 0 w 12"/>
                  <a:gd name="T3" fmla="*/ 0 h 20"/>
                  <a:gd name="T4" fmla="*/ 0 w 12"/>
                  <a:gd name="T5" fmla="*/ 0 h 20"/>
                  <a:gd name="T6" fmla="*/ 0 w 12"/>
                  <a:gd name="T7" fmla="*/ 0 h 20"/>
                  <a:gd name="T8" fmla="*/ 0 w 12"/>
                  <a:gd name="T9" fmla="*/ 0 h 20"/>
                  <a:gd name="T10" fmla="*/ 0 60000 65536"/>
                  <a:gd name="T11" fmla="*/ 0 60000 65536"/>
                  <a:gd name="T12" fmla="*/ 0 60000 65536"/>
                  <a:gd name="T13" fmla="*/ 0 60000 65536"/>
                  <a:gd name="T14" fmla="*/ 0 60000 65536"/>
                  <a:gd name="T15" fmla="*/ 0 w 12"/>
                  <a:gd name="T16" fmla="*/ 0 h 20"/>
                  <a:gd name="T17" fmla="*/ 12 w 12"/>
                  <a:gd name="T18" fmla="*/ 20 h 20"/>
                </a:gdLst>
                <a:ahLst/>
                <a:cxnLst>
                  <a:cxn ang="T10">
                    <a:pos x="T0" y="T1"/>
                  </a:cxn>
                  <a:cxn ang="T11">
                    <a:pos x="T2" y="T3"/>
                  </a:cxn>
                  <a:cxn ang="T12">
                    <a:pos x="T4" y="T5"/>
                  </a:cxn>
                  <a:cxn ang="T13">
                    <a:pos x="T6" y="T7"/>
                  </a:cxn>
                  <a:cxn ang="T14">
                    <a:pos x="T8" y="T9"/>
                  </a:cxn>
                </a:cxnLst>
                <a:rect l="T15" t="T16" r="T17" b="T18"/>
                <a:pathLst>
                  <a:path w="12" h="20">
                    <a:moveTo>
                      <a:pt x="9" y="0"/>
                    </a:moveTo>
                    <a:lnTo>
                      <a:pt x="1" y="9"/>
                    </a:lnTo>
                    <a:lnTo>
                      <a:pt x="0" y="20"/>
                    </a:lnTo>
                    <a:lnTo>
                      <a:pt x="12" y="11"/>
                    </a:lnTo>
                    <a:lnTo>
                      <a:pt x="9" y="0"/>
                    </a:lnTo>
                    <a:close/>
                  </a:path>
                </a:pathLst>
              </a:custGeom>
              <a:solidFill>
                <a:schemeClr val="accent2"/>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11" name="Freeform 767"/>
              <p:cNvSpPr>
                <a:spLocks/>
              </p:cNvSpPr>
              <p:nvPr/>
            </p:nvSpPr>
            <p:spPr bwMode="auto">
              <a:xfrm>
                <a:off x="3796" y="2018"/>
                <a:ext cx="46" cy="61"/>
              </a:xfrm>
              <a:custGeom>
                <a:avLst/>
                <a:gdLst>
                  <a:gd name="T0" fmla="*/ 0 w 252"/>
                  <a:gd name="T1" fmla="*/ 0 h 334"/>
                  <a:gd name="T2" fmla="*/ 0 w 252"/>
                  <a:gd name="T3" fmla="*/ 0 h 334"/>
                  <a:gd name="T4" fmla="*/ 0 w 252"/>
                  <a:gd name="T5" fmla="*/ 0 h 334"/>
                  <a:gd name="T6" fmla="*/ 0 w 252"/>
                  <a:gd name="T7" fmla="*/ 0 h 334"/>
                  <a:gd name="T8" fmla="*/ 0 w 252"/>
                  <a:gd name="T9" fmla="*/ 0 h 334"/>
                  <a:gd name="T10" fmla="*/ 0 w 252"/>
                  <a:gd name="T11" fmla="*/ 0 h 334"/>
                  <a:gd name="T12" fmla="*/ 0 w 252"/>
                  <a:gd name="T13" fmla="*/ 0 h 334"/>
                  <a:gd name="T14" fmla="*/ 0 w 252"/>
                  <a:gd name="T15" fmla="*/ 0 h 334"/>
                  <a:gd name="T16" fmla="*/ 0 w 252"/>
                  <a:gd name="T17" fmla="*/ 0 h 334"/>
                  <a:gd name="T18" fmla="*/ 0 w 252"/>
                  <a:gd name="T19" fmla="*/ 0 h 334"/>
                  <a:gd name="T20" fmla="*/ 0 w 252"/>
                  <a:gd name="T21" fmla="*/ 0 h 334"/>
                  <a:gd name="T22" fmla="*/ 0 w 252"/>
                  <a:gd name="T23" fmla="*/ 0 h 334"/>
                  <a:gd name="T24" fmla="*/ 0 w 252"/>
                  <a:gd name="T25" fmla="*/ 0 h 334"/>
                  <a:gd name="T26" fmla="*/ 0 w 252"/>
                  <a:gd name="T27" fmla="*/ 0 h 334"/>
                  <a:gd name="T28" fmla="*/ 0 w 252"/>
                  <a:gd name="T29" fmla="*/ 0 h 334"/>
                  <a:gd name="T30" fmla="*/ 0 w 252"/>
                  <a:gd name="T31" fmla="*/ 0 h 334"/>
                  <a:gd name="T32" fmla="*/ 0 w 252"/>
                  <a:gd name="T33" fmla="*/ 0 h 334"/>
                  <a:gd name="T34" fmla="*/ 0 w 252"/>
                  <a:gd name="T35" fmla="*/ 0 h 334"/>
                  <a:gd name="T36" fmla="*/ 0 w 252"/>
                  <a:gd name="T37" fmla="*/ 0 h 334"/>
                  <a:gd name="T38" fmla="*/ 0 w 252"/>
                  <a:gd name="T39" fmla="*/ 0 h 334"/>
                  <a:gd name="T40" fmla="*/ 0 w 252"/>
                  <a:gd name="T41" fmla="*/ 0 h 334"/>
                  <a:gd name="T42" fmla="*/ 0 w 252"/>
                  <a:gd name="T43" fmla="*/ 0 h 334"/>
                  <a:gd name="T44" fmla="*/ 0 w 252"/>
                  <a:gd name="T45" fmla="*/ 0 h 334"/>
                  <a:gd name="T46" fmla="*/ 0 w 252"/>
                  <a:gd name="T47" fmla="*/ 0 h 334"/>
                  <a:gd name="T48" fmla="*/ 0 w 252"/>
                  <a:gd name="T49" fmla="*/ 0 h 334"/>
                  <a:gd name="T50" fmla="*/ 0 w 252"/>
                  <a:gd name="T51" fmla="*/ 0 h 334"/>
                  <a:gd name="T52" fmla="*/ 0 w 252"/>
                  <a:gd name="T53" fmla="*/ 0 h 334"/>
                  <a:gd name="T54" fmla="*/ 0 w 252"/>
                  <a:gd name="T55" fmla="*/ 0 h 334"/>
                  <a:gd name="T56" fmla="*/ 0 w 252"/>
                  <a:gd name="T57" fmla="*/ 0 h 334"/>
                  <a:gd name="T58" fmla="*/ 0 w 252"/>
                  <a:gd name="T59" fmla="*/ 0 h 334"/>
                  <a:gd name="T60" fmla="*/ 0 w 252"/>
                  <a:gd name="T61" fmla="*/ 0 h 334"/>
                  <a:gd name="T62" fmla="*/ 0 w 252"/>
                  <a:gd name="T63" fmla="*/ 0 h 334"/>
                  <a:gd name="T64" fmla="*/ 0 w 252"/>
                  <a:gd name="T65" fmla="*/ 0 h 334"/>
                  <a:gd name="T66" fmla="*/ 0 w 252"/>
                  <a:gd name="T67" fmla="*/ 0 h 334"/>
                  <a:gd name="T68" fmla="*/ 0 w 252"/>
                  <a:gd name="T69" fmla="*/ 0 h 334"/>
                  <a:gd name="T70" fmla="*/ 0 w 252"/>
                  <a:gd name="T71" fmla="*/ 0 h 334"/>
                  <a:gd name="T72" fmla="*/ 0 w 252"/>
                  <a:gd name="T73" fmla="*/ 0 h 334"/>
                  <a:gd name="T74" fmla="*/ 0 w 252"/>
                  <a:gd name="T75" fmla="*/ 0 h 334"/>
                  <a:gd name="T76" fmla="*/ 0 w 252"/>
                  <a:gd name="T77" fmla="*/ 0 h 334"/>
                  <a:gd name="T78" fmla="*/ 0 w 252"/>
                  <a:gd name="T79" fmla="*/ 0 h 334"/>
                  <a:gd name="T80" fmla="*/ 0 w 252"/>
                  <a:gd name="T81" fmla="*/ 0 h 334"/>
                  <a:gd name="T82" fmla="*/ 0 w 252"/>
                  <a:gd name="T83" fmla="*/ 0 h 334"/>
                  <a:gd name="T84" fmla="*/ 0 w 252"/>
                  <a:gd name="T85" fmla="*/ 0 h 334"/>
                  <a:gd name="T86" fmla="*/ 0 w 252"/>
                  <a:gd name="T87" fmla="*/ 0 h 334"/>
                  <a:gd name="T88" fmla="*/ 0 w 252"/>
                  <a:gd name="T89" fmla="*/ 0 h 334"/>
                  <a:gd name="T90" fmla="*/ 0 w 252"/>
                  <a:gd name="T91" fmla="*/ 0 h 334"/>
                  <a:gd name="T92" fmla="*/ 0 w 252"/>
                  <a:gd name="T93" fmla="*/ 0 h 334"/>
                  <a:gd name="T94" fmla="*/ 0 w 252"/>
                  <a:gd name="T95" fmla="*/ 0 h 334"/>
                  <a:gd name="T96" fmla="*/ 0 w 252"/>
                  <a:gd name="T97" fmla="*/ 0 h 334"/>
                  <a:gd name="T98" fmla="*/ 0 w 252"/>
                  <a:gd name="T99" fmla="*/ 0 h 334"/>
                  <a:gd name="T100" fmla="*/ 0 w 252"/>
                  <a:gd name="T101" fmla="*/ 0 h 334"/>
                  <a:gd name="T102" fmla="*/ 0 w 252"/>
                  <a:gd name="T103" fmla="*/ 0 h 334"/>
                  <a:gd name="T104" fmla="*/ 0 w 252"/>
                  <a:gd name="T105" fmla="*/ 0 h 334"/>
                  <a:gd name="T106" fmla="*/ 0 w 252"/>
                  <a:gd name="T107" fmla="*/ 0 h 334"/>
                  <a:gd name="T108" fmla="*/ 0 w 252"/>
                  <a:gd name="T109" fmla="*/ 0 h 334"/>
                  <a:gd name="T110" fmla="*/ 0 w 252"/>
                  <a:gd name="T111" fmla="*/ 0 h 334"/>
                  <a:gd name="T112" fmla="*/ 0 w 252"/>
                  <a:gd name="T113" fmla="*/ 0 h 334"/>
                  <a:gd name="T114" fmla="*/ 0 w 252"/>
                  <a:gd name="T115" fmla="*/ 0 h 334"/>
                  <a:gd name="T116" fmla="*/ 0 w 252"/>
                  <a:gd name="T117" fmla="*/ 0 h 334"/>
                  <a:gd name="T118" fmla="*/ 0 w 252"/>
                  <a:gd name="T119" fmla="*/ 0 h 3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52"/>
                  <a:gd name="T181" fmla="*/ 0 h 334"/>
                  <a:gd name="T182" fmla="*/ 252 w 252"/>
                  <a:gd name="T183" fmla="*/ 334 h 33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52" h="334">
                    <a:moveTo>
                      <a:pt x="212" y="0"/>
                    </a:moveTo>
                    <a:lnTo>
                      <a:pt x="200" y="7"/>
                    </a:lnTo>
                    <a:lnTo>
                      <a:pt x="201" y="24"/>
                    </a:lnTo>
                    <a:lnTo>
                      <a:pt x="192" y="33"/>
                    </a:lnTo>
                    <a:lnTo>
                      <a:pt x="180" y="43"/>
                    </a:lnTo>
                    <a:lnTo>
                      <a:pt x="161" y="37"/>
                    </a:lnTo>
                    <a:lnTo>
                      <a:pt x="167" y="49"/>
                    </a:lnTo>
                    <a:lnTo>
                      <a:pt x="159" y="58"/>
                    </a:lnTo>
                    <a:lnTo>
                      <a:pt x="167" y="70"/>
                    </a:lnTo>
                    <a:lnTo>
                      <a:pt x="149" y="78"/>
                    </a:lnTo>
                    <a:lnTo>
                      <a:pt x="144" y="67"/>
                    </a:lnTo>
                    <a:lnTo>
                      <a:pt x="132" y="82"/>
                    </a:lnTo>
                    <a:lnTo>
                      <a:pt x="143" y="91"/>
                    </a:lnTo>
                    <a:lnTo>
                      <a:pt x="134" y="96"/>
                    </a:lnTo>
                    <a:lnTo>
                      <a:pt x="123" y="84"/>
                    </a:lnTo>
                    <a:lnTo>
                      <a:pt x="114" y="90"/>
                    </a:lnTo>
                    <a:lnTo>
                      <a:pt x="117" y="103"/>
                    </a:lnTo>
                    <a:lnTo>
                      <a:pt x="108" y="108"/>
                    </a:lnTo>
                    <a:lnTo>
                      <a:pt x="102" y="97"/>
                    </a:lnTo>
                    <a:lnTo>
                      <a:pt x="84" y="97"/>
                    </a:lnTo>
                    <a:lnTo>
                      <a:pt x="77" y="105"/>
                    </a:lnTo>
                    <a:lnTo>
                      <a:pt x="63" y="109"/>
                    </a:lnTo>
                    <a:lnTo>
                      <a:pt x="42" y="105"/>
                    </a:lnTo>
                    <a:lnTo>
                      <a:pt x="41" y="120"/>
                    </a:lnTo>
                    <a:lnTo>
                      <a:pt x="23" y="141"/>
                    </a:lnTo>
                    <a:lnTo>
                      <a:pt x="32" y="148"/>
                    </a:lnTo>
                    <a:lnTo>
                      <a:pt x="29" y="165"/>
                    </a:lnTo>
                    <a:lnTo>
                      <a:pt x="47" y="195"/>
                    </a:lnTo>
                    <a:lnTo>
                      <a:pt x="30" y="211"/>
                    </a:lnTo>
                    <a:lnTo>
                      <a:pt x="24" y="226"/>
                    </a:lnTo>
                    <a:lnTo>
                      <a:pt x="11" y="237"/>
                    </a:lnTo>
                    <a:lnTo>
                      <a:pt x="0" y="243"/>
                    </a:lnTo>
                    <a:lnTo>
                      <a:pt x="2" y="268"/>
                    </a:lnTo>
                    <a:lnTo>
                      <a:pt x="18" y="282"/>
                    </a:lnTo>
                    <a:lnTo>
                      <a:pt x="17" y="307"/>
                    </a:lnTo>
                    <a:lnTo>
                      <a:pt x="33" y="316"/>
                    </a:lnTo>
                    <a:lnTo>
                      <a:pt x="47" y="322"/>
                    </a:lnTo>
                    <a:lnTo>
                      <a:pt x="63" y="325"/>
                    </a:lnTo>
                    <a:lnTo>
                      <a:pt x="72" y="334"/>
                    </a:lnTo>
                    <a:lnTo>
                      <a:pt x="86" y="324"/>
                    </a:lnTo>
                    <a:lnTo>
                      <a:pt x="98" y="324"/>
                    </a:lnTo>
                    <a:lnTo>
                      <a:pt x="122" y="321"/>
                    </a:lnTo>
                    <a:lnTo>
                      <a:pt x="134" y="309"/>
                    </a:lnTo>
                    <a:lnTo>
                      <a:pt x="146" y="298"/>
                    </a:lnTo>
                    <a:lnTo>
                      <a:pt x="161" y="264"/>
                    </a:lnTo>
                    <a:lnTo>
                      <a:pt x="182" y="223"/>
                    </a:lnTo>
                    <a:lnTo>
                      <a:pt x="201" y="189"/>
                    </a:lnTo>
                    <a:lnTo>
                      <a:pt x="218" y="153"/>
                    </a:lnTo>
                    <a:lnTo>
                      <a:pt x="221" y="138"/>
                    </a:lnTo>
                    <a:lnTo>
                      <a:pt x="233" y="115"/>
                    </a:lnTo>
                    <a:lnTo>
                      <a:pt x="228" y="88"/>
                    </a:lnTo>
                    <a:lnTo>
                      <a:pt x="239" y="87"/>
                    </a:lnTo>
                    <a:lnTo>
                      <a:pt x="245" y="99"/>
                    </a:lnTo>
                    <a:lnTo>
                      <a:pt x="252" y="91"/>
                    </a:lnTo>
                    <a:lnTo>
                      <a:pt x="251" y="73"/>
                    </a:lnTo>
                    <a:lnTo>
                      <a:pt x="245" y="58"/>
                    </a:lnTo>
                    <a:lnTo>
                      <a:pt x="243" y="43"/>
                    </a:lnTo>
                    <a:lnTo>
                      <a:pt x="239" y="30"/>
                    </a:lnTo>
                    <a:lnTo>
                      <a:pt x="239" y="16"/>
                    </a:lnTo>
                    <a:lnTo>
                      <a:pt x="212"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12" name="Freeform 768"/>
              <p:cNvSpPr>
                <a:spLocks/>
              </p:cNvSpPr>
              <p:nvPr/>
            </p:nvSpPr>
            <p:spPr bwMode="auto">
              <a:xfrm>
                <a:off x="3710" y="1798"/>
                <a:ext cx="55" cy="126"/>
              </a:xfrm>
              <a:custGeom>
                <a:avLst/>
                <a:gdLst>
                  <a:gd name="T0" fmla="*/ 0 w 293"/>
                  <a:gd name="T1" fmla="*/ 0 h 681"/>
                  <a:gd name="T2" fmla="*/ 0 w 293"/>
                  <a:gd name="T3" fmla="*/ 0 h 681"/>
                  <a:gd name="T4" fmla="*/ 0 w 293"/>
                  <a:gd name="T5" fmla="*/ 0 h 681"/>
                  <a:gd name="T6" fmla="*/ 0 w 293"/>
                  <a:gd name="T7" fmla="*/ 0 h 681"/>
                  <a:gd name="T8" fmla="*/ 0 w 293"/>
                  <a:gd name="T9" fmla="*/ 0 h 681"/>
                  <a:gd name="T10" fmla="*/ 0 w 293"/>
                  <a:gd name="T11" fmla="*/ 0 h 681"/>
                  <a:gd name="T12" fmla="*/ 0 w 293"/>
                  <a:gd name="T13" fmla="*/ 0 h 681"/>
                  <a:gd name="T14" fmla="*/ 0 w 293"/>
                  <a:gd name="T15" fmla="*/ 0 h 681"/>
                  <a:gd name="T16" fmla="*/ 0 w 293"/>
                  <a:gd name="T17" fmla="*/ 0 h 681"/>
                  <a:gd name="T18" fmla="*/ 0 w 293"/>
                  <a:gd name="T19" fmla="*/ 0 h 681"/>
                  <a:gd name="T20" fmla="*/ 0 w 293"/>
                  <a:gd name="T21" fmla="*/ 0 h 681"/>
                  <a:gd name="T22" fmla="*/ 0 w 293"/>
                  <a:gd name="T23" fmla="*/ 0 h 681"/>
                  <a:gd name="T24" fmla="*/ 0 w 293"/>
                  <a:gd name="T25" fmla="*/ 0 h 681"/>
                  <a:gd name="T26" fmla="*/ 0 w 293"/>
                  <a:gd name="T27" fmla="*/ 0 h 681"/>
                  <a:gd name="T28" fmla="*/ 0 w 293"/>
                  <a:gd name="T29" fmla="*/ 0 h 681"/>
                  <a:gd name="T30" fmla="*/ 0 w 293"/>
                  <a:gd name="T31" fmla="*/ 0 h 681"/>
                  <a:gd name="T32" fmla="*/ 0 w 293"/>
                  <a:gd name="T33" fmla="*/ 0 h 681"/>
                  <a:gd name="T34" fmla="*/ 0 w 293"/>
                  <a:gd name="T35" fmla="*/ 0 h 681"/>
                  <a:gd name="T36" fmla="*/ 0 w 293"/>
                  <a:gd name="T37" fmla="*/ 0 h 681"/>
                  <a:gd name="T38" fmla="*/ 0 w 293"/>
                  <a:gd name="T39" fmla="*/ 0 h 681"/>
                  <a:gd name="T40" fmla="*/ 0 w 293"/>
                  <a:gd name="T41" fmla="*/ 0 h 681"/>
                  <a:gd name="T42" fmla="*/ 0 w 293"/>
                  <a:gd name="T43" fmla="*/ 0 h 681"/>
                  <a:gd name="T44" fmla="*/ 0 w 293"/>
                  <a:gd name="T45" fmla="*/ 0 h 681"/>
                  <a:gd name="T46" fmla="*/ 0 w 293"/>
                  <a:gd name="T47" fmla="*/ 0 h 681"/>
                  <a:gd name="T48" fmla="*/ 0 w 293"/>
                  <a:gd name="T49" fmla="*/ 0 h 681"/>
                  <a:gd name="T50" fmla="*/ 0 w 293"/>
                  <a:gd name="T51" fmla="*/ 0 h 681"/>
                  <a:gd name="T52" fmla="*/ 0 w 293"/>
                  <a:gd name="T53" fmla="*/ 0 h 681"/>
                  <a:gd name="T54" fmla="*/ 0 w 293"/>
                  <a:gd name="T55" fmla="*/ 0 h 681"/>
                  <a:gd name="T56" fmla="*/ 0 w 293"/>
                  <a:gd name="T57" fmla="*/ 0 h 681"/>
                  <a:gd name="T58" fmla="*/ 0 w 293"/>
                  <a:gd name="T59" fmla="*/ 0 h 681"/>
                  <a:gd name="T60" fmla="*/ 0 w 293"/>
                  <a:gd name="T61" fmla="*/ 0 h 681"/>
                  <a:gd name="T62" fmla="*/ 0 w 293"/>
                  <a:gd name="T63" fmla="*/ 0 h 681"/>
                  <a:gd name="T64" fmla="*/ 0 w 293"/>
                  <a:gd name="T65" fmla="*/ 0 h 681"/>
                  <a:gd name="T66" fmla="*/ 0 w 293"/>
                  <a:gd name="T67" fmla="*/ 0 h 681"/>
                  <a:gd name="T68" fmla="*/ 0 w 293"/>
                  <a:gd name="T69" fmla="*/ 0 h 681"/>
                  <a:gd name="T70" fmla="*/ 0 w 293"/>
                  <a:gd name="T71" fmla="*/ 0 h 681"/>
                  <a:gd name="T72" fmla="*/ 0 w 293"/>
                  <a:gd name="T73" fmla="*/ 0 h 6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3"/>
                  <a:gd name="T112" fmla="*/ 0 h 681"/>
                  <a:gd name="T113" fmla="*/ 293 w 293"/>
                  <a:gd name="T114" fmla="*/ 681 h 6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3" h="681">
                    <a:moveTo>
                      <a:pt x="185" y="660"/>
                    </a:moveTo>
                    <a:lnTo>
                      <a:pt x="188" y="635"/>
                    </a:lnTo>
                    <a:lnTo>
                      <a:pt x="176" y="630"/>
                    </a:lnTo>
                    <a:lnTo>
                      <a:pt x="164" y="630"/>
                    </a:lnTo>
                    <a:lnTo>
                      <a:pt x="156" y="618"/>
                    </a:lnTo>
                    <a:lnTo>
                      <a:pt x="149" y="603"/>
                    </a:lnTo>
                    <a:lnTo>
                      <a:pt x="144" y="584"/>
                    </a:lnTo>
                    <a:lnTo>
                      <a:pt x="131" y="576"/>
                    </a:lnTo>
                    <a:lnTo>
                      <a:pt x="123" y="563"/>
                    </a:lnTo>
                    <a:lnTo>
                      <a:pt x="119" y="554"/>
                    </a:lnTo>
                    <a:lnTo>
                      <a:pt x="108" y="545"/>
                    </a:lnTo>
                    <a:lnTo>
                      <a:pt x="93" y="545"/>
                    </a:lnTo>
                    <a:lnTo>
                      <a:pt x="87" y="533"/>
                    </a:lnTo>
                    <a:lnTo>
                      <a:pt x="93" y="518"/>
                    </a:lnTo>
                    <a:lnTo>
                      <a:pt x="108" y="524"/>
                    </a:lnTo>
                    <a:lnTo>
                      <a:pt x="125" y="519"/>
                    </a:lnTo>
                    <a:lnTo>
                      <a:pt x="129" y="510"/>
                    </a:lnTo>
                    <a:lnTo>
                      <a:pt x="128" y="483"/>
                    </a:lnTo>
                    <a:lnTo>
                      <a:pt x="134" y="470"/>
                    </a:lnTo>
                    <a:lnTo>
                      <a:pt x="129" y="458"/>
                    </a:lnTo>
                    <a:lnTo>
                      <a:pt x="137" y="444"/>
                    </a:lnTo>
                    <a:lnTo>
                      <a:pt x="146" y="437"/>
                    </a:lnTo>
                    <a:lnTo>
                      <a:pt x="158" y="441"/>
                    </a:lnTo>
                    <a:lnTo>
                      <a:pt x="164" y="410"/>
                    </a:lnTo>
                    <a:lnTo>
                      <a:pt x="176" y="399"/>
                    </a:lnTo>
                    <a:lnTo>
                      <a:pt x="191" y="375"/>
                    </a:lnTo>
                    <a:lnTo>
                      <a:pt x="204" y="372"/>
                    </a:lnTo>
                    <a:lnTo>
                      <a:pt x="216" y="339"/>
                    </a:lnTo>
                    <a:lnTo>
                      <a:pt x="224" y="329"/>
                    </a:lnTo>
                    <a:lnTo>
                      <a:pt x="219" y="315"/>
                    </a:lnTo>
                    <a:lnTo>
                      <a:pt x="218" y="303"/>
                    </a:lnTo>
                    <a:lnTo>
                      <a:pt x="222" y="290"/>
                    </a:lnTo>
                    <a:lnTo>
                      <a:pt x="230" y="282"/>
                    </a:lnTo>
                    <a:lnTo>
                      <a:pt x="227" y="272"/>
                    </a:lnTo>
                    <a:lnTo>
                      <a:pt x="231" y="266"/>
                    </a:lnTo>
                    <a:lnTo>
                      <a:pt x="233" y="258"/>
                    </a:lnTo>
                    <a:lnTo>
                      <a:pt x="234" y="248"/>
                    </a:lnTo>
                    <a:lnTo>
                      <a:pt x="237" y="234"/>
                    </a:lnTo>
                    <a:lnTo>
                      <a:pt x="242" y="227"/>
                    </a:lnTo>
                    <a:lnTo>
                      <a:pt x="258" y="227"/>
                    </a:lnTo>
                    <a:lnTo>
                      <a:pt x="266" y="213"/>
                    </a:lnTo>
                    <a:lnTo>
                      <a:pt x="282" y="212"/>
                    </a:lnTo>
                    <a:lnTo>
                      <a:pt x="291" y="204"/>
                    </a:lnTo>
                    <a:lnTo>
                      <a:pt x="293" y="192"/>
                    </a:lnTo>
                    <a:lnTo>
                      <a:pt x="287" y="185"/>
                    </a:lnTo>
                    <a:lnTo>
                      <a:pt x="279" y="176"/>
                    </a:lnTo>
                    <a:lnTo>
                      <a:pt x="272" y="170"/>
                    </a:lnTo>
                    <a:lnTo>
                      <a:pt x="266" y="165"/>
                    </a:lnTo>
                    <a:lnTo>
                      <a:pt x="260" y="167"/>
                    </a:lnTo>
                    <a:lnTo>
                      <a:pt x="255" y="159"/>
                    </a:lnTo>
                    <a:lnTo>
                      <a:pt x="252" y="153"/>
                    </a:lnTo>
                    <a:lnTo>
                      <a:pt x="251" y="144"/>
                    </a:lnTo>
                    <a:lnTo>
                      <a:pt x="249" y="134"/>
                    </a:lnTo>
                    <a:lnTo>
                      <a:pt x="249" y="120"/>
                    </a:lnTo>
                    <a:lnTo>
                      <a:pt x="249" y="107"/>
                    </a:lnTo>
                    <a:lnTo>
                      <a:pt x="251" y="93"/>
                    </a:lnTo>
                    <a:lnTo>
                      <a:pt x="249" y="74"/>
                    </a:lnTo>
                    <a:lnTo>
                      <a:pt x="240" y="51"/>
                    </a:lnTo>
                    <a:lnTo>
                      <a:pt x="234" y="39"/>
                    </a:lnTo>
                    <a:lnTo>
                      <a:pt x="227" y="26"/>
                    </a:lnTo>
                    <a:lnTo>
                      <a:pt x="218" y="17"/>
                    </a:lnTo>
                    <a:lnTo>
                      <a:pt x="213" y="12"/>
                    </a:lnTo>
                    <a:lnTo>
                      <a:pt x="203" y="0"/>
                    </a:lnTo>
                    <a:lnTo>
                      <a:pt x="0" y="671"/>
                    </a:lnTo>
                    <a:lnTo>
                      <a:pt x="23" y="671"/>
                    </a:lnTo>
                    <a:lnTo>
                      <a:pt x="41" y="677"/>
                    </a:lnTo>
                    <a:lnTo>
                      <a:pt x="51" y="680"/>
                    </a:lnTo>
                    <a:lnTo>
                      <a:pt x="66" y="681"/>
                    </a:lnTo>
                    <a:lnTo>
                      <a:pt x="87" y="677"/>
                    </a:lnTo>
                    <a:lnTo>
                      <a:pt x="108" y="677"/>
                    </a:lnTo>
                    <a:lnTo>
                      <a:pt x="120" y="671"/>
                    </a:lnTo>
                    <a:lnTo>
                      <a:pt x="135" y="659"/>
                    </a:lnTo>
                    <a:lnTo>
                      <a:pt x="144" y="657"/>
                    </a:lnTo>
                    <a:lnTo>
                      <a:pt x="165" y="659"/>
                    </a:lnTo>
                    <a:lnTo>
                      <a:pt x="185" y="66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13" name="Freeform 769"/>
              <p:cNvSpPr>
                <a:spLocks/>
              </p:cNvSpPr>
              <p:nvPr/>
            </p:nvSpPr>
            <p:spPr bwMode="auto">
              <a:xfrm>
                <a:off x="3682" y="1731"/>
                <a:ext cx="66" cy="76"/>
              </a:xfrm>
              <a:custGeom>
                <a:avLst/>
                <a:gdLst>
                  <a:gd name="T0" fmla="*/ 0 w 354"/>
                  <a:gd name="T1" fmla="*/ 0 h 406"/>
                  <a:gd name="T2" fmla="*/ 0 w 354"/>
                  <a:gd name="T3" fmla="*/ 0 h 406"/>
                  <a:gd name="T4" fmla="*/ 0 w 354"/>
                  <a:gd name="T5" fmla="*/ 0 h 406"/>
                  <a:gd name="T6" fmla="*/ 0 w 354"/>
                  <a:gd name="T7" fmla="*/ 0 h 406"/>
                  <a:gd name="T8" fmla="*/ 0 w 354"/>
                  <a:gd name="T9" fmla="*/ 0 h 406"/>
                  <a:gd name="T10" fmla="*/ 0 w 354"/>
                  <a:gd name="T11" fmla="*/ 0 h 406"/>
                  <a:gd name="T12" fmla="*/ 0 w 354"/>
                  <a:gd name="T13" fmla="*/ 0 h 406"/>
                  <a:gd name="T14" fmla="*/ 0 w 354"/>
                  <a:gd name="T15" fmla="*/ 0 h 406"/>
                  <a:gd name="T16" fmla="*/ 0 w 354"/>
                  <a:gd name="T17" fmla="*/ 0 h 406"/>
                  <a:gd name="T18" fmla="*/ 0 w 354"/>
                  <a:gd name="T19" fmla="*/ 0 h 406"/>
                  <a:gd name="T20" fmla="*/ 0 w 354"/>
                  <a:gd name="T21" fmla="*/ 0 h 406"/>
                  <a:gd name="T22" fmla="*/ 0 w 354"/>
                  <a:gd name="T23" fmla="*/ 0 h 406"/>
                  <a:gd name="T24" fmla="*/ 0 w 354"/>
                  <a:gd name="T25" fmla="*/ 0 h 406"/>
                  <a:gd name="T26" fmla="*/ 0 w 354"/>
                  <a:gd name="T27" fmla="*/ 0 h 406"/>
                  <a:gd name="T28" fmla="*/ 0 w 354"/>
                  <a:gd name="T29" fmla="*/ 0 h 406"/>
                  <a:gd name="T30" fmla="*/ 0 w 354"/>
                  <a:gd name="T31" fmla="*/ 0 h 406"/>
                  <a:gd name="T32" fmla="*/ 0 w 354"/>
                  <a:gd name="T33" fmla="*/ 0 h 406"/>
                  <a:gd name="T34" fmla="*/ 0 w 354"/>
                  <a:gd name="T35" fmla="*/ 0 h 406"/>
                  <a:gd name="T36" fmla="*/ 0 w 354"/>
                  <a:gd name="T37" fmla="*/ 0 h 406"/>
                  <a:gd name="T38" fmla="*/ 0 w 354"/>
                  <a:gd name="T39" fmla="*/ 0 h 406"/>
                  <a:gd name="T40" fmla="*/ 0 w 354"/>
                  <a:gd name="T41" fmla="*/ 0 h 406"/>
                  <a:gd name="T42" fmla="*/ 0 w 354"/>
                  <a:gd name="T43" fmla="*/ 0 h 406"/>
                  <a:gd name="T44" fmla="*/ 0 w 354"/>
                  <a:gd name="T45" fmla="*/ 0 h 406"/>
                  <a:gd name="T46" fmla="*/ 0 w 354"/>
                  <a:gd name="T47" fmla="*/ 0 h 406"/>
                  <a:gd name="T48" fmla="*/ 0 w 354"/>
                  <a:gd name="T49" fmla="*/ 0 h 406"/>
                  <a:gd name="T50" fmla="*/ 0 w 354"/>
                  <a:gd name="T51" fmla="*/ 0 h 406"/>
                  <a:gd name="T52" fmla="*/ 0 w 354"/>
                  <a:gd name="T53" fmla="*/ 0 h 406"/>
                  <a:gd name="T54" fmla="*/ 0 w 354"/>
                  <a:gd name="T55" fmla="*/ 0 h 406"/>
                  <a:gd name="T56" fmla="*/ 0 w 354"/>
                  <a:gd name="T57" fmla="*/ 0 h 406"/>
                  <a:gd name="T58" fmla="*/ 0 w 354"/>
                  <a:gd name="T59" fmla="*/ 0 h 406"/>
                  <a:gd name="T60" fmla="*/ 0 w 354"/>
                  <a:gd name="T61" fmla="*/ 0 h 406"/>
                  <a:gd name="T62" fmla="*/ 0 w 354"/>
                  <a:gd name="T63" fmla="*/ 0 h 406"/>
                  <a:gd name="T64" fmla="*/ 0 w 354"/>
                  <a:gd name="T65" fmla="*/ 0 h 4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4"/>
                  <a:gd name="T100" fmla="*/ 0 h 406"/>
                  <a:gd name="T101" fmla="*/ 354 w 354"/>
                  <a:gd name="T102" fmla="*/ 406 h 4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4" h="406">
                    <a:moveTo>
                      <a:pt x="51" y="0"/>
                    </a:moveTo>
                    <a:lnTo>
                      <a:pt x="40" y="10"/>
                    </a:lnTo>
                    <a:lnTo>
                      <a:pt x="42" y="48"/>
                    </a:lnTo>
                    <a:lnTo>
                      <a:pt x="28" y="57"/>
                    </a:lnTo>
                    <a:lnTo>
                      <a:pt x="31" y="72"/>
                    </a:lnTo>
                    <a:lnTo>
                      <a:pt x="30" y="88"/>
                    </a:lnTo>
                    <a:lnTo>
                      <a:pt x="39" y="99"/>
                    </a:lnTo>
                    <a:lnTo>
                      <a:pt x="0" y="355"/>
                    </a:lnTo>
                    <a:lnTo>
                      <a:pt x="201" y="387"/>
                    </a:lnTo>
                    <a:lnTo>
                      <a:pt x="208" y="379"/>
                    </a:lnTo>
                    <a:lnTo>
                      <a:pt x="223" y="393"/>
                    </a:lnTo>
                    <a:lnTo>
                      <a:pt x="270" y="390"/>
                    </a:lnTo>
                    <a:lnTo>
                      <a:pt x="282" y="405"/>
                    </a:lnTo>
                    <a:lnTo>
                      <a:pt x="297" y="406"/>
                    </a:lnTo>
                    <a:lnTo>
                      <a:pt x="304" y="385"/>
                    </a:lnTo>
                    <a:lnTo>
                      <a:pt x="322" y="382"/>
                    </a:lnTo>
                    <a:lnTo>
                      <a:pt x="334" y="366"/>
                    </a:lnTo>
                    <a:lnTo>
                      <a:pt x="354" y="358"/>
                    </a:lnTo>
                    <a:lnTo>
                      <a:pt x="352" y="330"/>
                    </a:lnTo>
                    <a:lnTo>
                      <a:pt x="351" y="315"/>
                    </a:lnTo>
                    <a:lnTo>
                      <a:pt x="333" y="291"/>
                    </a:lnTo>
                    <a:lnTo>
                      <a:pt x="322" y="259"/>
                    </a:lnTo>
                    <a:lnTo>
                      <a:pt x="313" y="240"/>
                    </a:lnTo>
                    <a:lnTo>
                      <a:pt x="307" y="222"/>
                    </a:lnTo>
                    <a:lnTo>
                      <a:pt x="309" y="201"/>
                    </a:lnTo>
                    <a:lnTo>
                      <a:pt x="295" y="192"/>
                    </a:lnTo>
                    <a:lnTo>
                      <a:pt x="295" y="171"/>
                    </a:lnTo>
                    <a:lnTo>
                      <a:pt x="280" y="151"/>
                    </a:lnTo>
                    <a:lnTo>
                      <a:pt x="276" y="139"/>
                    </a:lnTo>
                    <a:lnTo>
                      <a:pt x="276" y="121"/>
                    </a:lnTo>
                    <a:lnTo>
                      <a:pt x="267" y="111"/>
                    </a:lnTo>
                    <a:lnTo>
                      <a:pt x="271" y="94"/>
                    </a:lnTo>
                    <a:lnTo>
                      <a:pt x="279" y="106"/>
                    </a:lnTo>
                    <a:lnTo>
                      <a:pt x="280" y="123"/>
                    </a:lnTo>
                    <a:lnTo>
                      <a:pt x="288" y="133"/>
                    </a:lnTo>
                    <a:lnTo>
                      <a:pt x="294" y="154"/>
                    </a:lnTo>
                    <a:lnTo>
                      <a:pt x="306" y="174"/>
                    </a:lnTo>
                    <a:lnTo>
                      <a:pt x="315" y="186"/>
                    </a:lnTo>
                    <a:lnTo>
                      <a:pt x="328" y="181"/>
                    </a:lnTo>
                    <a:lnTo>
                      <a:pt x="325" y="166"/>
                    </a:lnTo>
                    <a:lnTo>
                      <a:pt x="331" y="151"/>
                    </a:lnTo>
                    <a:lnTo>
                      <a:pt x="340" y="138"/>
                    </a:lnTo>
                    <a:lnTo>
                      <a:pt x="349" y="123"/>
                    </a:lnTo>
                    <a:lnTo>
                      <a:pt x="342" y="115"/>
                    </a:lnTo>
                    <a:lnTo>
                      <a:pt x="342" y="100"/>
                    </a:lnTo>
                    <a:lnTo>
                      <a:pt x="336" y="85"/>
                    </a:lnTo>
                    <a:lnTo>
                      <a:pt x="331" y="63"/>
                    </a:lnTo>
                    <a:lnTo>
                      <a:pt x="327" y="52"/>
                    </a:lnTo>
                    <a:lnTo>
                      <a:pt x="313" y="60"/>
                    </a:lnTo>
                    <a:lnTo>
                      <a:pt x="300" y="60"/>
                    </a:lnTo>
                    <a:lnTo>
                      <a:pt x="288" y="58"/>
                    </a:lnTo>
                    <a:lnTo>
                      <a:pt x="262" y="49"/>
                    </a:lnTo>
                    <a:lnTo>
                      <a:pt x="259" y="37"/>
                    </a:lnTo>
                    <a:lnTo>
                      <a:pt x="249" y="34"/>
                    </a:lnTo>
                    <a:lnTo>
                      <a:pt x="225" y="34"/>
                    </a:lnTo>
                    <a:lnTo>
                      <a:pt x="208" y="37"/>
                    </a:lnTo>
                    <a:lnTo>
                      <a:pt x="196" y="37"/>
                    </a:lnTo>
                    <a:lnTo>
                      <a:pt x="175" y="52"/>
                    </a:lnTo>
                    <a:lnTo>
                      <a:pt x="150" y="40"/>
                    </a:lnTo>
                    <a:lnTo>
                      <a:pt x="139" y="37"/>
                    </a:lnTo>
                    <a:lnTo>
                      <a:pt x="123" y="27"/>
                    </a:lnTo>
                    <a:lnTo>
                      <a:pt x="111" y="21"/>
                    </a:lnTo>
                    <a:lnTo>
                      <a:pt x="99" y="13"/>
                    </a:lnTo>
                    <a:lnTo>
                      <a:pt x="87" y="12"/>
                    </a:lnTo>
                    <a:lnTo>
                      <a:pt x="75" y="4"/>
                    </a:lnTo>
                    <a:lnTo>
                      <a:pt x="64" y="4"/>
                    </a:lnTo>
                    <a:lnTo>
                      <a:pt x="51"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14" name="Freeform 770"/>
              <p:cNvSpPr>
                <a:spLocks/>
              </p:cNvSpPr>
              <p:nvPr/>
            </p:nvSpPr>
            <p:spPr bwMode="auto">
              <a:xfrm>
                <a:off x="3595" y="1899"/>
                <a:ext cx="118" cy="117"/>
              </a:xfrm>
              <a:custGeom>
                <a:avLst/>
                <a:gdLst>
                  <a:gd name="T0" fmla="*/ 0 w 636"/>
                  <a:gd name="T1" fmla="*/ 0 h 631"/>
                  <a:gd name="T2" fmla="*/ 0 w 636"/>
                  <a:gd name="T3" fmla="*/ 0 h 631"/>
                  <a:gd name="T4" fmla="*/ 0 w 636"/>
                  <a:gd name="T5" fmla="*/ 0 h 631"/>
                  <a:gd name="T6" fmla="*/ 0 w 636"/>
                  <a:gd name="T7" fmla="*/ 0 h 631"/>
                  <a:gd name="T8" fmla="*/ 0 w 636"/>
                  <a:gd name="T9" fmla="*/ 0 h 631"/>
                  <a:gd name="T10" fmla="*/ 0 w 636"/>
                  <a:gd name="T11" fmla="*/ 0 h 631"/>
                  <a:gd name="T12" fmla="*/ 0 w 636"/>
                  <a:gd name="T13" fmla="*/ 0 h 631"/>
                  <a:gd name="T14" fmla="*/ 0 w 636"/>
                  <a:gd name="T15" fmla="*/ 0 h 631"/>
                  <a:gd name="T16" fmla="*/ 0 w 636"/>
                  <a:gd name="T17" fmla="*/ 0 h 631"/>
                  <a:gd name="T18" fmla="*/ 0 w 636"/>
                  <a:gd name="T19" fmla="*/ 0 h 631"/>
                  <a:gd name="T20" fmla="*/ 0 w 636"/>
                  <a:gd name="T21" fmla="*/ 0 h 631"/>
                  <a:gd name="T22" fmla="*/ 0 w 636"/>
                  <a:gd name="T23" fmla="*/ 0 h 631"/>
                  <a:gd name="T24" fmla="*/ 0 w 636"/>
                  <a:gd name="T25" fmla="*/ 0 h 631"/>
                  <a:gd name="T26" fmla="*/ 0 w 636"/>
                  <a:gd name="T27" fmla="*/ 0 h 631"/>
                  <a:gd name="T28" fmla="*/ 0 w 636"/>
                  <a:gd name="T29" fmla="*/ 0 h 631"/>
                  <a:gd name="T30" fmla="*/ 0 w 636"/>
                  <a:gd name="T31" fmla="*/ 0 h 631"/>
                  <a:gd name="T32" fmla="*/ 0 w 636"/>
                  <a:gd name="T33" fmla="*/ 0 h 631"/>
                  <a:gd name="T34" fmla="*/ 0 w 636"/>
                  <a:gd name="T35" fmla="*/ 0 h 631"/>
                  <a:gd name="T36" fmla="*/ 0 w 636"/>
                  <a:gd name="T37" fmla="*/ 0 h 631"/>
                  <a:gd name="T38" fmla="*/ 0 w 636"/>
                  <a:gd name="T39" fmla="*/ 0 h 631"/>
                  <a:gd name="T40" fmla="*/ 0 w 636"/>
                  <a:gd name="T41" fmla="*/ 0 h 631"/>
                  <a:gd name="T42" fmla="*/ 0 w 636"/>
                  <a:gd name="T43" fmla="*/ 0 h 631"/>
                  <a:gd name="T44" fmla="*/ 0 w 636"/>
                  <a:gd name="T45" fmla="*/ 0 h 631"/>
                  <a:gd name="T46" fmla="*/ 0 w 636"/>
                  <a:gd name="T47" fmla="*/ 0 h 631"/>
                  <a:gd name="T48" fmla="*/ 0 w 636"/>
                  <a:gd name="T49" fmla="*/ 0 h 631"/>
                  <a:gd name="T50" fmla="*/ 0 w 636"/>
                  <a:gd name="T51" fmla="*/ 0 h 631"/>
                  <a:gd name="T52" fmla="*/ 0 w 636"/>
                  <a:gd name="T53" fmla="*/ 0 h 631"/>
                  <a:gd name="T54" fmla="*/ 0 w 636"/>
                  <a:gd name="T55" fmla="*/ 0 h 631"/>
                  <a:gd name="T56" fmla="*/ 0 w 636"/>
                  <a:gd name="T57" fmla="*/ 0 h 631"/>
                  <a:gd name="T58" fmla="*/ 0 w 636"/>
                  <a:gd name="T59" fmla="*/ 0 h 631"/>
                  <a:gd name="T60" fmla="*/ 0 w 636"/>
                  <a:gd name="T61" fmla="*/ 0 h 631"/>
                  <a:gd name="T62" fmla="*/ 0 w 636"/>
                  <a:gd name="T63" fmla="*/ 0 h 631"/>
                  <a:gd name="T64" fmla="*/ 0 w 636"/>
                  <a:gd name="T65" fmla="*/ 0 h 631"/>
                  <a:gd name="T66" fmla="*/ 0 w 636"/>
                  <a:gd name="T67" fmla="*/ 0 h 631"/>
                  <a:gd name="T68" fmla="*/ 0 w 636"/>
                  <a:gd name="T69" fmla="*/ 0 h 631"/>
                  <a:gd name="T70" fmla="*/ 0 w 636"/>
                  <a:gd name="T71" fmla="*/ 0 h 631"/>
                  <a:gd name="T72" fmla="*/ 0 w 636"/>
                  <a:gd name="T73" fmla="*/ 0 h 631"/>
                  <a:gd name="T74" fmla="*/ 0 w 636"/>
                  <a:gd name="T75" fmla="*/ 0 h 631"/>
                  <a:gd name="T76" fmla="*/ 0 w 636"/>
                  <a:gd name="T77" fmla="*/ 0 h 631"/>
                  <a:gd name="T78" fmla="*/ 0 w 636"/>
                  <a:gd name="T79" fmla="*/ 0 h 631"/>
                  <a:gd name="T80" fmla="*/ 0 w 636"/>
                  <a:gd name="T81" fmla="*/ 0 h 631"/>
                  <a:gd name="T82" fmla="*/ 0 w 636"/>
                  <a:gd name="T83" fmla="*/ 0 h 631"/>
                  <a:gd name="T84" fmla="*/ 0 w 636"/>
                  <a:gd name="T85" fmla="*/ 0 h 631"/>
                  <a:gd name="T86" fmla="*/ 0 w 636"/>
                  <a:gd name="T87" fmla="*/ 0 h 631"/>
                  <a:gd name="T88" fmla="*/ 0 w 636"/>
                  <a:gd name="T89" fmla="*/ 0 h 631"/>
                  <a:gd name="T90" fmla="*/ 0 w 636"/>
                  <a:gd name="T91" fmla="*/ 0 h 631"/>
                  <a:gd name="T92" fmla="*/ 0 w 636"/>
                  <a:gd name="T93" fmla="*/ 0 h 631"/>
                  <a:gd name="T94" fmla="*/ 0 w 636"/>
                  <a:gd name="T95" fmla="*/ 0 h 631"/>
                  <a:gd name="T96" fmla="*/ 0 w 636"/>
                  <a:gd name="T97" fmla="*/ 0 h 631"/>
                  <a:gd name="T98" fmla="*/ 0 w 636"/>
                  <a:gd name="T99" fmla="*/ 0 h 6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36"/>
                  <a:gd name="T151" fmla="*/ 0 h 631"/>
                  <a:gd name="T152" fmla="*/ 636 w 636"/>
                  <a:gd name="T153" fmla="*/ 631 h 63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36" h="631">
                    <a:moveTo>
                      <a:pt x="0" y="303"/>
                    </a:moveTo>
                    <a:lnTo>
                      <a:pt x="36" y="300"/>
                    </a:lnTo>
                    <a:lnTo>
                      <a:pt x="46" y="307"/>
                    </a:lnTo>
                    <a:lnTo>
                      <a:pt x="57" y="306"/>
                    </a:lnTo>
                    <a:lnTo>
                      <a:pt x="75" y="318"/>
                    </a:lnTo>
                    <a:lnTo>
                      <a:pt x="100" y="318"/>
                    </a:lnTo>
                    <a:lnTo>
                      <a:pt x="120" y="325"/>
                    </a:lnTo>
                    <a:lnTo>
                      <a:pt x="139" y="336"/>
                    </a:lnTo>
                    <a:lnTo>
                      <a:pt x="141" y="352"/>
                    </a:lnTo>
                    <a:lnTo>
                      <a:pt x="148" y="366"/>
                    </a:lnTo>
                    <a:lnTo>
                      <a:pt x="154" y="382"/>
                    </a:lnTo>
                    <a:lnTo>
                      <a:pt x="160" y="394"/>
                    </a:lnTo>
                    <a:lnTo>
                      <a:pt x="168" y="403"/>
                    </a:lnTo>
                    <a:lnTo>
                      <a:pt x="183" y="412"/>
                    </a:lnTo>
                    <a:lnTo>
                      <a:pt x="193" y="414"/>
                    </a:lnTo>
                    <a:lnTo>
                      <a:pt x="211" y="414"/>
                    </a:lnTo>
                    <a:lnTo>
                      <a:pt x="222" y="417"/>
                    </a:lnTo>
                    <a:lnTo>
                      <a:pt x="234" y="414"/>
                    </a:lnTo>
                    <a:lnTo>
                      <a:pt x="231" y="397"/>
                    </a:lnTo>
                    <a:lnTo>
                      <a:pt x="273" y="394"/>
                    </a:lnTo>
                    <a:lnTo>
                      <a:pt x="282" y="409"/>
                    </a:lnTo>
                    <a:lnTo>
                      <a:pt x="291" y="414"/>
                    </a:lnTo>
                    <a:lnTo>
                      <a:pt x="306" y="412"/>
                    </a:lnTo>
                    <a:lnTo>
                      <a:pt x="310" y="423"/>
                    </a:lnTo>
                    <a:lnTo>
                      <a:pt x="315" y="433"/>
                    </a:lnTo>
                    <a:lnTo>
                      <a:pt x="316" y="454"/>
                    </a:lnTo>
                    <a:lnTo>
                      <a:pt x="319" y="472"/>
                    </a:lnTo>
                    <a:lnTo>
                      <a:pt x="321" y="495"/>
                    </a:lnTo>
                    <a:lnTo>
                      <a:pt x="330" y="508"/>
                    </a:lnTo>
                    <a:lnTo>
                      <a:pt x="337" y="519"/>
                    </a:lnTo>
                    <a:lnTo>
                      <a:pt x="328" y="531"/>
                    </a:lnTo>
                    <a:lnTo>
                      <a:pt x="337" y="535"/>
                    </a:lnTo>
                    <a:lnTo>
                      <a:pt x="355" y="532"/>
                    </a:lnTo>
                    <a:lnTo>
                      <a:pt x="384" y="532"/>
                    </a:lnTo>
                    <a:lnTo>
                      <a:pt x="399" y="541"/>
                    </a:lnTo>
                    <a:lnTo>
                      <a:pt x="421" y="555"/>
                    </a:lnTo>
                    <a:lnTo>
                      <a:pt x="435" y="555"/>
                    </a:lnTo>
                    <a:lnTo>
                      <a:pt x="453" y="573"/>
                    </a:lnTo>
                    <a:lnTo>
                      <a:pt x="472" y="582"/>
                    </a:lnTo>
                    <a:lnTo>
                      <a:pt x="487" y="583"/>
                    </a:lnTo>
                    <a:lnTo>
                      <a:pt x="496" y="576"/>
                    </a:lnTo>
                    <a:lnTo>
                      <a:pt x="505" y="588"/>
                    </a:lnTo>
                    <a:lnTo>
                      <a:pt x="526" y="595"/>
                    </a:lnTo>
                    <a:lnTo>
                      <a:pt x="538" y="603"/>
                    </a:lnTo>
                    <a:lnTo>
                      <a:pt x="552" y="616"/>
                    </a:lnTo>
                    <a:lnTo>
                      <a:pt x="573" y="625"/>
                    </a:lnTo>
                    <a:lnTo>
                      <a:pt x="592" y="631"/>
                    </a:lnTo>
                    <a:lnTo>
                      <a:pt x="600" y="622"/>
                    </a:lnTo>
                    <a:lnTo>
                      <a:pt x="595" y="612"/>
                    </a:lnTo>
                    <a:lnTo>
                      <a:pt x="580" y="601"/>
                    </a:lnTo>
                    <a:lnTo>
                      <a:pt x="565" y="594"/>
                    </a:lnTo>
                    <a:lnTo>
                      <a:pt x="555" y="586"/>
                    </a:lnTo>
                    <a:lnTo>
                      <a:pt x="556" y="576"/>
                    </a:lnTo>
                    <a:lnTo>
                      <a:pt x="562" y="555"/>
                    </a:lnTo>
                    <a:lnTo>
                      <a:pt x="567" y="544"/>
                    </a:lnTo>
                    <a:lnTo>
                      <a:pt x="559" y="531"/>
                    </a:lnTo>
                    <a:lnTo>
                      <a:pt x="558" y="513"/>
                    </a:lnTo>
                    <a:lnTo>
                      <a:pt x="558" y="498"/>
                    </a:lnTo>
                    <a:lnTo>
                      <a:pt x="573" y="496"/>
                    </a:lnTo>
                    <a:lnTo>
                      <a:pt x="594" y="495"/>
                    </a:lnTo>
                    <a:lnTo>
                      <a:pt x="618" y="492"/>
                    </a:lnTo>
                    <a:lnTo>
                      <a:pt x="619" y="480"/>
                    </a:lnTo>
                    <a:lnTo>
                      <a:pt x="613" y="471"/>
                    </a:lnTo>
                    <a:lnTo>
                      <a:pt x="601" y="466"/>
                    </a:lnTo>
                    <a:lnTo>
                      <a:pt x="588" y="456"/>
                    </a:lnTo>
                    <a:lnTo>
                      <a:pt x="579" y="448"/>
                    </a:lnTo>
                    <a:lnTo>
                      <a:pt x="573" y="432"/>
                    </a:lnTo>
                    <a:lnTo>
                      <a:pt x="567" y="418"/>
                    </a:lnTo>
                    <a:lnTo>
                      <a:pt x="577" y="412"/>
                    </a:lnTo>
                    <a:lnTo>
                      <a:pt x="570" y="402"/>
                    </a:lnTo>
                    <a:lnTo>
                      <a:pt x="567" y="382"/>
                    </a:lnTo>
                    <a:lnTo>
                      <a:pt x="565" y="354"/>
                    </a:lnTo>
                    <a:lnTo>
                      <a:pt x="568" y="328"/>
                    </a:lnTo>
                    <a:lnTo>
                      <a:pt x="558" y="325"/>
                    </a:lnTo>
                    <a:lnTo>
                      <a:pt x="558" y="306"/>
                    </a:lnTo>
                    <a:lnTo>
                      <a:pt x="573" y="288"/>
                    </a:lnTo>
                    <a:lnTo>
                      <a:pt x="583" y="282"/>
                    </a:lnTo>
                    <a:lnTo>
                      <a:pt x="582" y="270"/>
                    </a:lnTo>
                    <a:lnTo>
                      <a:pt x="585" y="244"/>
                    </a:lnTo>
                    <a:lnTo>
                      <a:pt x="588" y="222"/>
                    </a:lnTo>
                    <a:lnTo>
                      <a:pt x="616" y="201"/>
                    </a:lnTo>
                    <a:lnTo>
                      <a:pt x="636" y="183"/>
                    </a:lnTo>
                    <a:lnTo>
                      <a:pt x="631" y="168"/>
                    </a:lnTo>
                    <a:lnTo>
                      <a:pt x="625" y="153"/>
                    </a:lnTo>
                    <a:lnTo>
                      <a:pt x="625" y="138"/>
                    </a:lnTo>
                    <a:lnTo>
                      <a:pt x="627" y="121"/>
                    </a:lnTo>
                    <a:lnTo>
                      <a:pt x="609" y="115"/>
                    </a:lnTo>
                    <a:lnTo>
                      <a:pt x="600" y="106"/>
                    </a:lnTo>
                    <a:lnTo>
                      <a:pt x="586" y="96"/>
                    </a:lnTo>
                    <a:lnTo>
                      <a:pt x="580" y="84"/>
                    </a:lnTo>
                    <a:lnTo>
                      <a:pt x="559" y="84"/>
                    </a:lnTo>
                    <a:lnTo>
                      <a:pt x="541" y="85"/>
                    </a:lnTo>
                    <a:lnTo>
                      <a:pt x="531" y="84"/>
                    </a:lnTo>
                    <a:lnTo>
                      <a:pt x="505" y="51"/>
                    </a:lnTo>
                    <a:lnTo>
                      <a:pt x="495" y="51"/>
                    </a:lnTo>
                    <a:lnTo>
                      <a:pt x="483" y="55"/>
                    </a:lnTo>
                    <a:lnTo>
                      <a:pt x="472" y="55"/>
                    </a:lnTo>
                    <a:lnTo>
                      <a:pt x="459" y="40"/>
                    </a:lnTo>
                    <a:lnTo>
                      <a:pt x="448" y="48"/>
                    </a:lnTo>
                    <a:lnTo>
                      <a:pt x="438" y="46"/>
                    </a:lnTo>
                    <a:lnTo>
                      <a:pt x="426" y="39"/>
                    </a:lnTo>
                    <a:lnTo>
                      <a:pt x="414" y="48"/>
                    </a:lnTo>
                    <a:lnTo>
                      <a:pt x="405" y="39"/>
                    </a:lnTo>
                    <a:lnTo>
                      <a:pt x="394" y="43"/>
                    </a:lnTo>
                    <a:lnTo>
                      <a:pt x="373" y="43"/>
                    </a:lnTo>
                    <a:lnTo>
                      <a:pt x="363" y="48"/>
                    </a:lnTo>
                    <a:lnTo>
                      <a:pt x="352" y="37"/>
                    </a:lnTo>
                    <a:lnTo>
                      <a:pt x="337" y="37"/>
                    </a:lnTo>
                    <a:lnTo>
                      <a:pt x="331" y="51"/>
                    </a:lnTo>
                    <a:lnTo>
                      <a:pt x="313" y="48"/>
                    </a:lnTo>
                    <a:lnTo>
                      <a:pt x="295" y="46"/>
                    </a:lnTo>
                    <a:lnTo>
                      <a:pt x="277" y="34"/>
                    </a:lnTo>
                    <a:lnTo>
                      <a:pt x="264" y="30"/>
                    </a:lnTo>
                    <a:lnTo>
                      <a:pt x="258" y="21"/>
                    </a:lnTo>
                    <a:lnTo>
                      <a:pt x="249" y="10"/>
                    </a:lnTo>
                    <a:lnTo>
                      <a:pt x="240" y="4"/>
                    </a:lnTo>
                    <a:lnTo>
                      <a:pt x="231" y="0"/>
                    </a:lnTo>
                    <a:lnTo>
                      <a:pt x="219" y="0"/>
                    </a:lnTo>
                    <a:lnTo>
                      <a:pt x="214" y="12"/>
                    </a:lnTo>
                    <a:lnTo>
                      <a:pt x="205" y="22"/>
                    </a:lnTo>
                    <a:lnTo>
                      <a:pt x="205" y="34"/>
                    </a:lnTo>
                    <a:lnTo>
                      <a:pt x="195" y="46"/>
                    </a:lnTo>
                    <a:lnTo>
                      <a:pt x="204" y="52"/>
                    </a:lnTo>
                    <a:lnTo>
                      <a:pt x="199" y="61"/>
                    </a:lnTo>
                    <a:lnTo>
                      <a:pt x="189" y="72"/>
                    </a:lnTo>
                    <a:lnTo>
                      <a:pt x="184" y="82"/>
                    </a:lnTo>
                    <a:lnTo>
                      <a:pt x="180" y="91"/>
                    </a:lnTo>
                    <a:lnTo>
                      <a:pt x="177" y="103"/>
                    </a:lnTo>
                    <a:lnTo>
                      <a:pt x="172" y="117"/>
                    </a:lnTo>
                    <a:lnTo>
                      <a:pt x="172" y="130"/>
                    </a:lnTo>
                    <a:lnTo>
                      <a:pt x="172" y="145"/>
                    </a:lnTo>
                    <a:lnTo>
                      <a:pt x="171" y="165"/>
                    </a:lnTo>
                    <a:lnTo>
                      <a:pt x="168" y="175"/>
                    </a:lnTo>
                    <a:lnTo>
                      <a:pt x="162" y="184"/>
                    </a:lnTo>
                    <a:lnTo>
                      <a:pt x="148" y="190"/>
                    </a:lnTo>
                    <a:lnTo>
                      <a:pt x="139" y="198"/>
                    </a:lnTo>
                    <a:lnTo>
                      <a:pt x="126" y="210"/>
                    </a:lnTo>
                    <a:lnTo>
                      <a:pt x="120" y="220"/>
                    </a:lnTo>
                    <a:lnTo>
                      <a:pt x="115" y="241"/>
                    </a:lnTo>
                    <a:lnTo>
                      <a:pt x="111" y="256"/>
                    </a:lnTo>
                    <a:lnTo>
                      <a:pt x="102" y="270"/>
                    </a:lnTo>
                    <a:lnTo>
                      <a:pt x="79" y="279"/>
                    </a:lnTo>
                    <a:lnTo>
                      <a:pt x="60" y="279"/>
                    </a:lnTo>
                    <a:lnTo>
                      <a:pt x="54" y="265"/>
                    </a:lnTo>
                    <a:lnTo>
                      <a:pt x="43" y="267"/>
                    </a:lnTo>
                    <a:lnTo>
                      <a:pt x="30" y="267"/>
                    </a:lnTo>
                    <a:lnTo>
                      <a:pt x="18" y="258"/>
                    </a:lnTo>
                    <a:lnTo>
                      <a:pt x="9" y="267"/>
                    </a:lnTo>
                    <a:lnTo>
                      <a:pt x="6" y="276"/>
                    </a:lnTo>
                    <a:lnTo>
                      <a:pt x="0" y="288"/>
                    </a:lnTo>
                    <a:lnTo>
                      <a:pt x="0" y="303"/>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15" name="Freeform 771"/>
              <p:cNvSpPr>
                <a:spLocks/>
              </p:cNvSpPr>
              <p:nvPr/>
            </p:nvSpPr>
            <p:spPr bwMode="auto">
              <a:xfrm>
                <a:off x="3593" y="1946"/>
                <a:ext cx="6" cy="8"/>
              </a:xfrm>
              <a:custGeom>
                <a:avLst/>
                <a:gdLst>
                  <a:gd name="T0" fmla="*/ 0 w 32"/>
                  <a:gd name="T1" fmla="*/ 0 h 42"/>
                  <a:gd name="T2" fmla="*/ 0 w 32"/>
                  <a:gd name="T3" fmla="*/ 0 h 42"/>
                  <a:gd name="T4" fmla="*/ 0 w 32"/>
                  <a:gd name="T5" fmla="*/ 0 h 42"/>
                  <a:gd name="T6" fmla="*/ 0 w 32"/>
                  <a:gd name="T7" fmla="*/ 0 h 42"/>
                  <a:gd name="T8" fmla="*/ 0 w 32"/>
                  <a:gd name="T9" fmla="*/ 0 h 42"/>
                  <a:gd name="T10" fmla="*/ 0 w 32"/>
                  <a:gd name="T11" fmla="*/ 0 h 42"/>
                  <a:gd name="T12" fmla="*/ 0 w 32"/>
                  <a:gd name="T13" fmla="*/ 0 h 42"/>
                  <a:gd name="T14" fmla="*/ 0 w 32"/>
                  <a:gd name="T15" fmla="*/ 0 h 42"/>
                  <a:gd name="T16" fmla="*/ 0 w 32"/>
                  <a:gd name="T17" fmla="*/ 0 h 42"/>
                  <a:gd name="T18" fmla="*/ 0 w 32"/>
                  <a:gd name="T19" fmla="*/ 0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42"/>
                  <a:gd name="T32" fmla="*/ 32 w 32"/>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42">
                    <a:moveTo>
                      <a:pt x="0" y="12"/>
                    </a:moveTo>
                    <a:lnTo>
                      <a:pt x="11" y="6"/>
                    </a:lnTo>
                    <a:lnTo>
                      <a:pt x="20" y="0"/>
                    </a:lnTo>
                    <a:lnTo>
                      <a:pt x="32" y="3"/>
                    </a:lnTo>
                    <a:lnTo>
                      <a:pt x="23" y="13"/>
                    </a:lnTo>
                    <a:lnTo>
                      <a:pt x="20" y="24"/>
                    </a:lnTo>
                    <a:lnTo>
                      <a:pt x="15" y="33"/>
                    </a:lnTo>
                    <a:lnTo>
                      <a:pt x="9" y="42"/>
                    </a:lnTo>
                    <a:lnTo>
                      <a:pt x="3" y="24"/>
                    </a:lnTo>
                    <a:lnTo>
                      <a:pt x="0" y="1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16" name="Freeform 772"/>
              <p:cNvSpPr>
                <a:spLocks/>
              </p:cNvSpPr>
              <p:nvPr/>
            </p:nvSpPr>
            <p:spPr bwMode="auto">
              <a:xfrm>
                <a:off x="3587" y="1905"/>
                <a:ext cx="45" cy="46"/>
              </a:xfrm>
              <a:custGeom>
                <a:avLst/>
                <a:gdLst>
                  <a:gd name="T0" fmla="*/ 0 w 243"/>
                  <a:gd name="T1" fmla="*/ 0 h 249"/>
                  <a:gd name="T2" fmla="*/ 0 w 243"/>
                  <a:gd name="T3" fmla="*/ 0 h 249"/>
                  <a:gd name="T4" fmla="*/ 0 w 243"/>
                  <a:gd name="T5" fmla="*/ 0 h 249"/>
                  <a:gd name="T6" fmla="*/ 0 w 243"/>
                  <a:gd name="T7" fmla="*/ 0 h 249"/>
                  <a:gd name="T8" fmla="*/ 0 w 243"/>
                  <a:gd name="T9" fmla="*/ 0 h 249"/>
                  <a:gd name="T10" fmla="*/ 0 w 243"/>
                  <a:gd name="T11" fmla="*/ 0 h 249"/>
                  <a:gd name="T12" fmla="*/ 0 w 243"/>
                  <a:gd name="T13" fmla="*/ 0 h 249"/>
                  <a:gd name="T14" fmla="*/ 0 w 243"/>
                  <a:gd name="T15" fmla="*/ 0 h 249"/>
                  <a:gd name="T16" fmla="*/ 0 w 243"/>
                  <a:gd name="T17" fmla="*/ 0 h 249"/>
                  <a:gd name="T18" fmla="*/ 0 w 243"/>
                  <a:gd name="T19" fmla="*/ 0 h 249"/>
                  <a:gd name="T20" fmla="*/ 0 w 243"/>
                  <a:gd name="T21" fmla="*/ 0 h 249"/>
                  <a:gd name="T22" fmla="*/ 0 w 243"/>
                  <a:gd name="T23" fmla="*/ 0 h 249"/>
                  <a:gd name="T24" fmla="*/ 0 w 243"/>
                  <a:gd name="T25" fmla="*/ 0 h 249"/>
                  <a:gd name="T26" fmla="*/ 0 w 243"/>
                  <a:gd name="T27" fmla="*/ 0 h 249"/>
                  <a:gd name="T28" fmla="*/ 0 w 243"/>
                  <a:gd name="T29" fmla="*/ 0 h 249"/>
                  <a:gd name="T30" fmla="*/ 0 w 243"/>
                  <a:gd name="T31" fmla="*/ 0 h 249"/>
                  <a:gd name="T32" fmla="*/ 0 w 243"/>
                  <a:gd name="T33" fmla="*/ 0 h 249"/>
                  <a:gd name="T34" fmla="*/ 0 w 243"/>
                  <a:gd name="T35" fmla="*/ 0 h 249"/>
                  <a:gd name="T36" fmla="*/ 0 w 243"/>
                  <a:gd name="T37" fmla="*/ 0 h 249"/>
                  <a:gd name="T38" fmla="*/ 0 w 243"/>
                  <a:gd name="T39" fmla="*/ 0 h 249"/>
                  <a:gd name="T40" fmla="*/ 0 w 243"/>
                  <a:gd name="T41" fmla="*/ 0 h 249"/>
                  <a:gd name="T42" fmla="*/ 0 w 243"/>
                  <a:gd name="T43" fmla="*/ 0 h 249"/>
                  <a:gd name="T44" fmla="*/ 0 w 243"/>
                  <a:gd name="T45" fmla="*/ 0 h 249"/>
                  <a:gd name="T46" fmla="*/ 0 w 243"/>
                  <a:gd name="T47" fmla="*/ 0 h 249"/>
                  <a:gd name="T48" fmla="*/ 0 w 243"/>
                  <a:gd name="T49" fmla="*/ 0 h 249"/>
                  <a:gd name="T50" fmla="*/ 0 w 243"/>
                  <a:gd name="T51" fmla="*/ 0 h 249"/>
                  <a:gd name="T52" fmla="*/ 0 w 243"/>
                  <a:gd name="T53" fmla="*/ 0 h 249"/>
                  <a:gd name="T54" fmla="*/ 0 w 243"/>
                  <a:gd name="T55" fmla="*/ 0 h 249"/>
                  <a:gd name="T56" fmla="*/ 0 w 243"/>
                  <a:gd name="T57" fmla="*/ 0 h 249"/>
                  <a:gd name="T58" fmla="*/ 0 w 243"/>
                  <a:gd name="T59" fmla="*/ 0 h 249"/>
                  <a:gd name="T60" fmla="*/ 0 w 243"/>
                  <a:gd name="T61" fmla="*/ 0 h 249"/>
                  <a:gd name="T62" fmla="*/ 0 w 243"/>
                  <a:gd name="T63" fmla="*/ 0 h 249"/>
                  <a:gd name="T64" fmla="*/ 0 w 243"/>
                  <a:gd name="T65" fmla="*/ 0 h 249"/>
                  <a:gd name="T66" fmla="*/ 0 w 243"/>
                  <a:gd name="T67" fmla="*/ 0 h 249"/>
                  <a:gd name="T68" fmla="*/ 0 w 243"/>
                  <a:gd name="T69" fmla="*/ 0 h 249"/>
                  <a:gd name="T70" fmla="*/ 0 w 243"/>
                  <a:gd name="T71" fmla="*/ 0 h 249"/>
                  <a:gd name="T72" fmla="*/ 0 w 243"/>
                  <a:gd name="T73" fmla="*/ 0 h 249"/>
                  <a:gd name="T74" fmla="*/ 0 w 243"/>
                  <a:gd name="T75" fmla="*/ 0 h 249"/>
                  <a:gd name="T76" fmla="*/ 0 w 243"/>
                  <a:gd name="T77" fmla="*/ 0 h 249"/>
                  <a:gd name="T78" fmla="*/ 0 w 243"/>
                  <a:gd name="T79" fmla="*/ 0 h 249"/>
                  <a:gd name="T80" fmla="*/ 0 w 243"/>
                  <a:gd name="T81" fmla="*/ 0 h 249"/>
                  <a:gd name="T82" fmla="*/ 0 w 243"/>
                  <a:gd name="T83" fmla="*/ 0 h 249"/>
                  <a:gd name="T84" fmla="*/ 0 w 243"/>
                  <a:gd name="T85" fmla="*/ 0 h 249"/>
                  <a:gd name="T86" fmla="*/ 0 w 243"/>
                  <a:gd name="T87" fmla="*/ 0 h 249"/>
                  <a:gd name="T88" fmla="*/ 0 w 243"/>
                  <a:gd name="T89" fmla="*/ 0 h 249"/>
                  <a:gd name="T90" fmla="*/ 0 w 243"/>
                  <a:gd name="T91" fmla="*/ 0 h 249"/>
                  <a:gd name="T92" fmla="*/ 0 w 243"/>
                  <a:gd name="T93" fmla="*/ 0 h 249"/>
                  <a:gd name="T94" fmla="*/ 0 w 243"/>
                  <a:gd name="T95" fmla="*/ 0 h 249"/>
                  <a:gd name="T96" fmla="*/ 0 w 243"/>
                  <a:gd name="T97" fmla="*/ 0 h 24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43"/>
                  <a:gd name="T148" fmla="*/ 0 h 249"/>
                  <a:gd name="T149" fmla="*/ 243 w 243"/>
                  <a:gd name="T150" fmla="*/ 249 h 24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43" h="249">
                    <a:moveTo>
                      <a:pt x="24" y="219"/>
                    </a:moveTo>
                    <a:lnTo>
                      <a:pt x="17" y="208"/>
                    </a:lnTo>
                    <a:lnTo>
                      <a:pt x="14" y="201"/>
                    </a:lnTo>
                    <a:lnTo>
                      <a:pt x="9" y="195"/>
                    </a:lnTo>
                    <a:lnTo>
                      <a:pt x="2" y="186"/>
                    </a:lnTo>
                    <a:lnTo>
                      <a:pt x="0" y="178"/>
                    </a:lnTo>
                    <a:lnTo>
                      <a:pt x="8" y="178"/>
                    </a:lnTo>
                    <a:lnTo>
                      <a:pt x="15" y="180"/>
                    </a:lnTo>
                    <a:lnTo>
                      <a:pt x="23" y="178"/>
                    </a:lnTo>
                    <a:lnTo>
                      <a:pt x="23" y="169"/>
                    </a:lnTo>
                    <a:lnTo>
                      <a:pt x="17" y="166"/>
                    </a:lnTo>
                    <a:lnTo>
                      <a:pt x="14" y="154"/>
                    </a:lnTo>
                    <a:lnTo>
                      <a:pt x="20" y="150"/>
                    </a:lnTo>
                    <a:lnTo>
                      <a:pt x="30" y="144"/>
                    </a:lnTo>
                    <a:lnTo>
                      <a:pt x="38" y="145"/>
                    </a:lnTo>
                    <a:lnTo>
                      <a:pt x="45" y="144"/>
                    </a:lnTo>
                    <a:lnTo>
                      <a:pt x="51" y="142"/>
                    </a:lnTo>
                    <a:lnTo>
                      <a:pt x="56" y="148"/>
                    </a:lnTo>
                    <a:lnTo>
                      <a:pt x="63" y="151"/>
                    </a:lnTo>
                    <a:lnTo>
                      <a:pt x="71" y="156"/>
                    </a:lnTo>
                    <a:lnTo>
                      <a:pt x="78" y="165"/>
                    </a:lnTo>
                    <a:lnTo>
                      <a:pt x="86" y="166"/>
                    </a:lnTo>
                    <a:lnTo>
                      <a:pt x="90" y="163"/>
                    </a:lnTo>
                    <a:lnTo>
                      <a:pt x="90" y="154"/>
                    </a:lnTo>
                    <a:lnTo>
                      <a:pt x="90" y="148"/>
                    </a:lnTo>
                    <a:lnTo>
                      <a:pt x="90" y="141"/>
                    </a:lnTo>
                    <a:lnTo>
                      <a:pt x="93" y="136"/>
                    </a:lnTo>
                    <a:lnTo>
                      <a:pt x="96" y="132"/>
                    </a:lnTo>
                    <a:lnTo>
                      <a:pt x="98" y="123"/>
                    </a:lnTo>
                    <a:lnTo>
                      <a:pt x="98" y="120"/>
                    </a:lnTo>
                    <a:lnTo>
                      <a:pt x="96" y="109"/>
                    </a:lnTo>
                    <a:lnTo>
                      <a:pt x="95" y="102"/>
                    </a:lnTo>
                    <a:lnTo>
                      <a:pt x="89" y="96"/>
                    </a:lnTo>
                    <a:lnTo>
                      <a:pt x="89" y="91"/>
                    </a:lnTo>
                    <a:lnTo>
                      <a:pt x="89" y="87"/>
                    </a:lnTo>
                    <a:lnTo>
                      <a:pt x="90" y="82"/>
                    </a:lnTo>
                    <a:lnTo>
                      <a:pt x="93" y="78"/>
                    </a:lnTo>
                    <a:lnTo>
                      <a:pt x="96" y="69"/>
                    </a:lnTo>
                    <a:lnTo>
                      <a:pt x="98" y="60"/>
                    </a:lnTo>
                    <a:lnTo>
                      <a:pt x="99" y="54"/>
                    </a:lnTo>
                    <a:lnTo>
                      <a:pt x="96" y="49"/>
                    </a:lnTo>
                    <a:lnTo>
                      <a:pt x="90" y="45"/>
                    </a:lnTo>
                    <a:lnTo>
                      <a:pt x="84" y="37"/>
                    </a:lnTo>
                    <a:lnTo>
                      <a:pt x="78" y="37"/>
                    </a:lnTo>
                    <a:lnTo>
                      <a:pt x="74" y="40"/>
                    </a:lnTo>
                    <a:lnTo>
                      <a:pt x="71" y="42"/>
                    </a:lnTo>
                    <a:lnTo>
                      <a:pt x="71" y="45"/>
                    </a:lnTo>
                    <a:lnTo>
                      <a:pt x="66" y="48"/>
                    </a:lnTo>
                    <a:lnTo>
                      <a:pt x="63" y="39"/>
                    </a:lnTo>
                    <a:lnTo>
                      <a:pt x="62" y="12"/>
                    </a:lnTo>
                    <a:lnTo>
                      <a:pt x="72" y="16"/>
                    </a:lnTo>
                    <a:lnTo>
                      <a:pt x="102" y="24"/>
                    </a:lnTo>
                    <a:lnTo>
                      <a:pt x="128" y="34"/>
                    </a:lnTo>
                    <a:lnTo>
                      <a:pt x="134" y="40"/>
                    </a:lnTo>
                    <a:lnTo>
                      <a:pt x="141" y="46"/>
                    </a:lnTo>
                    <a:lnTo>
                      <a:pt x="150" y="55"/>
                    </a:lnTo>
                    <a:lnTo>
                      <a:pt x="158" y="57"/>
                    </a:lnTo>
                    <a:lnTo>
                      <a:pt x="158" y="49"/>
                    </a:lnTo>
                    <a:lnTo>
                      <a:pt x="155" y="42"/>
                    </a:lnTo>
                    <a:lnTo>
                      <a:pt x="153" y="34"/>
                    </a:lnTo>
                    <a:lnTo>
                      <a:pt x="155" y="25"/>
                    </a:lnTo>
                    <a:lnTo>
                      <a:pt x="159" y="19"/>
                    </a:lnTo>
                    <a:lnTo>
                      <a:pt x="164" y="12"/>
                    </a:lnTo>
                    <a:lnTo>
                      <a:pt x="170" y="7"/>
                    </a:lnTo>
                    <a:lnTo>
                      <a:pt x="179" y="6"/>
                    </a:lnTo>
                    <a:lnTo>
                      <a:pt x="185" y="1"/>
                    </a:lnTo>
                    <a:lnTo>
                      <a:pt x="197" y="0"/>
                    </a:lnTo>
                    <a:lnTo>
                      <a:pt x="209" y="10"/>
                    </a:lnTo>
                    <a:lnTo>
                      <a:pt x="218" y="15"/>
                    </a:lnTo>
                    <a:lnTo>
                      <a:pt x="227" y="21"/>
                    </a:lnTo>
                    <a:lnTo>
                      <a:pt x="236" y="25"/>
                    </a:lnTo>
                    <a:lnTo>
                      <a:pt x="243" y="31"/>
                    </a:lnTo>
                    <a:lnTo>
                      <a:pt x="233" y="42"/>
                    </a:lnTo>
                    <a:lnTo>
                      <a:pt x="228" y="52"/>
                    </a:lnTo>
                    <a:lnTo>
                      <a:pt x="224" y="61"/>
                    </a:lnTo>
                    <a:lnTo>
                      <a:pt x="221" y="73"/>
                    </a:lnTo>
                    <a:lnTo>
                      <a:pt x="216" y="87"/>
                    </a:lnTo>
                    <a:lnTo>
                      <a:pt x="216" y="100"/>
                    </a:lnTo>
                    <a:lnTo>
                      <a:pt x="216" y="115"/>
                    </a:lnTo>
                    <a:lnTo>
                      <a:pt x="215" y="135"/>
                    </a:lnTo>
                    <a:lnTo>
                      <a:pt x="212" y="145"/>
                    </a:lnTo>
                    <a:lnTo>
                      <a:pt x="206" y="154"/>
                    </a:lnTo>
                    <a:lnTo>
                      <a:pt x="192" y="160"/>
                    </a:lnTo>
                    <a:lnTo>
                      <a:pt x="183" y="168"/>
                    </a:lnTo>
                    <a:lnTo>
                      <a:pt x="170" y="180"/>
                    </a:lnTo>
                    <a:lnTo>
                      <a:pt x="164" y="190"/>
                    </a:lnTo>
                    <a:lnTo>
                      <a:pt x="159" y="211"/>
                    </a:lnTo>
                    <a:lnTo>
                      <a:pt x="155" y="226"/>
                    </a:lnTo>
                    <a:lnTo>
                      <a:pt x="146" y="240"/>
                    </a:lnTo>
                    <a:lnTo>
                      <a:pt x="123" y="249"/>
                    </a:lnTo>
                    <a:lnTo>
                      <a:pt x="104" y="249"/>
                    </a:lnTo>
                    <a:lnTo>
                      <a:pt x="98" y="235"/>
                    </a:lnTo>
                    <a:lnTo>
                      <a:pt x="87" y="237"/>
                    </a:lnTo>
                    <a:lnTo>
                      <a:pt x="74" y="237"/>
                    </a:lnTo>
                    <a:lnTo>
                      <a:pt x="62" y="228"/>
                    </a:lnTo>
                    <a:lnTo>
                      <a:pt x="51" y="222"/>
                    </a:lnTo>
                    <a:lnTo>
                      <a:pt x="44" y="225"/>
                    </a:lnTo>
                    <a:lnTo>
                      <a:pt x="30" y="229"/>
                    </a:lnTo>
                    <a:lnTo>
                      <a:pt x="24" y="219"/>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17" name="Freeform 773"/>
              <p:cNvSpPr>
                <a:spLocks/>
              </p:cNvSpPr>
              <p:nvPr/>
            </p:nvSpPr>
            <p:spPr bwMode="auto">
              <a:xfrm>
                <a:off x="3574" y="1903"/>
                <a:ext cx="31" cy="35"/>
              </a:xfrm>
              <a:custGeom>
                <a:avLst/>
                <a:gdLst>
                  <a:gd name="T0" fmla="*/ 0 w 171"/>
                  <a:gd name="T1" fmla="*/ 0 h 191"/>
                  <a:gd name="T2" fmla="*/ 0 w 171"/>
                  <a:gd name="T3" fmla="*/ 0 h 191"/>
                  <a:gd name="T4" fmla="*/ 0 w 171"/>
                  <a:gd name="T5" fmla="*/ 0 h 191"/>
                  <a:gd name="T6" fmla="*/ 0 w 171"/>
                  <a:gd name="T7" fmla="*/ 0 h 191"/>
                  <a:gd name="T8" fmla="*/ 0 w 171"/>
                  <a:gd name="T9" fmla="*/ 0 h 191"/>
                  <a:gd name="T10" fmla="*/ 0 w 171"/>
                  <a:gd name="T11" fmla="*/ 0 h 191"/>
                  <a:gd name="T12" fmla="*/ 0 w 171"/>
                  <a:gd name="T13" fmla="*/ 0 h 191"/>
                  <a:gd name="T14" fmla="*/ 0 w 171"/>
                  <a:gd name="T15" fmla="*/ 0 h 191"/>
                  <a:gd name="T16" fmla="*/ 0 w 171"/>
                  <a:gd name="T17" fmla="*/ 0 h 191"/>
                  <a:gd name="T18" fmla="*/ 0 w 171"/>
                  <a:gd name="T19" fmla="*/ 0 h 191"/>
                  <a:gd name="T20" fmla="*/ 0 w 171"/>
                  <a:gd name="T21" fmla="*/ 0 h 191"/>
                  <a:gd name="T22" fmla="*/ 0 w 171"/>
                  <a:gd name="T23" fmla="*/ 0 h 191"/>
                  <a:gd name="T24" fmla="*/ 0 w 171"/>
                  <a:gd name="T25" fmla="*/ 0 h 191"/>
                  <a:gd name="T26" fmla="*/ 0 w 171"/>
                  <a:gd name="T27" fmla="*/ 0 h 191"/>
                  <a:gd name="T28" fmla="*/ 0 w 171"/>
                  <a:gd name="T29" fmla="*/ 0 h 191"/>
                  <a:gd name="T30" fmla="*/ 0 w 171"/>
                  <a:gd name="T31" fmla="*/ 0 h 191"/>
                  <a:gd name="T32" fmla="*/ 0 w 171"/>
                  <a:gd name="T33" fmla="*/ 0 h 191"/>
                  <a:gd name="T34" fmla="*/ 0 w 171"/>
                  <a:gd name="T35" fmla="*/ 0 h 191"/>
                  <a:gd name="T36" fmla="*/ 0 w 171"/>
                  <a:gd name="T37" fmla="*/ 0 h 191"/>
                  <a:gd name="T38" fmla="*/ 0 w 171"/>
                  <a:gd name="T39" fmla="*/ 0 h 191"/>
                  <a:gd name="T40" fmla="*/ 0 w 171"/>
                  <a:gd name="T41" fmla="*/ 0 h 191"/>
                  <a:gd name="T42" fmla="*/ 0 w 171"/>
                  <a:gd name="T43" fmla="*/ 0 h 191"/>
                  <a:gd name="T44" fmla="*/ 0 w 171"/>
                  <a:gd name="T45" fmla="*/ 0 h 191"/>
                  <a:gd name="T46" fmla="*/ 0 w 171"/>
                  <a:gd name="T47" fmla="*/ 0 h 191"/>
                  <a:gd name="T48" fmla="*/ 0 w 171"/>
                  <a:gd name="T49" fmla="*/ 0 h 191"/>
                  <a:gd name="T50" fmla="*/ 0 w 171"/>
                  <a:gd name="T51" fmla="*/ 0 h 191"/>
                  <a:gd name="T52" fmla="*/ 0 w 171"/>
                  <a:gd name="T53" fmla="*/ 0 h 191"/>
                  <a:gd name="T54" fmla="*/ 0 w 171"/>
                  <a:gd name="T55" fmla="*/ 0 h 191"/>
                  <a:gd name="T56" fmla="*/ 0 w 171"/>
                  <a:gd name="T57" fmla="*/ 0 h 191"/>
                  <a:gd name="T58" fmla="*/ 0 w 171"/>
                  <a:gd name="T59" fmla="*/ 0 h 191"/>
                  <a:gd name="T60" fmla="*/ 0 w 171"/>
                  <a:gd name="T61" fmla="*/ 0 h 191"/>
                  <a:gd name="T62" fmla="*/ 0 w 171"/>
                  <a:gd name="T63" fmla="*/ 0 h 191"/>
                  <a:gd name="T64" fmla="*/ 0 w 171"/>
                  <a:gd name="T65" fmla="*/ 0 h 191"/>
                  <a:gd name="T66" fmla="*/ 0 w 171"/>
                  <a:gd name="T67" fmla="*/ 0 h 191"/>
                  <a:gd name="T68" fmla="*/ 0 w 171"/>
                  <a:gd name="T69" fmla="*/ 0 h 191"/>
                  <a:gd name="T70" fmla="*/ 0 w 171"/>
                  <a:gd name="T71" fmla="*/ 0 h 191"/>
                  <a:gd name="T72" fmla="*/ 0 w 171"/>
                  <a:gd name="T73" fmla="*/ 0 h 191"/>
                  <a:gd name="T74" fmla="*/ 0 w 171"/>
                  <a:gd name="T75" fmla="*/ 0 h 191"/>
                  <a:gd name="T76" fmla="*/ 0 w 171"/>
                  <a:gd name="T77" fmla="*/ 0 h 191"/>
                  <a:gd name="T78" fmla="*/ 0 w 171"/>
                  <a:gd name="T79" fmla="*/ 0 h 191"/>
                  <a:gd name="T80" fmla="*/ 0 w 171"/>
                  <a:gd name="T81" fmla="*/ 0 h 191"/>
                  <a:gd name="T82" fmla="*/ 0 w 171"/>
                  <a:gd name="T83" fmla="*/ 0 h 191"/>
                  <a:gd name="T84" fmla="*/ 0 w 171"/>
                  <a:gd name="T85" fmla="*/ 0 h 191"/>
                  <a:gd name="T86" fmla="*/ 0 w 171"/>
                  <a:gd name="T87" fmla="*/ 0 h 19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1"/>
                  <a:gd name="T133" fmla="*/ 0 h 191"/>
                  <a:gd name="T134" fmla="*/ 171 w 171"/>
                  <a:gd name="T135" fmla="*/ 191 h 19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1" h="191">
                    <a:moveTo>
                      <a:pt x="72" y="189"/>
                    </a:moveTo>
                    <a:lnTo>
                      <a:pt x="80" y="189"/>
                    </a:lnTo>
                    <a:lnTo>
                      <a:pt x="87" y="191"/>
                    </a:lnTo>
                    <a:lnTo>
                      <a:pt x="95" y="189"/>
                    </a:lnTo>
                    <a:lnTo>
                      <a:pt x="95" y="180"/>
                    </a:lnTo>
                    <a:lnTo>
                      <a:pt x="89" y="177"/>
                    </a:lnTo>
                    <a:lnTo>
                      <a:pt x="86" y="165"/>
                    </a:lnTo>
                    <a:lnTo>
                      <a:pt x="92" y="161"/>
                    </a:lnTo>
                    <a:lnTo>
                      <a:pt x="102" y="155"/>
                    </a:lnTo>
                    <a:lnTo>
                      <a:pt x="110" y="156"/>
                    </a:lnTo>
                    <a:lnTo>
                      <a:pt x="117" y="155"/>
                    </a:lnTo>
                    <a:lnTo>
                      <a:pt x="123" y="153"/>
                    </a:lnTo>
                    <a:lnTo>
                      <a:pt x="128" y="159"/>
                    </a:lnTo>
                    <a:lnTo>
                      <a:pt x="135" y="162"/>
                    </a:lnTo>
                    <a:lnTo>
                      <a:pt x="143" y="167"/>
                    </a:lnTo>
                    <a:lnTo>
                      <a:pt x="150" y="176"/>
                    </a:lnTo>
                    <a:lnTo>
                      <a:pt x="158" y="177"/>
                    </a:lnTo>
                    <a:lnTo>
                      <a:pt x="162" y="174"/>
                    </a:lnTo>
                    <a:lnTo>
                      <a:pt x="162" y="165"/>
                    </a:lnTo>
                    <a:lnTo>
                      <a:pt x="162" y="159"/>
                    </a:lnTo>
                    <a:lnTo>
                      <a:pt x="162" y="152"/>
                    </a:lnTo>
                    <a:lnTo>
                      <a:pt x="165" y="147"/>
                    </a:lnTo>
                    <a:lnTo>
                      <a:pt x="168" y="143"/>
                    </a:lnTo>
                    <a:lnTo>
                      <a:pt x="170" y="134"/>
                    </a:lnTo>
                    <a:lnTo>
                      <a:pt x="170" y="131"/>
                    </a:lnTo>
                    <a:lnTo>
                      <a:pt x="168" y="120"/>
                    </a:lnTo>
                    <a:lnTo>
                      <a:pt x="167" y="113"/>
                    </a:lnTo>
                    <a:lnTo>
                      <a:pt x="161" y="107"/>
                    </a:lnTo>
                    <a:lnTo>
                      <a:pt x="161" y="102"/>
                    </a:lnTo>
                    <a:lnTo>
                      <a:pt x="161" y="98"/>
                    </a:lnTo>
                    <a:lnTo>
                      <a:pt x="162" y="93"/>
                    </a:lnTo>
                    <a:lnTo>
                      <a:pt x="165" y="89"/>
                    </a:lnTo>
                    <a:lnTo>
                      <a:pt x="168" y="80"/>
                    </a:lnTo>
                    <a:lnTo>
                      <a:pt x="170" y="71"/>
                    </a:lnTo>
                    <a:lnTo>
                      <a:pt x="171" y="65"/>
                    </a:lnTo>
                    <a:lnTo>
                      <a:pt x="168" y="60"/>
                    </a:lnTo>
                    <a:lnTo>
                      <a:pt x="162" y="56"/>
                    </a:lnTo>
                    <a:lnTo>
                      <a:pt x="156" y="48"/>
                    </a:lnTo>
                    <a:lnTo>
                      <a:pt x="150" y="48"/>
                    </a:lnTo>
                    <a:lnTo>
                      <a:pt x="146" y="51"/>
                    </a:lnTo>
                    <a:lnTo>
                      <a:pt x="143" y="53"/>
                    </a:lnTo>
                    <a:lnTo>
                      <a:pt x="143" y="56"/>
                    </a:lnTo>
                    <a:lnTo>
                      <a:pt x="138" y="59"/>
                    </a:lnTo>
                    <a:lnTo>
                      <a:pt x="135" y="50"/>
                    </a:lnTo>
                    <a:lnTo>
                      <a:pt x="134" y="23"/>
                    </a:lnTo>
                    <a:lnTo>
                      <a:pt x="126" y="20"/>
                    </a:lnTo>
                    <a:lnTo>
                      <a:pt x="119" y="17"/>
                    </a:lnTo>
                    <a:lnTo>
                      <a:pt x="75" y="0"/>
                    </a:lnTo>
                    <a:lnTo>
                      <a:pt x="72" y="12"/>
                    </a:lnTo>
                    <a:lnTo>
                      <a:pt x="74" y="24"/>
                    </a:lnTo>
                    <a:lnTo>
                      <a:pt x="80" y="39"/>
                    </a:lnTo>
                    <a:lnTo>
                      <a:pt x="68" y="38"/>
                    </a:lnTo>
                    <a:lnTo>
                      <a:pt x="56" y="35"/>
                    </a:lnTo>
                    <a:lnTo>
                      <a:pt x="47" y="33"/>
                    </a:lnTo>
                    <a:lnTo>
                      <a:pt x="36" y="29"/>
                    </a:lnTo>
                    <a:lnTo>
                      <a:pt x="27" y="29"/>
                    </a:lnTo>
                    <a:lnTo>
                      <a:pt x="21" y="29"/>
                    </a:lnTo>
                    <a:lnTo>
                      <a:pt x="20" y="36"/>
                    </a:lnTo>
                    <a:lnTo>
                      <a:pt x="18" y="45"/>
                    </a:lnTo>
                    <a:lnTo>
                      <a:pt x="12" y="53"/>
                    </a:lnTo>
                    <a:lnTo>
                      <a:pt x="23" y="53"/>
                    </a:lnTo>
                    <a:lnTo>
                      <a:pt x="29" y="57"/>
                    </a:lnTo>
                    <a:lnTo>
                      <a:pt x="33" y="56"/>
                    </a:lnTo>
                    <a:lnTo>
                      <a:pt x="27" y="60"/>
                    </a:lnTo>
                    <a:lnTo>
                      <a:pt x="23" y="57"/>
                    </a:lnTo>
                    <a:lnTo>
                      <a:pt x="18" y="59"/>
                    </a:lnTo>
                    <a:lnTo>
                      <a:pt x="12" y="57"/>
                    </a:lnTo>
                    <a:lnTo>
                      <a:pt x="14" y="69"/>
                    </a:lnTo>
                    <a:lnTo>
                      <a:pt x="5" y="72"/>
                    </a:lnTo>
                    <a:lnTo>
                      <a:pt x="0" y="77"/>
                    </a:lnTo>
                    <a:lnTo>
                      <a:pt x="2" y="81"/>
                    </a:lnTo>
                    <a:lnTo>
                      <a:pt x="3" y="87"/>
                    </a:lnTo>
                    <a:lnTo>
                      <a:pt x="9" y="102"/>
                    </a:lnTo>
                    <a:lnTo>
                      <a:pt x="11" y="107"/>
                    </a:lnTo>
                    <a:lnTo>
                      <a:pt x="15" y="114"/>
                    </a:lnTo>
                    <a:lnTo>
                      <a:pt x="18" y="120"/>
                    </a:lnTo>
                    <a:lnTo>
                      <a:pt x="21" y="123"/>
                    </a:lnTo>
                    <a:lnTo>
                      <a:pt x="23" y="132"/>
                    </a:lnTo>
                    <a:lnTo>
                      <a:pt x="27" y="138"/>
                    </a:lnTo>
                    <a:lnTo>
                      <a:pt x="29" y="143"/>
                    </a:lnTo>
                    <a:lnTo>
                      <a:pt x="32" y="149"/>
                    </a:lnTo>
                    <a:lnTo>
                      <a:pt x="36" y="152"/>
                    </a:lnTo>
                    <a:lnTo>
                      <a:pt x="39" y="158"/>
                    </a:lnTo>
                    <a:lnTo>
                      <a:pt x="45" y="165"/>
                    </a:lnTo>
                    <a:lnTo>
                      <a:pt x="50" y="171"/>
                    </a:lnTo>
                    <a:lnTo>
                      <a:pt x="57" y="180"/>
                    </a:lnTo>
                    <a:lnTo>
                      <a:pt x="65" y="183"/>
                    </a:lnTo>
                    <a:lnTo>
                      <a:pt x="69" y="188"/>
                    </a:lnTo>
                    <a:lnTo>
                      <a:pt x="72" y="189"/>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18" name="Freeform 774"/>
              <p:cNvSpPr>
                <a:spLocks/>
              </p:cNvSpPr>
              <p:nvPr/>
            </p:nvSpPr>
            <p:spPr bwMode="auto">
              <a:xfrm>
                <a:off x="3577" y="1902"/>
                <a:ext cx="11" cy="9"/>
              </a:xfrm>
              <a:custGeom>
                <a:avLst/>
                <a:gdLst>
                  <a:gd name="T0" fmla="*/ 0 w 61"/>
                  <a:gd name="T1" fmla="*/ 0 h 48"/>
                  <a:gd name="T2" fmla="*/ 0 w 61"/>
                  <a:gd name="T3" fmla="*/ 0 h 48"/>
                  <a:gd name="T4" fmla="*/ 0 w 61"/>
                  <a:gd name="T5" fmla="*/ 0 h 48"/>
                  <a:gd name="T6" fmla="*/ 0 w 61"/>
                  <a:gd name="T7" fmla="*/ 0 h 48"/>
                  <a:gd name="T8" fmla="*/ 0 w 61"/>
                  <a:gd name="T9" fmla="*/ 0 h 48"/>
                  <a:gd name="T10" fmla="*/ 0 w 61"/>
                  <a:gd name="T11" fmla="*/ 0 h 48"/>
                  <a:gd name="T12" fmla="*/ 0 w 61"/>
                  <a:gd name="T13" fmla="*/ 0 h 48"/>
                  <a:gd name="T14" fmla="*/ 0 w 61"/>
                  <a:gd name="T15" fmla="*/ 0 h 48"/>
                  <a:gd name="T16" fmla="*/ 0 w 61"/>
                  <a:gd name="T17" fmla="*/ 0 h 48"/>
                  <a:gd name="T18" fmla="*/ 0 w 61"/>
                  <a:gd name="T19" fmla="*/ 0 h 48"/>
                  <a:gd name="T20" fmla="*/ 0 w 61"/>
                  <a:gd name="T21" fmla="*/ 0 h 48"/>
                  <a:gd name="T22" fmla="*/ 0 w 61"/>
                  <a:gd name="T23" fmla="*/ 0 h 48"/>
                  <a:gd name="T24" fmla="*/ 0 w 61"/>
                  <a:gd name="T25" fmla="*/ 0 h 48"/>
                  <a:gd name="T26" fmla="*/ 0 w 61"/>
                  <a:gd name="T27" fmla="*/ 0 h 4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1"/>
                  <a:gd name="T43" fmla="*/ 0 h 48"/>
                  <a:gd name="T44" fmla="*/ 61 w 61"/>
                  <a:gd name="T45" fmla="*/ 48 h 4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1" h="48">
                    <a:moveTo>
                      <a:pt x="58" y="6"/>
                    </a:moveTo>
                    <a:lnTo>
                      <a:pt x="54" y="15"/>
                    </a:lnTo>
                    <a:lnTo>
                      <a:pt x="57" y="28"/>
                    </a:lnTo>
                    <a:lnTo>
                      <a:pt x="61" y="37"/>
                    </a:lnTo>
                    <a:lnTo>
                      <a:pt x="60" y="48"/>
                    </a:lnTo>
                    <a:lnTo>
                      <a:pt x="27" y="37"/>
                    </a:lnTo>
                    <a:lnTo>
                      <a:pt x="16" y="37"/>
                    </a:lnTo>
                    <a:lnTo>
                      <a:pt x="6" y="33"/>
                    </a:lnTo>
                    <a:lnTo>
                      <a:pt x="0" y="22"/>
                    </a:lnTo>
                    <a:lnTo>
                      <a:pt x="10" y="12"/>
                    </a:lnTo>
                    <a:lnTo>
                      <a:pt x="10" y="0"/>
                    </a:lnTo>
                    <a:lnTo>
                      <a:pt x="24" y="3"/>
                    </a:lnTo>
                    <a:lnTo>
                      <a:pt x="45" y="6"/>
                    </a:lnTo>
                    <a:lnTo>
                      <a:pt x="58" y="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19" name="Freeform 775"/>
              <p:cNvSpPr>
                <a:spLocks/>
              </p:cNvSpPr>
              <p:nvPr/>
            </p:nvSpPr>
            <p:spPr bwMode="auto">
              <a:xfrm>
                <a:off x="3607" y="1867"/>
                <a:ext cx="82" cy="43"/>
              </a:xfrm>
              <a:custGeom>
                <a:avLst/>
                <a:gdLst>
                  <a:gd name="T0" fmla="*/ 0 w 447"/>
                  <a:gd name="T1" fmla="*/ 0 h 237"/>
                  <a:gd name="T2" fmla="*/ 0 w 447"/>
                  <a:gd name="T3" fmla="*/ 0 h 237"/>
                  <a:gd name="T4" fmla="*/ 0 w 447"/>
                  <a:gd name="T5" fmla="*/ 0 h 237"/>
                  <a:gd name="T6" fmla="*/ 0 w 447"/>
                  <a:gd name="T7" fmla="*/ 0 h 237"/>
                  <a:gd name="T8" fmla="*/ 0 w 447"/>
                  <a:gd name="T9" fmla="*/ 0 h 237"/>
                  <a:gd name="T10" fmla="*/ 0 w 447"/>
                  <a:gd name="T11" fmla="*/ 0 h 237"/>
                  <a:gd name="T12" fmla="*/ 0 w 447"/>
                  <a:gd name="T13" fmla="*/ 0 h 237"/>
                  <a:gd name="T14" fmla="*/ 0 w 447"/>
                  <a:gd name="T15" fmla="*/ 0 h 237"/>
                  <a:gd name="T16" fmla="*/ 0 w 447"/>
                  <a:gd name="T17" fmla="*/ 0 h 237"/>
                  <a:gd name="T18" fmla="*/ 0 w 447"/>
                  <a:gd name="T19" fmla="*/ 0 h 237"/>
                  <a:gd name="T20" fmla="*/ 0 w 447"/>
                  <a:gd name="T21" fmla="*/ 0 h 237"/>
                  <a:gd name="T22" fmla="*/ 0 w 447"/>
                  <a:gd name="T23" fmla="*/ 0 h 237"/>
                  <a:gd name="T24" fmla="*/ 0 w 447"/>
                  <a:gd name="T25" fmla="*/ 0 h 237"/>
                  <a:gd name="T26" fmla="*/ 0 w 447"/>
                  <a:gd name="T27" fmla="*/ 0 h 237"/>
                  <a:gd name="T28" fmla="*/ 0 w 447"/>
                  <a:gd name="T29" fmla="*/ 0 h 237"/>
                  <a:gd name="T30" fmla="*/ 0 w 447"/>
                  <a:gd name="T31" fmla="*/ 0 h 237"/>
                  <a:gd name="T32" fmla="*/ 0 w 447"/>
                  <a:gd name="T33" fmla="*/ 0 h 237"/>
                  <a:gd name="T34" fmla="*/ 0 w 447"/>
                  <a:gd name="T35" fmla="*/ 0 h 237"/>
                  <a:gd name="T36" fmla="*/ 0 w 447"/>
                  <a:gd name="T37" fmla="*/ 0 h 237"/>
                  <a:gd name="T38" fmla="*/ 0 w 447"/>
                  <a:gd name="T39" fmla="*/ 0 h 237"/>
                  <a:gd name="T40" fmla="*/ 0 w 447"/>
                  <a:gd name="T41" fmla="*/ 0 h 237"/>
                  <a:gd name="T42" fmla="*/ 0 w 447"/>
                  <a:gd name="T43" fmla="*/ 0 h 237"/>
                  <a:gd name="T44" fmla="*/ 0 w 447"/>
                  <a:gd name="T45" fmla="*/ 0 h 237"/>
                  <a:gd name="T46" fmla="*/ 0 w 447"/>
                  <a:gd name="T47" fmla="*/ 0 h 237"/>
                  <a:gd name="T48" fmla="*/ 0 w 447"/>
                  <a:gd name="T49" fmla="*/ 0 h 237"/>
                  <a:gd name="T50" fmla="*/ 0 w 447"/>
                  <a:gd name="T51" fmla="*/ 0 h 237"/>
                  <a:gd name="T52" fmla="*/ 0 w 447"/>
                  <a:gd name="T53" fmla="*/ 0 h 237"/>
                  <a:gd name="T54" fmla="*/ 0 w 447"/>
                  <a:gd name="T55" fmla="*/ 0 h 237"/>
                  <a:gd name="T56" fmla="*/ 0 w 447"/>
                  <a:gd name="T57" fmla="*/ 0 h 237"/>
                  <a:gd name="T58" fmla="*/ 0 w 447"/>
                  <a:gd name="T59" fmla="*/ 0 h 237"/>
                  <a:gd name="T60" fmla="*/ 0 w 447"/>
                  <a:gd name="T61" fmla="*/ 0 h 237"/>
                  <a:gd name="T62" fmla="*/ 0 w 447"/>
                  <a:gd name="T63" fmla="*/ 0 h 237"/>
                  <a:gd name="T64" fmla="*/ 0 w 447"/>
                  <a:gd name="T65" fmla="*/ 0 h 237"/>
                  <a:gd name="T66" fmla="*/ 0 w 447"/>
                  <a:gd name="T67" fmla="*/ 0 h 237"/>
                  <a:gd name="T68" fmla="*/ 0 w 447"/>
                  <a:gd name="T69" fmla="*/ 0 h 237"/>
                  <a:gd name="T70" fmla="*/ 0 w 447"/>
                  <a:gd name="T71" fmla="*/ 0 h 237"/>
                  <a:gd name="T72" fmla="*/ 0 w 447"/>
                  <a:gd name="T73" fmla="*/ 0 h 237"/>
                  <a:gd name="T74" fmla="*/ 0 w 447"/>
                  <a:gd name="T75" fmla="*/ 0 h 237"/>
                  <a:gd name="T76" fmla="*/ 0 w 447"/>
                  <a:gd name="T77" fmla="*/ 0 h 237"/>
                  <a:gd name="T78" fmla="*/ 0 w 447"/>
                  <a:gd name="T79" fmla="*/ 0 h 237"/>
                  <a:gd name="T80" fmla="*/ 0 w 447"/>
                  <a:gd name="T81" fmla="*/ 0 h 237"/>
                  <a:gd name="T82" fmla="*/ 0 w 447"/>
                  <a:gd name="T83" fmla="*/ 0 h 237"/>
                  <a:gd name="T84" fmla="*/ 0 w 447"/>
                  <a:gd name="T85" fmla="*/ 0 h 23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47"/>
                  <a:gd name="T130" fmla="*/ 0 h 237"/>
                  <a:gd name="T131" fmla="*/ 447 w 447"/>
                  <a:gd name="T132" fmla="*/ 237 h 23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47" h="237">
                    <a:moveTo>
                      <a:pt x="50" y="225"/>
                    </a:moveTo>
                    <a:lnTo>
                      <a:pt x="45" y="215"/>
                    </a:lnTo>
                    <a:lnTo>
                      <a:pt x="30" y="207"/>
                    </a:lnTo>
                    <a:lnTo>
                      <a:pt x="24" y="188"/>
                    </a:lnTo>
                    <a:lnTo>
                      <a:pt x="18" y="171"/>
                    </a:lnTo>
                    <a:lnTo>
                      <a:pt x="6" y="153"/>
                    </a:lnTo>
                    <a:lnTo>
                      <a:pt x="5" y="140"/>
                    </a:lnTo>
                    <a:lnTo>
                      <a:pt x="9" y="120"/>
                    </a:lnTo>
                    <a:lnTo>
                      <a:pt x="0" y="110"/>
                    </a:lnTo>
                    <a:lnTo>
                      <a:pt x="14" y="104"/>
                    </a:lnTo>
                    <a:lnTo>
                      <a:pt x="27" y="89"/>
                    </a:lnTo>
                    <a:lnTo>
                      <a:pt x="36" y="74"/>
                    </a:lnTo>
                    <a:lnTo>
                      <a:pt x="53" y="71"/>
                    </a:lnTo>
                    <a:lnTo>
                      <a:pt x="63" y="71"/>
                    </a:lnTo>
                    <a:lnTo>
                      <a:pt x="77" y="65"/>
                    </a:lnTo>
                    <a:lnTo>
                      <a:pt x="92" y="78"/>
                    </a:lnTo>
                    <a:lnTo>
                      <a:pt x="101" y="74"/>
                    </a:lnTo>
                    <a:lnTo>
                      <a:pt x="119" y="66"/>
                    </a:lnTo>
                    <a:lnTo>
                      <a:pt x="132" y="69"/>
                    </a:lnTo>
                    <a:lnTo>
                      <a:pt x="144" y="80"/>
                    </a:lnTo>
                    <a:lnTo>
                      <a:pt x="158" y="68"/>
                    </a:lnTo>
                    <a:lnTo>
                      <a:pt x="161" y="56"/>
                    </a:lnTo>
                    <a:lnTo>
                      <a:pt x="165" y="39"/>
                    </a:lnTo>
                    <a:lnTo>
                      <a:pt x="180" y="44"/>
                    </a:lnTo>
                    <a:lnTo>
                      <a:pt x="188" y="50"/>
                    </a:lnTo>
                    <a:lnTo>
                      <a:pt x="198" y="51"/>
                    </a:lnTo>
                    <a:lnTo>
                      <a:pt x="215" y="51"/>
                    </a:lnTo>
                    <a:lnTo>
                      <a:pt x="230" y="44"/>
                    </a:lnTo>
                    <a:lnTo>
                      <a:pt x="234" y="33"/>
                    </a:lnTo>
                    <a:lnTo>
                      <a:pt x="246" y="26"/>
                    </a:lnTo>
                    <a:lnTo>
                      <a:pt x="260" y="20"/>
                    </a:lnTo>
                    <a:lnTo>
                      <a:pt x="260" y="8"/>
                    </a:lnTo>
                    <a:lnTo>
                      <a:pt x="279" y="0"/>
                    </a:lnTo>
                    <a:lnTo>
                      <a:pt x="291" y="0"/>
                    </a:lnTo>
                    <a:lnTo>
                      <a:pt x="299" y="14"/>
                    </a:lnTo>
                    <a:lnTo>
                      <a:pt x="309" y="35"/>
                    </a:lnTo>
                    <a:lnTo>
                      <a:pt x="315" y="47"/>
                    </a:lnTo>
                    <a:lnTo>
                      <a:pt x="317" y="60"/>
                    </a:lnTo>
                    <a:lnTo>
                      <a:pt x="309" y="72"/>
                    </a:lnTo>
                    <a:lnTo>
                      <a:pt x="311" y="86"/>
                    </a:lnTo>
                    <a:lnTo>
                      <a:pt x="321" y="87"/>
                    </a:lnTo>
                    <a:lnTo>
                      <a:pt x="332" y="101"/>
                    </a:lnTo>
                    <a:lnTo>
                      <a:pt x="344" y="108"/>
                    </a:lnTo>
                    <a:lnTo>
                      <a:pt x="359" y="114"/>
                    </a:lnTo>
                    <a:lnTo>
                      <a:pt x="365" y="132"/>
                    </a:lnTo>
                    <a:lnTo>
                      <a:pt x="374" y="144"/>
                    </a:lnTo>
                    <a:lnTo>
                      <a:pt x="384" y="156"/>
                    </a:lnTo>
                    <a:lnTo>
                      <a:pt x="399" y="167"/>
                    </a:lnTo>
                    <a:lnTo>
                      <a:pt x="410" y="179"/>
                    </a:lnTo>
                    <a:lnTo>
                      <a:pt x="420" y="198"/>
                    </a:lnTo>
                    <a:lnTo>
                      <a:pt x="434" y="207"/>
                    </a:lnTo>
                    <a:lnTo>
                      <a:pt x="447" y="219"/>
                    </a:lnTo>
                    <a:lnTo>
                      <a:pt x="446" y="230"/>
                    </a:lnTo>
                    <a:lnTo>
                      <a:pt x="432" y="234"/>
                    </a:lnTo>
                    <a:lnTo>
                      <a:pt x="417" y="233"/>
                    </a:lnTo>
                    <a:lnTo>
                      <a:pt x="401" y="224"/>
                    </a:lnTo>
                    <a:lnTo>
                      <a:pt x="383" y="227"/>
                    </a:lnTo>
                    <a:lnTo>
                      <a:pt x="371" y="221"/>
                    </a:lnTo>
                    <a:lnTo>
                      <a:pt x="360" y="219"/>
                    </a:lnTo>
                    <a:lnTo>
                      <a:pt x="344" y="221"/>
                    </a:lnTo>
                    <a:lnTo>
                      <a:pt x="327" y="221"/>
                    </a:lnTo>
                    <a:lnTo>
                      <a:pt x="317" y="224"/>
                    </a:lnTo>
                    <a:lnTo>
                      <a:pt x="302" y="228"/>
                    </a:lnTo>
                    <a:lnTo>
                      <a:pt x="293" y="222"/>
                    </a:lnTo>
                    <a:lnTo>
                      <a:pt x="285" y="215"/>
                    </a:lnTo>
                    <a:lnTo>
                      <a:pt x="273" y="219"/>
                    </a:lnTo>
                    <a:lnTo>
                      <a:pt x="266" y="230"/>
                    </a:lnTo>
                    <a:lnTo>
                      <a:pt x="254" y="228"/>
                    </a:lnTo>
                    <a:lnTo>
                      <a:pt x="233" y="227"/>
                    </a:lnTo>
                    <a:lnTo>
                      <a:pt x="219" y="216"/>
                    </a:lnTo>
                    <a:lnTo>
                      <a:pt x="206" y="210"/>
                    </a:lnTo>
                    <a:lnTo>
                      <a:pt x="195" y="201"/>
                    </a:lnTo>
                    <a:lnTo>
                      <a:pt x="179" y="188"/>
                    </a:lnTo>
                    <a:lnTo>
                      <a:pt x="170" y="183"/>
                    </a:lnTo>
                    <a:lnTo>
                      <a:pt x="158" y="177"/>
                    </a:lnTo>
                    <a:lnTo>
                      <a:pt x="150" y="192"/>
                    </a:lnTo>
                    <a:lnTo>
                      <a:pt x="144" y="200"/>
                    </a:lnTo>
                    <a:lnTo>
                      <a:pt x="144" y="210"/>
                    </a:lnTo>
                    <a:lnTo>
                      <a:pt x="135" y="224"/>
                    </a:lnTo>
                    <a:lnTo>
                      <a:pt x="146" y="237"/>
                    </a:lnTo>
                    <a:lnTo>
                      <a:pt x="128" y="231"/>
                    </a:lnTo>
                    <a:lnTo>
                      <a:pt x="116" y="225"/>
                    </a:lnTo>
                    <a:lnTo>
                      <a:pt x="101" y="216"/>
                    </a:lnTo>
                    <a:lnTo>
                      <a:pt x="93" y="210"/>
                    </a:lnTo>
                    <a:lnTo>
                      <a:pt x="78" y="210"/>
                    </a:lnTo>
                    <a:lnTo>
                      <a:pt x="66" y="218"/>
                    </a:lnTo>
                    <a:lnTo>
                      <a:pt x="50" y="225"/>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20" name="Freeform 776"/>
              <p:cNvSpPr>
                <a:spLocks/>
              </p:cNvSpPr>
              <p:nvPr/>
            </p:nvSpPr>
            <p:spPr bwMode="auto">
              <a:xfrm>
                <a:off x="3556" y="1913"/>
                <a:ext cx="2" cy="3"/>
              </a:xfrm>
              <a:custGeom>
                <a:avLst/>
                <a:gdLst>
                  <a:gd name="T0" fmla="*/ 0 w 12"/>
                  <a:gd name="T1" fmla="*/ 0 h 15"/>
                  <a:gd name="T2" fmla="*/ 0 w 12"/>
                  <a:gd name="T3" fmla="*/ 0 h 15"/>
                  <a:gd name="T4" fmla="*/ 0 w 12"/>
                  <a:gd name="T5" fmla="*/ 0 h 15"/>
                  <a:gd name="T6" fmla="*/ 0 w 12"/>
                  <a:gd name="T7" fmla="*/ 0 h 15"/>
                  <a:gd name="T8" fmla="*/ 0 w 12"/>
                  <a:gd name="T9" fmla="*/ 0 h 15"/>
                  <a:gd name="T10" fmla="*/ 0 60000 65536"/>
                  <a:gd name="T11" fmla="*/ 0 60000 65536"/>
                  <a:gd name="T12" fmla="*/ 0 60000 65536"/>
                  <a:gd name="T13" fmla="*/ 0 60000 65536"/>
                  <a:gd name="T14" fmla="*/ 0 60000 65536"/>
                  <a:gd name="T15" fmla="*/ 0 w 12"/>
                  <a:gd name="T16" fmla="*/ 0 h 15"/>
                  <a:gd name="T17" fmla="*/ 12 w 12"/>
                  <a:gd name="T18" fmla="*/ 15 h 15"/>
                </a:gdLst>
                <a:ahLst/>
                <a:cxnLst>
                  <a:cxn ang="T10">
                    <a:pos x="T0" y="T1"/>
                  </a:cxn>
                  <a:cxn ang="T11">
                    <a:pos x="T2" y="T3"/>
                  </a:cxn>
                  <a:cxn ang="T12">
                    <a:pos x="T4" y="T5"/>
                  </a:cxn>
                  <a:cxn ang="T13">
                    <a:pos x="T6" y="T7"/>
                  </a:cxn>
                  <a:cxn ang="T14">
                    <a:pos x="T8" y="T9"/>
                  </a:cxn>
                </a:cxnLst>
                <a:rect l="T15" t="T16" r="T17" b="T18"/>
                <a:pathLst>
                  <a:path w="12" h="15">
                    <a:moveTo>
                      <a:pt x="3" y="0"/>
                    </a:moveTo>
                    <a:lnTo>
                      <a:pt x="0" y="10"/>
                    </a:lnTo>
                    <a:lnTo>
                      <a:pt x="12" y="15"/>
                    </a:lnTo>
                    <a:lnTo>
                      <a:pt x="12" y="4"/>
                    </a:lnTo>
                    <a:lnTo>
                      <a:pt x="3"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21" name="Freeform 777"/>
              <p:cNvSpPr>
                <a:spLocks/>
              </p:cNvSpPr>
              <p:nvPr/>
            </p:nvSpPr>
            <p:spPr bwMode="auto">
              <a:xfrm>
                <a:off x="3562" y="1904"/>
                <a:ext cx="1" cy="5"/>
              </a:xfrm>
              <a:custGeom>
                <a:avLst/>
                <a:gdLst>
                  <a:gd name="T0" fmla="*/ 0 w 9"/>
                  <a:gd name="T1" fmla="*/ 0 h 24"/>
                  <a:gd name="T2" fmla="*/ 0 w 9"/>
                  <a:gd name="T3" fmla="*/ 0 h 24"/>
                  <a:gd name="T4" fmla="*/ 0 w 9"/>
                  <a:gd name="T5" fmla="*/ 0 h 24"/>
                  <a:gd name="T6" fmla="*/ 0 w 9"/>
                  <a:gd name="T7" fmla="*/ 0 h 24"/>
                  <a:gd name="T8" fmla="*/ 0 w 9"/>
                  <a:gd name="T9" fmla="*/ 0 h 24"/>
                  <a:gd name="T10" fmla="*/ 0 60000 65536"/>
                  <a:gd name="T11" fmla="*/ 0 60000 65536"/>
                  <a:gd name="T12" fmla="*/ 0 60000 65536"/>
                  <a:gd name="T13" fmla="*/ 0 60000 65536"/>
                  <a:gd name="T14" fmla="*/ 0 60000 65536"/>
                  <a:gd name="T15" fmla="*/ 0 w 9"/>
                  <a:gd name="T16" fmla="*/ 0 h 24"/>
                  <a:gd name="T17" fmla="*/ 9 w 9"/>
                  <a:gd name="T18" fmla="*/ 24 h 24"/>
                </a:gdLst>
                <a:ahLst/>
                <a:cxnLst>
                  <a:cxn ang="T10">
                    <a:pos x="T0" y="T1"/>
                  </a:cxn>
                  <a:cxn ang="T11">
                    <a:pos x="T2" y="T3"/>
                  </a:cxn>
                  <a:cxn ang="T12">
                    <a:pos x="T4" y="T5"/>
                  </a:cxn>
                  <a:cxn ang="T13">
                    <a:pos x="T6" y="T7"/>
                  </a:cxn>
                  <a:cxn ang="T14">
                    <a:pos x="T8" y="T9"/>
                  </a:cxn>
                </a:cxnLst>
                <a:rect l="T15" t="T16" r="T17" b="T18"/>
                <a:pathLst>
                  <a:path w="9" h="24">
                    <a:moveTo>
                      <a:pt x="1" y="0"/>
                    </a:moveTo>
                    <a:lnTo>
                      <a:pt x="0" y="14"/>
                    </a:lnTo>
                    <a:lnTo>
                      <a:pt x="0" y="24"/>
                    </a:lnTo>
                    <a:lnTo>
                      <a:pt x="9" y="11"/>
                    </a:lnTo>
                    <a:lnTo>
                      <a:pt x="1"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22" name="Freeform 778"/>
              <p:cNvSpPr>
                <a:spLocks/>
              </p:cNvSpPr>
              <p:nvPr/>
            </p:nvSpPr>
            <p:spPr bwMode="auto">
              <a:xfrm>
                <a:off x="3572" y="1889"/>
                <a:ext cx="4" cy="3"/>
              </a:xfrm>
              <a:custGeom>
                <a:avLst/>
                <a:gdLst>
                  <a:gd name="T0" fmla="*/ 0 w 20"/>
                  <a:gd name="T1" fmla="*/ 0 h 18"/>
                  <a:gd name="T2" fmla="*/ 0 w 20"/>
                  <a:gd name="T3" fmla="*/ 0 h 18"/>
                  <a:gd name="T4" fmla="*/ 0 w 20"/>
                  <a:gd name="T5" fmla="*/ 0 h 18"/>
                  <a:gd name="T6" fmla="*/ 0 w 20"/>
                  <a:gd name="T7" fmla="*/ 0 h 18"/>
                  <a:gd name="T8" fmla="*/ 0 w 20"/>
                  <a:gd name="T9" fmla="*/ 0 h 18"/>
                  <a:gd name="T10" fmla="*/ 0 60000 65536"/>
                  <a:gd name="T11" fmla="*/ 0 60000 65536"/>
                  <a:gd name="T12" fmla="*/ 0 60000 65536"/>
                  <a:gd name="T13" fmla="*/ 0 60000 65536"/>
                  <a:gd name="T14" fmla="*/ 0 60000 65536"/>
                  <a:gd name="T15" fmla="*/ 0 w 20"/>
                  <a:gd name="T16" fmla="*/ 0 h 18"/>
                  <a:gd name="T17" fmla="*/ 20 w 20"/>
                  <a:gd name="T18" fmla="*/ 18 h 18"/>
                </a:gdLst>
                <a:ahLst/>
                <a:cxnLst>
                  <a:cxn ang="T10">
                    <a:pos x="T0" y="T1"/>
                  </a:cxn>
                  <a:cxn ang="T11">
                    <a:pos x="T2" y="T3"/>
                  </a:cxn>
                  <a:cxn ang="T12">
                    <a:pos x="T4" y="T5"/>
                  </a:cxn>
                  <a:cxn ang="T13">
                    <a:pos x="T6" y="T7"/>
                  </a:cxn>
                  <a:cxn ang="T14">
                    <a:pos x="T8" y="T9"/>
                  </a:cxn>
                </a:cxnLst>
                <a:rect l="T15" t="T16" r="T17" b="T18"/>
                <a:pathLst>
                  <a:path w="20" h="18">
                    <a:moveTo>
                      <a:pt x="8" y="0"/>
                    </a:moveTo>
                    <a:lnTo>
                      <a:pt x="0" y="9"/>
                    </a:lnTo>
                    <a:lnTo>
                      <a:pt x="12" y="18"/>
                    </a:lnTo>
                    <a:lnTo>
                      <a:pt x="20" y="12"/>
                    </a:lnTo>
                    <a:lnTo>
                      <a:pt x="8"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23" name="Freeform 779"/>
              <p:cNvSpPr>
                <a:spLocks/>
              </p:cNvSpPr>
              <p:nvPr/>
            </p:nvSpPr>
            <p:spPr bwMode="auto">
              <a:xfrm>
                <a:off x="3564" y="1898"/>
                <a:ext cx="4" cy="3"/>
              </a:xfrm>
              <a:custGeom>
                <a:avLst/>
                <a:gdLst>
                  <a:gd name="T0" fmla="*/ 0 w 17"/>
                  <a:gd name="T1" fmla="*/ 0 h 15"/>
                  <a:gd name="T2" fmla="*/ 0 w 17"/>
                  <a:gd name="T3" fmla="*/ 0 h 15"/>
                  <a:gd name="T4" fmla="*/ 0 w 17"/>
                  <a:gd name="T5" fmla="*/ 0 h 15"/>
                  <a:gd name="T6" fmla="*/ 0 w 17"/>
                  <a:gd name="T7" fmla="*/ 0 h 15"/>
                  <a:gd name="T8" fmla="*/ 0 w 17"/>
                  <a:gd name="T9" fmla="*/ 0 h 15"/>
                  <a:gd name="T10" fmla="*/ 0 60000 65536"/>
                  <a:gd name="T11" fmla="*/ 0 60000 65536"/>
                  <a:gd name="T12" fmla="*/ 0 60000 65536"/>
                  <a:gd name="T13" fmla="*/ 0 60000 65536"/>
                  <a:gd name="T14" fmla="*/ 0 60000 65536"/>
                  <a:gd name="T15" fmla="*/ 0 w 17"/>
                  <a:gd name="T16" fmla="*/ 0 h 15"/>
                  <a:gd name="T17" fmla="*/ 17 w 17"/>
                  <a:gd name="T18" fmla="*/ 15 h 15"/>
                </a:gdLst>
                <a:ahLst/>
                <a:cxnLst>
                  <a:cxn ang="T10">
                    <a:pos x="T0" y="T1"/>
                  </a:cxn>
                  <a:cxn ang="T11">
                    <a:pos x="T2" y="T3"/>
                  </a:cxn>
                  <a:cxn ang="T12">
                    <a:pos x="T4" y="T5"/>
                  </a:cxn>
                  <a:cxn ang="T13">
                    <a:pos x="T6" y="T7"/>
                  </a:cxn>
                  <a:cxn ang="T14">
                    <a:pos x="T8" y="T9"/>
                  </a:cxn>
                </a:cxnLst>
                <a:rect l="T15" t="T16" r="T17" b="T18"/>
                <a:pathLst>
                  <a:path w="17" h="15">
                    <a:moveTo>
                      <a:pt x="9" y="0"/>
                    </a:moveTo>
                    <a:lnTo>
                      <a:pt x="0" y="4"/>
                    </a:lnTo>
                    <a:lnTo>
                      <a:pt x="3" y="15"/>
                    </a:lnTo>
                    <a:lnTo>
                      <a:pt x="17" y="12"/>
                    </a:lnTo>
                    <a:lnTo>
                      <a:pt x="9"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24" name="Freeform 780"/>
              <p:cNvSpPr>
                <a:spLocks/>
              </p:cNvSpPr>
              <p:nvPr/>
            </p:nvSpPr>
            <p:spPr bwMode="auto">
              <a:xfrm>
                <a:off x="3571" y="1844"/>
                <a:ext cx="46" cy="72"/>
              </a:xfrm>
              <a:custGeom>
                <a:avLst/>
                <a:gdLst>
                  <a:gd name="T0" fmla="*/ 0 w 248"/>
                  <a:gd name="T1" fmla="*/ 0 h 389"/>
                  <a:gd name="T2" fmla="*/ 0 w 248"/>
                  <a:gd name="T3" fmla="*/ 0 h 389"/>
                  <a:gd name="T4" fmla="*/ 0 w 248"/>
                  <a:gd name="T5" fmla="*/ 0 h 389"/>
                  <a:gd name="T6" fmla="*/ 0 w 248"/>
                  <a:gd name="T7" fmla="*/ 0 h 389"/>
                  <a:gd name="T8" fmla="*/ 0 w 248"/>
                  <a:gd name="T9" fmla="*/ 0 h 389"/>
                  <a:gd name="T10" fmla="*/ 0 w 248"/>
                  <a:gd name="T11" fmla="*/ 0 h 389"/>
                  <a:gd name="T12" fmla="*/ 0 w 248"/>
                  <a:gd name="T13" fmla="*/ 0 h 389"/>
                  <a:gd name="T14" fmla="*/ 0 w 248"/>
                  <a:gd name="T15" fmla="*/ 0 h 389"/>
                  <a:gd name="T16" fmla="*/ 0 w 248"/>
                  <a:gd name="T17" fmla="*/ 0 h 389"/>
                  <a:gd name="T18" fmla="*/ 0 w 248"/>
                  <a:gd name="T19" fmla="*/ 0 h 389"/>
                  <a:gd name="T20" fmla="*/ 0 w 248"/>
                  <a:gd name="T21" fmla="*/ 0 h 389"/>
                  <a:gd name="T22" fmla="*/ 0 w 248"/>
                  <a:gd name="T23" fmla="*/ 0 h 389"/>
                  <a:gd name="T24" fmla="*/ 0 w 248"/>
                  <a:gd name="T25" fmla="*/ 0 h 389"/>
                  <a:gd name="T26" fmla="*/ 0 w 248"/>
                  <a:gd name="T27" fmla="*/ 0 h 389"/>
                  <a:gd name="T28" fmla="*/ 0 w 248"/>
                  <a:gd name="T29" fmla="*/ 0 h 389"/>
                  <a:gd name="T30" fmla="*/ 0 w 248"/>
                  <a:gd name="T31" fmla="*/ 0 h 389"/>
                  <a:gd name="T32" fmla="*/ 0 w 248"/>
                  <a:gd name="T33" fmla="*/ 0 h 389"/>
                  <a:gd name="T34" fmla="*/ 0 w 248"/>
                  <a:gd name="T35" fmla="*/ 0 h 389"/>
                  <a:gd name="T36" fmla="*/ 0 w 248"/>
                  <a:gd name="T37" fmla="*/ 0 h 389"/>
                  <a:gd name="T38" fmla="*/ 0 w 248"/>
                  <a:gd name="T39" fmla="*/ 0 h 389"/>
                  <a:gd name="T40" fmla="*/ 0 w 248"/>
                  <a:gd name="T41" fmla="*/ 0 h 389"/>
                  <a:gd name="T42" fmla="*/ 0 w 248"/>
                  <a:gd name="T43" fmla="*/ 0 h 389"/>
                  <a:gd name="T44" fmla="*/ 0 w 248"/>
                  <a:gd name="T45" fmla="*/ 0 h 389"/>
                  <a:gd name="T46" fmla="*/ 0 w 248"/>
                  <a:gd name="T47" fmla="*/ 0 h 389"/>
                  <a:gd name="T48" fmla="*/ 0 w 248"/>
                  <a:gd name="T49" fmla="*/ 0 h 389"/>
                  <a:gd name="T50" fmla="*/ 0 w 248"/>
                  <a:gd name="T51" fmla="*/ 0 h 389"/>
                  <a:gd name="T52" fmla="*/ 0 w 248"/>
                  <a:gd name="T53" fmla="*/ 0 h 389"/>
                  <a:gd name="T54" fmla="*/ 0 w 248"/>
                  <a:gd name="T55" fmla="*/ 0 h 389"/>
                  <a:gd name="T56" fmla="*/ 0 w 248"/>
                  <a:gd name="T57" fmla="*/ 0 h 389"/>
                  <a:gd name="T58" fmla="*/ 0 w 248"/>
                  <a:gd name="T59" fmla="*/ 0 h 389"/>
                  <a:gd name="T60" fmla="*/ 0 w 248"/>
                  <a:gd name="T61" fmla="*/ 0 h 389"/>
                  <a:gd name="T62" fmla="*/ 0 w 248"/>
                  <a:gd name="T63" fmla="*/ 0 h 389"/>
                  <a:gd name="T64" fmla="*/ 0 w 248"/>
                  <a:gd name="T65" fmla="*/ 0 h 389"/>
                  <a:gd name="T66" fmla="*/ 0 w 248"/>
                  <a:gd name="T67" fmla="*/ 0 h 389"/>
                  <a:gd name="T68" fmla="*/ 0 w 248"/>
                  <a:gd name="T69" fmla="*/ 0 h 389"/>
                  <a:gd name="T70" fmla="*/ 0 w 248"/>
                  <a:gd name="T71" fmla="*/ 0 h 389"/>
                  <a:gd name="T72" fmla="*/ 0 w 248"/>
                  <a:gd name="T73" fmla="*/ 0 h 389"/>
                  <a:gd name="T74" fmla="*/ 0 w 248"/>
                  <a:gd name="T75" fmla="*/ 0 h 389"/>
                  <a:gd name="T76" fmla="*/ 0 w 248"/>
                  <a:gd name="T77" fmla="*/ 0 h 389"/>
                  <a:gd name="T78" fmla="*/ 0 w 248"/>
                  <a:gd name="T79" fmla="*/ 0 h 3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48"/>
                  <a:gd name="T121" fmla="*/ 0 h 389"/>
                  <a:gd name="T122" fmla="*/ 248 w 248"/>
                  <a:gd name="T123" fmla="*/ 389 h 38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48" h="389">
                    <a:moveTo>
                      <a:pt x="212" y="6"/>
                    </a:moveTo>
                    <a:lnTo>
                      <a:pt x="216" y="23"/>
                    </a:lnTo>
                    <a:lnTo>
                      <a:pt x="213" y="33"/>
                    </a:lnTo>
                    <a:lnTo>
                      <a:pt x="201" y="41"/>
                    </a:lnTo>
                    <a:lnTo>
                      <a:pt x="188" y="41"/>
                    </a:lnTo>
                    <a:lnTo>
                      <a:pt x="179" y="47"/>
                    </a:lnTo>
                    <a:lnTo>
                      <a:pt x="173" y="59"/>
                    </a:lnTo>
                    <a:lnTo>
                      <a:pt x="165" y="77"/>
                    </a:lnTo>
                    <a:lnTo>
                      <a:pt x="162" y="87"/>
                    </a:lnTo>
                    <a:lnTo>
                      <a:pt x="156" y="104"/>
                    </a:lnTo>
                    <a:lnTo>
                      <a:pt x="153" y="120"/>
                    </a:lnTo>
                    <a:lnTo>
                      <a:pt x="138" y="125"/>
                    </a:lnTo>
                    <a:lnTo>
                      <a:pt x="129" y="131"/>
                    </a:lnTo>
                    <a:lnTo>
                      <a:pt x="122" y="149"/>
                    </a:lnTo>
                    <a:lnTo>
                      <a:pt x="113" y="167"/>
                    </a:lnTo>
                    <a:lnTo>
                      <a:pt x="104" y="179"/>
                    </a:lnTo>
                    <a:lnTo>
                      <a:pt x="83" y="176"/>
                    </a:lnTo>
                    <a:lnTo>
                      <a:pt x="78" y="165"/>
                    </a:lnTo>
                    <a:lnTo>
                      <a:pt x="72" y="156"/>
                    </a:lnTo>
                    <a:lnTo>
                      <a:pt x="60" y="155"/>
                    </a:lnTo>
                    <a:lnTo>
                      <a:pt x="48" y="150"/>
                    </a:lnTo>
                    <a:lnTo>
                      <a:pt x="44" y="162"/>
                    </a:lnTo>
                    <a:lnTo>
                      <a:pt x="33" y="164"/>
                    </a:lnTo>
                    <a:lnTo>
                      <a:pt x="26" y="174"/>
                    </a:lnTo>
                    <a:lnTo>
                      <a:pt x="20" y="192"/>
                    </a:lnTo>
                    <a:lnTo>
                      <a:pt x="8" y="204"/>
                    </a:lnTo>
                    <a:lnTo>
                      <a:pt x="0" y="210"/>
                    </a:lnTo>
                    <a:lnTo>
                      <a:pt x="12" y="218"/>
                    </a:lnTo>
                    <a:lnTo>
                      <a:pt x="23" y="224"/>
                    </a:lnTo>
                    <a:lnTo>
                      <a:pt x="24" y="240"/>
                    </a:lnTo>
                    <a:lnTo>
                      <a:pt x="41" y="249"/>
                    </a:lnTo>
                    <a:lnTo>
                      <a:pt x="41" y="260"/>
                    </a:lnTo>
                    <a:lnTo>
                      <a:pt x="47" y="270"/>
                    </a:lnTo>
                    <a:lnTo>
                      <a:pt x="50" y="281"/>
                    </a:lnTo>
                    <a:lnTo>
                      <a:pt x="42" y="302"/>
                    </a:lnTo>
                    <a:lnTo>
                      <a:pt x="44" y="312"/>
                    </a:lnTo>
                    <a:lnTo>
                      <a:pt x="62" y="315"/>
                    </a:lnTo>
                    <a:lnTo>
                      <a:pt x="75" y="320"/>
                    </a:lnTo>
                    <a:lnTo>
                      <a:pt x="99" y="326"/>
                    </a:lnTo>
                    <a:lnTo>
                      <a:pt x="126" y="338"/>
                    </a:lnTo>
                    <a:lnTo>
                      <a:pt x="153" y="347"/>
                    </a:lnTo>
                    <a:lnTo>
                      <a:pt x="192" y="359"/>
                    </a:lnTo>
                    <a:lnTo>
                      <a:pt x="213" y="366"/>
                    </a:lnTo>
                    <a:lnTo>
                      <a:pt x="237" y="384"/>
                    </a:lnTo>
                    <a:lnTo>
                      <a:pt x="248" y="389"/>
                    </a:lnTo>
                    <a:lnTo>
                      <a:pt x="242" y="368"/>
                    </a:lnTo>
                    <a:lnTo>
                      <a:pt x="248" y="356"/>
                    </a:lnTo>
                    <a:lnTo>
                      <a:pt x="245" y="345"/>
                    </a:lnTo>
                    <a:lnTo>
                      <a:pt x="237" y="338"/>
                    </a:lnTo>
                    <a:lnTo>
                      <a:pt x="228" y="333"/>
                    </a:lnTo>
                    <a:lnTo>
                      <a:pt x="219" y="318"/>
                    </a:lnTo>
                    <a:lnTo>
                      <a:pt x="212" y="303"/>
                    </a:lnTo>
                    <a:lnTo>
                      <a:pt x="200" y="284"/>
                    </a:lnTo>
                    <a:lnTo>
                      <a:pt x="195" y="275"/>
                    </a:lnTo>
                    <a:lnTo>
                      <a:pt x="198" y="258"/>
                    </a:lnTo>
                    <a:lnTo>
                      <a:pt x="203" y="249"/>
                    </a:lnTo>
                    <a:lnTo>
                      <a:pt x="198" y="239"/>
                    </a:lnTo>
                    <a:lnTo>
                      <a:pt x="192" y="230"/>
                    </a:lnTo>
                    <a:lnTo>
                      <a:pt x="201" y="225"/>
                    </a:lnTo>
                    <a:lnTo>
                      <a:pt x="210" y="215"/>
                    </a:lnTo>
                    <a:lnTo>
                      <a:pt x="221" y="204"/>
                    </a:lnTo>
                    <a:lnTo>
                      <a:pt x="231" y="192"/>
                    </a:lnTo>
                    <a:lnTo>
                      <a:pt x="230" y="180"/>
                    </a:lnTo>
                    <a:lnTo>
                      <a:pt x="227" y="158"/>
                    </a:lnTo>
                    <a:lnTo>
                      <a:pt x="224" y="147"/>
                    </a:lnTo>
                    <a:lnTo>
                      <a:pt x="216" y="135"/>
                    </a:lnTo>
                    <a:lnTo>
                      <a:pt x="209" y="126"/>
                    </a:lnTo>
                    <a:lnTo>
                      <a:pt x="198" y="116"/>
                    </a:lnTo>
                    <a:lnTo>
                      <a:pt x="194" y="104"/>
                    </a:lnTo>
                    <a:lnTo>
                      <a:pt x="194" y="92"/>
                    </a:lnTo>
                    <a:lnTo>
                      <a:pt x="219" y="95"/>
                    </a:lnTo>
                    <a:lnTo>
                      <a:pt x="239" y="104"/>
                    </a:lnTo>
                    <a:lnTo>
                      <a:pt x="237" y="92"/>
                    </a:lnTo>
                    <a:lnTo>
                      <a:pt x="228" y="84"/>
                    </a:lnTo>
                    <a:lnTo>
                      <a:pt x="224" y="71"/>
                    </a:lnTo>
                    <a:lnTo>
                      <a:pt x="222" y="56"/>
                    </a:lnTo>
                    <a:lnTo>
                      <a:pt x="228" y="35"/>
                    </a:lnTo>
                    <a:lnTo>
                      <a:pt x="225" y="23"/>
                    </a:lnTo>
                    <a:lnTo>
                      <a:pt x="222" y="11"/>
                    </a:lnTo>
                    <a:lnTo>
                      <a:pt x="222" y="0"/>
                    </a:lnTo>
                    <a:lnTo>
                      <a:pt x="212" y="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25" name="Freeform 781"/>
              <p:cNvSpPr>
                <a:spLocks/>
              </p:cNvSpPr>
              <p:nvPr/>
            </p:nvSpPr>
            <p:spPr bwMode="auto">
              <a:xfrm>
                <a:off x="3543" y="1818"/>
                <a:ext cx="68" cy="66"/>
              </a:xfrm>
              <a:custGeom>
                <a:avLst/>
                <a:gdLst>
                  <a:gd name="T0" fmla="*/ 0 w 366"/>
                  <a:gd name="T1" fmla="*/ 0 h 356"/>
                  <a:gd name="T2" fmla="*/ 0 w 366"/>
                  <a:gd name="T3" fmla="*/ 0 h 356"/>
                  <a:gd name="T4" fmla="*/ 0 w 366"/>
                  <a:gd name="T5" fmla="*/ 0 h 356"/>
                  <a:gd name="T6" fmla="*/ 0 w 366"/>
                  <a:gd name="T7" fmla="*/ 0 h 356"/>
                  <a:gd name="T8" fmla="*/ 0 w 366"/>
                  <a:gd name="T9" fmla="*/ 0 h 356"/>
                  <a:gd name="T10" fmla="*/ 0 w 366"/>
                  <a:gd name="T11" fmla="*/ 0 h 356"/>
                  <a:gd name="T12" fmla="*/ 0 w 366"/>
                  <a:gd name="T13" fmla="*/ 0 h 356"/>
                  <a:gd name="T14" fmla="*/ 0 w 366"/>
                  <a:gd name="T15" fmla="*/ 0 h 356"/>
                  <a:gd name="T16" fmla="*/ 0 w 366"/>
                  <a:gd name="T17" fmla="*/ 0 h 356"/>
                  <a:gd name="T18" fmla="*/ 0 w 366"/>
                  <a:gd name="T19" fmla="*/ 0 h 356"/>
                  <a:gd name="T20" fmla="*/ 0 w 366"/>
                  <a:gd name="T21" fmla="*/ 0 h 356"/>
                  <a:gd name="T22" fmla="*/ 0 w 366"/>
                  <a:gd name="T23" fmla="*/ 0 h 356"/>
                  <a:gd name="T24" fmla="*/ 0 w 366"/>
                  <a:gd name="T25" fmla="*/ 0 h 356"/>
                  <a:gd name="T26" fmla="*/ 0 w 366"/>
                  <a:gd name="T27" fmla="*/ 0 h 356"/>
                  <a:gd name="T28" fmla="*/ 0 w 366"/>
                  <a:gd name="T29" fmla="*/ 0 h 356"/>
                  <a:gd name="T30" fmla="*/ 0 w 366"/>
                  <a:gd name="T31" fmla="*/ 0 h 356"/>
                  <a:gd name="T32" fmla="*/ 0 w 366"/>
                  <a:gd name="T33" fmla="*/ 0 h 356"/>
                  <a:gd name="T34" fmla="*/ 0 w 366"/>
                  <a:gd name="T35" fmla="*/ 0 h 356"/>
                  <a:gd name="T36" fmla="*/ 0 w 366"/>
                  <a:gd name="T37" fmla="*/ 0 h 356"/>
                  <a:gd name="T38" fmla="*/ 0 w 366"/>
                  <a:gd name="T39" fmla="*/ 0 h 356"/>
                  <a:gd name="T40" fmla="*/ 0 w 366"/>
                  <a:gd name="T41" fmla="*/ 0 h 356"/>
                  <a:gd name="T42" fmla="*/ 0 w 366"/>
                  <a:gd name="T43" fmla="*/ 0 h 356"/>
                  <a:gd name="T44" fmla="*/ 0 w 366"/>
                  <a:gd name="T45" fmla="*/ 0 h 356"/>
                  <a:gd name="T46" fmla="*/ 0 w 366"/>
                  <a:gd name="T47" fmla="*/ 0 h 356"/>
                  <a:gd name="T48" fmla="*/ 0 w 366"/>
                  <a:gd name="T49" fmla="*/ 0 h 356"/>
                  <a:gd name="T50" fmla="*/ 0 w 366"/>
                  <a:gd name="T51" fmla="*/ 0 h 356"/>
                  <a:gd name="T52" fmla="*/ 0 w 366"/>
                  <a:gd name="T53" fmla="*/ 0 h 356"/>
                  <a:gd name="T54" fmla="*/ 0 w 366"/>
                  <a:gd name="T55" fmla="*/ 0 h 356"/>
                  <a:gd name="T56" fmla="*/ 0 w 366"/>
                  <a:gd name="T57" fmla="*/ 0 h 356"/>
                  <a:gd name="T58" fmla="*/ 0 w 366"/>
                  <a:gd name="T59" fmla="*/ 0 h 356"/>
                  <a:gd name="T60" fmla="*/ 0 w 366"/>
                  <a:gd name="T61" fmla="*/ 0 h 356"/>
                  <a:gd name="T62" fmla="*/ 0 w 366"/>
                  <a:gd name="T63" fmla="*/ 0 h 356"/>
                  <a:gd name="T64" fmla="*/ 0 w 366"/>
                  <a:gd name="T65" fmla="*/ 0 h 356"/>
                  <a:gd name="T66" fmla="*/ 0 w 366"/>
                  <a:gd name="T67" fmla="*/ 0 h 356"/>
                  <a:gd name="T68" fmla="*/ 0 w 366"/>
                  <a:gd name="T69" fmla="*/ 0 h 356"/>
                  <a:gd name="T70" fmla="*/ 0 w 366"/>
                  <a:gd name="T71" fmla="*/ 0 h 356"/>
                  <a:gd name="T72" fmla="*/ 0 w 366"/>
                  <a:gd name="T73" fmla="*/ 0 h 356"/>
                  <a:gd name="T74" fmla="*/ 0 w 366"/>
                  <a:gd name="T75" fmla="*/ 0 h 356"/>
                  <a:gd name="T76" fmla="*/ 0 w 366"/>
                  <a:gd name="T77" fmla="*/ 0 h 356"/>
                  <a:gd name="T78" fmla="*/ 0 w 366"/>
                  <a:gd name="T79" fmla="*/ 0 h 356"/>
                  <a:gd name="T80" fmla="*/ 0 w 366"/>
                  <a:gd name="T81" fmla="*/ 0 h 356"/>
                  <a:gd name="T82" fmla="*/ 0 w 366"/>
                  <a:gd name="T83" fmla="*/ 0 h 3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6"/>
                  <a:gd name="T127" fmla="*/ 0 h 356"/>
                  <a:gd name="T128" fmla="*/ 366 w 366"/>
                  <a:gd name="T129" fmla="*/ 356 h 35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6" h="356">
                    <a:moveTo>
                      <a:pt x="0" y="227"/>
                    </a:moveTo>
                    <a:lnTo>
                      <a:pt x="0" y="210"/>
                    </a:lnTo>
                    <a:lnTo>
                      <a:pt x="5" y="198"/>
                    </a:lnTo>
                    <a:lnTo>
                      <a:pt x="5" y="185"/>
                    </a:lnTo>
                    <a:lnTo>
                      <a:pt x="6" y="168"/>
                    </a:lnTo>
                    <a:lnTo>
                      <a:pt x="9" y="150"/>
                    </a:lnTo>
                    <a:lnTo>
                      <a:pt x="23" y="138"/>
                    </a:lnTo>
                    <a:lnTo>
                      <a:pt x="24" y="126"/>
                    </a:lnTo>
                    <a:lnTo>
                      <a:pt x="38" y="119"/>
                    </a:lnTo>
                    <a:lnTo>
                      <a:pt x="39" y="102"/>
                    </a:lnTo>
                    <a:lnTo>
                      <a:pt x="47" y="83"/>
                    </a:lnTo>
                    <a:lnTo>
                      <a:pt x="41" y="74"/>
                    </a:lnTo>
                    <a:lnTo>
                      <a:pt x="39" y="63"/>
                    </a:lnTo>
                    <a:lnTo>
                      <a:pt x="44" y="54"/>
                    </a:lnTo>
                    <a:lnTo>
                      <a:pt x="44" y="44"/>
                    </a:lnTo>
                    <a:lnTo>
                      <a:pt x="50" y="29"/>
                    </a:lnTo>
                    <a:lnTo>
                      <a:pt x="60" y="23"/>
                    </a:lnTo>
                    <a:lnTo>
                      <a:pt x="65" y="12"/>
                    </a:lnTo>
                    <a:lnTo>
                      <a:pt x="71" y="3"/>
                    </a:lnTo>
                    <a:lnTo>
                      <a:pt x="87" y="0"/>
                    </a:lnTo>
                    <a:lnTo>
                      <a:pt x="96" y="6"/>
                    </a:lnTo>
                    <a:lnTo>
                      <a:pt x="108" y="9"/>
                    </a:lnTo>
                    <a:lnTo>
                      <a:pt x="120" y="17"/>
                    </a:lnTo>
                    <a:lnTo>
                      <a:pt x="131" y="32"/>
                    </a:lnTo>
                    <a:lnTo>
                      <a:pt x="140" y="50"/>
                    </a:lnTo>
                    <a:lnTo>
                      <a:pt x="164" y="47"/>
                    </a:lnTo>
                    <a:lnTo>
                      <a:pt x="180" y="57"/>
                    </a:lnTo>
                    <a:lnTo>
                      <a:pt x="189" y="68"/>
                    </a:lnTo>
                    <a:lnTo>
                      <a:pt x="201" y="77"/>
                    </a:lnTo>
                    <a:lnTo>
                      <a:pt x="212" y="86"/>
                    </a:lnTo>
                    <a:lnTo>
                      <a:pt x="222" y="86"/>
                    </a:lnTo>
                    <a:lnTo>
                      <a:pt x="233" y="81"/>
                    </a:lnTo>
                    <a:lnTo>
                      <a:pt x="245" y="77"/>
                    </a:lnTo>
                    <a:lnTo>
                      <a:pt x="258" y="78"/>
                    </a:lnTo>
                    <a:lnTo>
                      <a:pt x="270" y="84"/>
                    </a:lnTo>
                    <a:lnTo>
                      <a:pt x="287" y="90"/>
                    </a:lnTo>
                    <a:lnTo>
                      <a:pt x="303" y="101"/>
                    </a:lnTo>
                    <a:lnTo>
                      <a:pt x="315" y="93"/>
                    </a:lnTo>
                    <a:lnTo>
                      <a:pt x="332" y="95"/>
                    </a:lnTo>
                    <a:lnTo>
                      <a:pt x="332" y="77"/>
                    </a:lnTo>
                    <a:lnTo>
                      <a:pt x="336" y="101"/>
                    </a:lnTo>
                    <a:lnTo>
                      <a:pt x="344" y="113"/>
                    </a:lnTo>
                    <a:lnTo>
                      <a:pt x="348" y="131"/>
                    </a:lnTo>
                    <a:lnTo>
                      <a:pt x="354" y="140"/>
                    </a:lnTo>
                    <a:lnTo>
                      <a:pt x="362" y="152"/>
                    </a:lnTo>
                    <a:lnTo>
                      <a:pt x="366" y="164"/>
                    </a:lnTo>
                    <a:lnTo>
                      <a:pt x="359" y="173"/>
                    </a:lnTo>
                    <a:lnTo>
                      <a:pt x="348" y="177"/>
                    </a:lnTo>
                    <a:lnTo>
                      <a:pt x="333" y="185"/>
                    </a:lnTo>
                    <a:lnTo>
                      <a:pt x="324" y="200"/>
                    </a:lnTo>
                    <a:lnTo>
                      <a:pt x="315" y="216"/>
                    </a:lnTo>
                    <a:lnTo>
                      <a:pt x="309" y="234"/>
                    </a:lnTo>
                    <a:lnTo>
                      <a:pt x="305" y="248"/>
                    </a:lnTo>
                    <a:lnTo>
                      <a:pt x="305" y="260"/>
                    </a:lnTo>
                    <a:lnTo>
                      <a:pt x="291" y="266"/>
                    </a:lnTo>
                    <a:lnTo>
                      <a:pt x="281" y="272"/>
                    </a:lnTo>
                    <a:lnTo>
                      <a:pt x="276" y="281"/>
                    </a:lnTo>
                    <a:lnTo>
                      <a:pt x="266" y="296"/>
                    </a:lnTo>
                    <a:lnTo>
                      <a:pt x="260" y="309"/>
                    </a:lnTo>
                    <a:lnTo>
                      <a:pt x="246" y="317"/>
                    </a:lnTo>
                    <a:lnTo>
                      <a:pt x="227" y="314"/>
                    </a:lnTo>
                    <a:lnTo>
                      <a:pt x="227" y="302"/>
                    </a:lnTo>
                    <a:lnTo>
                      <a:pt x="198" y="290"/>
                    </a:lnTo>
                    <a:lnTo>
                      <a:pt x="194" y="300"/>
                    </a:lnTo>
                    <a:lnTo>
                      <a:pt x="182" y="302"/>
                    </a:lnTo>
                    <a:lnTo>
                      <a:pt x="177" y="315"/>
                    </a:lnTo>
                    <a:lnTo>
                      <a:pt x="171" y="324"/>
                    </a:lnTo>
                    <a:lnTo>
                      <a:pt x="164" y="335"/>
                    </a:lnTo>
                    <a:lnTo>
                      <a:pt x="152" y="347"/>
                    </a:lnTo>
                    <a:lnTo>
                      <a:pt x="146" y="356"/>
                    </a:lnTo>
                    <a:lnTo>
                      <a:pt x="134" y="351"/>
                    </a:lnTo>
                    <a:lnTo>
                      <a:pt x="125" y="339"/>
                    </a:lnTo>
                    <a:lnTo>
                      <a:pt x="111" y="339"/>
                    </a:lnTo>
                    <a:lnTo>
                      <a:pt x="101" y="338"/>
                    </a:lnTo>
                    <a:lnTo>
                      <a:pt x="86" y="339"/>
                    </a:lnTo>
                    <a:lnTo>
                      <a:pt x="80" y="330"/>
                    </a:lnTo>
                    <a:lnTo>
                      <a:pt x="71" y="315"/>
                    </a:lnTo>
                    <a:lnTo>
                      <a:pt x="71" y="302"/>
                    </a:lnTo>
                    <a:lnTo>
                      <a:pt x="65" y="282"/>
                    </a:lnTo>
                    <a:lnTo>
                      <a:pt x="56" y="267"/>
                    </a:lnTo>
                    <a:lnTo>
                      <a:pt x="51" y="254"/>
                    </a:lnTo>
                    <a:lnTo>
                      <a:pt x="42" y="242"/>
                    </a:lnTo>
                    <a:lnTo>
                      <a:pt x="30" y="237"/>
                    </a:lnTo>
                    <a:lnTo>
                      <a:pt x="17" y="234"/>
                    </a:lnTo>
                    <a:lnTo>
                      <a:pt x="0" y="227"/>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26" name="Freeform 782"/>
              <p:cNvSpPr>
                <a:spLocks/>
              </p:cNvSpPr>
              <p:nvPr/>
            </p:nvSpPr>
            <p:spPr bwMode="auto">
              <a:xfrm>
                <a:off x="3538" y="1767"/>
                <a:ext cx="90" cy="70"/>
              </a:xfrm>
              <a:custGeom>
                <a:avLst/>
                <a:gdLst>
                  <a:gd name="T0" fmla="*/ 0 w 486"/>
                  <a:gd name="T1" fmla="*/ 0 h 375"/>
                  <a:gd name="T2" fmla="*/ 0 w 486"/>
                  <a:gd name="T3" fmla="*/ 0 h 375"/>
                  <a:gd name="T4" fmla="*/ 0 w 486"/>
                  <a:gd name="T5" fmla="*/ 0 h 375"/>
                  <a:gd name="T6" fmla="*/ 0 w 486"/>
                  <a:gd name="T7" fmla="*/ 0 h 375"/>
                  <a:gd name="T8" fmla="*/ 0 w 486"/>
                  <a:gd name="T9" fmla="*/ 0 h 375"/>
                  <a:gd name="T10" fmla="*/ 0 w 486"/>
                  <a:gd name="T11" fmla="*/ 0 h 375"/>
                  <a:gd name="T12" fmla="*/ 0 w 486"/>
                  <a:gd name="T13" fmla="*/ 0 h 375"/>
                  <a:gd name="T14" fmla="*/ 0 w 486"/>
                  <a:gd name="T15" fmla="*/ 0 h 375"/>
                  <a:gd name="T16" fmla="*/ 0 w 486"/>
                  <a:gd name="T17" fmla="*/ 0 h 375"/>
                  <a:gd name="T18" fmla="*/ 0 w 486"/>
                  <a:gd name="T19" fmla="*/ 0 h 375"/>
                  <a:gd name="T20" fmla="*/ 0 w 486"/>
                  <a:gd name="T21" fmla="*/ 0 h 375"/>
                  <a:gd name="T22" fmla="*/ 0 w 486"/>
                  <a:gd name="T23" fmla="*/ 0 h 375"/>
                  <a:gd name="T24" fmla="*/ 0 w 486"/>
                  <a:gd name="T25" fmla="*/ 0 h 375"/>
                  <a:gd name="T26" fmla="*/ 0 w 486"/>
                  <a:gd name="T27" fmla="*/ 0 h 375"/>
                  <a:gd name="T28" fmla="*/ 0 w 486"/>
                  <a:gd name="T29" fmla="*/ 0 h 375"/>
                  <a:gd name="T30" fmla="*/ 0 w 486"/>
                  <a:gd name="T31" fmla="*/ 0 h 375"/>
                  <a:gd name="T32" fmla="*/ 0 w 486"/>
                  <a:gd name="T33" fmla="*/ 0 h 375"/>
                  <a:gd name="T34" fmla="*/ 0 w 486"/>
                  <a:gd name="T35" fmla="*/ 0 h 375"/>
                  <a:gd name="T36" fmla="*/ 0 w 486"/>
                  <a:gd name="T37" fmla="*/ 0 h 375"/>
                  <a:gd name="T38" fmla="*/ 0 w 486"/>
                  <a:gd name="T39" fmla="*/ 0 h 375"/>
                  <a:gd name="T40" fmla="*/ 0 w 486"/>
                  <a:gd name="T41" fmla="*/ 0 h 375"/>
                  <a:gd name="T42" fmla="*/ 0 w 486"/>
                  <a:gd name="T43" fmla="*/ 0 h 375"/>
                  <a:gd name="T44" fmla="*/ 0 w 486"/>
                  <a:gd name="T45" fmla="*/ 0 h 375"/>
                  <a:gd name="T46" fmla="*/ 0 w 486"/>
                  <a:gd name="T47" fmla="*/ 0 h 375"/>
                  <a:gd name="T48" fmla="*/ 0 w 486"/>
                  <a:gd name="T49" fmla="*/ 0 h 375"/>
                  <a:gd name="T50" fmla="*/ 0 w 486"/>
                  <a:gd name="T51" fmla="*/ 0 h 375"/>
                  <a:gd name="T52" fmla="*/ 0 w 486"/>
                  <a:gd name="T53" fmla="*/ 0 h 375"/>
                  <a:gd name="T54" fmla="*/ 0 w 486"/>
                  <a:gd name="T55" fmla="*/ 0 h 375"/>
                  <a:gd name="T56" fmla="*/ 0 w 486"/>
                  <a:gd name="T57" fmla="*/ 0 h 375"/>
                  <a:gd name="T58" fmla="*/ 0 w 486"/>
                  <a:gd name="T59" fmla="*/ 0 h 375"/>
                  <a:gd name="T60" fmla="*/ 0 w 486"/>
                  <a:gd name="T61" fmla="*/ 0 h 375"/>
                  <a:gd name="T62" fmla="*/ 0 w 486"/>
                  <a:gd name="T63" fmla="*/ 0 h 375"/>
                  <a:gd name="T64" fmla="*/ 0 w 486"/>
                  <a:gd name="T65" fmla="*/ 0 h 375"/>
                  <a:gd name="T66" fmla="*/ 0 w 486"/>
                  <a:gd name="T67" fmla="*/ 0 h 375"/>
                  <a:gd name="T68" fmla="*/ 0 w 486"/>
                  <a:gd name="T69" fmla="*/ 0 h 375"/>
                  <a:gd name="T70" fmla="*/ 0 w 486"/>
                  <a:gd name="T71" fmla="*/ 0 h 375"/>
                  <a:gd name="T72" fmla="*/ 0 w 486"/>
                  <a:gd name="T73" fmla="*/ 0 h 375"/>
                  <a:gd name="T74" fmla="*/ 0 w 486"/>
                  <a:gd name="T75" fmla="*/ 0 h 375"/>
                  <a:gd name="T76" fmla="*/ 0 w 486"/>
                  <a:gd name="T77" fmla="*/ 0 h 375"/>
                  <a:gd name="T78" fmla="*/ 0 w 486"/>
                  <a:gd name="T79" fmla="*/ 0 h 375"/>
                  <a:gd name="T80" fmla="*/ 0 w 486"/>
                  <a:gd name="T81" fmla="*/ 0 h 375"/>
                  <a:gd name="T82" fmla="*/ 0 w 486"/>
                  <a:gd name="T83" fmla="*/ 0 h 375"/>
                  <a:gd name="T84" fmla="*/ 0 w 486"/>
                  <a:gd name="T85" fmla="*/ 0 h 375"/>
                  <a:gd name="T86" fmla="*/ 0 w 486"/>
                  <a:gd name="T87" fmla="*/ 0 h 375"/>
                  <a:gd name="T88" fmla="*/ 0 w 486"/>
                  <a:gd name="T89" fmla="*/ 0 h 375"/>
                  <a:gd name="T90" fmla="*/ 0 w 486"/>
                  <a:gd name="T91" fmla="*/ 0 h 375"/>
                  <a:gd name="T92" fmla="*/ 0 w 486"/>
                  <a:gd name="T93" fmla="*/ 0 h 375"/>
                  <a:gd name="T94" fmla="*/ 0 w 486"/>
                  <a:gd name="T95" fmla="*/ 0 h 375"/>
                  <a:gd name="T96" fmla="*/ 0 w 486"/>
                  <a:gd name="T97" fmla="*/ 0 h 375"/>
                  <a:gd name="T98" fmla="*/ 0 w 486"/>
                  <a:gd name="T99" fmla="*/ 0 h 3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86"/>
                  <a:gd name="T151" fmla="*/ 0 h 375"/>
                  <a:gd name="T152" fmla="*/ 486 w 486"/>
                  <a:gd name="T153" fmla="*/ 375 h 37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86" h="375">
                    <a:moveTo>
                      <a:pt x="16" y="241"/>
                    </a:moveTo>
                    <a:lnTo>
                      <a:pt x="16" y="250"/>
                    </a:lnTo>
                    <a:lnTo>
                      <a:pt x="15" y="256"/>
                    </a:lnTo>
                    <a:lnTo>
                      <a:pt x="19" y="262"/>
                    </a:lnTo>
                    <a:lnTo>
                      <a:pt x="25" y="267"/>
                    </a:lnTo>
                    <a:lnTo>
                      <a:pt x="25" y="273"/>
                    </a:lnTo>
                    <a:lnTo>
                      <a:pt x="30" y="273"/>
                    </a:lnTo>
                    <a:lnTo>
                      <a:pt x="34" y="273"/>
                    </a:lnTo>
                    <a:lnTo>
                      <a:pt x="40" y="276"/>
                    </a:lnTo>
                    <a:lnTo>
                      <a:pt x="43" y="279"/>
                    </a:lnTo>
                    <a:lnTo>
                      <a:pt x="40" y="285"/>
                    </a:lnTo>
                    <a:lnTo>
                      <a:pt x="43" y="289"/>
                    </a:lnTo>
                    <a:lnTo>
                      <a:pt x="51" y="297"/>
                    </a:lnTo>
                    <a:lnTo>
                      <a:pt x="60" y="306"/>
                    </a:lnTo>
                    <a:lnTo>
                      <a:pt x="67" y="315"/>
                    </a:lnTo>
                    <a:lnTo>
                      <a:pt x="75" y="318"/>
                    </a:lnTo>
                    <a:lnTo>
                      <a:pt x="81" y="303"/>
                    </a:lnTo>
                    <a:lnTo>
                      <a:pt x="91" y="297"/>
                    </a:lnTo>
                    <a:lnTo>
                      <a:pt x="96" y="286"/>
                    </a:lnTo>
                    <a:lnTo>
                      <a:pt x="102" y="277"/>
                    </a:lnTo>
                    <a:lnTo>
                      <a:pt x="118" y="274"/>
                    </a:lnTo>
                    <a:lnTo>
                      <a:pt x="127" y="280"/>
                    </a:lnTo>
                    <a:lnTo>
                      <a:pt x="139" y="283"/>
                    </a:lnTo>
                    <a:lnTo>
                      <a:pt x="151" y="291"/>
                    </a:lnTo>
                    <a:lnTo>
                      <a:pt x="162" y="306"/>
                    </a:lnTo>
                    <a:lnTo>
                      <a:pt x="171" y="324"/>
                    </a:lnTo>
                    <a:lnTo>
                      <a:pt x="195" y="321"/>
                    </a:lnTo>
                    <a:lnTo>
                      <a:pt x="211" y="331"/>
                    </a:lnTo>
                    <a:lnTo>
                      <a:pt x="220" y="342"/>
                    </a:lnTo>
                    <a:lnTo>
                      <a:pt x="232" y="351"/>
                    </a:lnTo>
                    <a:lnTo>
                      <a:pt x="243" y="360"/>
                    </a:lnTo>
                    <a:lnTo>
                      <a:pt x="253" y="360"/>
                    </a:lnTo>
                    <a:lnTo>
                      <a:pt x="264" y="355"/>
                    </a:lnTo>
                    <a:lnTo>
                      <a:pt x="276" y="351"/>
                    </a:lnTo>
                    <a:lnTo>
                      <a:pt x="289" y="352"/>
                    </a:lnTo>
                    <a:lnTo>
                      <a:pt x="301" y="358"/>
                    </a:lnTo>
                    <a:lnTo>
                      <a:pt x="318" y="364"/>
                    </a:lnTo>
                    <a:lnTo>
                      <a:pt x="334" y="375"/>
                    </a:lnTo>
                    <a:lnTo>
                      <a:pt x="346" y="367"/>
                    </a:lnTo>
                    <a:lnTo>
                      <a:pt x="363" y="369"/>
                    </a:lnTo>
                    <a:lnTo>
                      <a:pt x="363" y="351"/>
                    </a:lnTo>
                    <a:lnTo>
                      <a:pt x="384" y="324"/>
                    </a:lnTo>
                    <a:lnTo>
                      <a:pt x="403" y="309"/>
                    </a:lnTo>
                    <a:lnTo>
                      <a:pt x="426" y="294"/>
                    </a:lnTo>
                    <a:lnTo>
                      <a:pt x="447" y="276"/>
                    </a:lnTo>
                    <a:lnTo>
                      <a:pt x="457" y="241"/>
                    </a:lnTo>
                    <a:lnTo>
                      <a:pt x="462" y="205"/>
                    </a:lnTo>
                    <a:lnTo>
                      <a:pt x="469" y="184"/>
                    </a:lnTo>
                    <a:lnTo>
                      <a:pt x="480" y="168"/>
                    </a:lnTo>
                    <a:lnTo>
                      <a:pt x="486" y="147"/>
                    </a:lnTo>
                    <a:lnTo>
                      <a:pt x="478" y="141"/>
                    </a:lnTo>
                    <a:lnTo>
                      <a:pt x="471" y="132"/>
                    </a:lnTo>
                    <a:lnTo>
                      <a:pt x="469" y="108"/>
                    </a:lnTo>
                    <a:lnTo>
                      <a:pt x="469" y="87"/>
                    </a:lnTo>
                    <a:lnTo>
                      <a:pt x="474" y="72"/>
                    </a:lnTo>
                    <a:lnTo>
                      <a:pt x="474" y="61"/>
                    </a:lnTo>
                    <a:lnTo>
                      <a:pt x="475" y="51"/>
                    </a:lnTo>
                    <a:lnTo>
                      <a:pt x="463" y="45"/>
                    </a:lnTo>
                    <a:lnTo>
                      <a:pt x="456" y="36"/>
                    </a:lnTo>
                    <a:lnTo>
                      <a:pt x="448" y="27"/>
                    </a:lnTo>
                    <a:lnTo>
                      <a:pt x="439" y="21"/>
                    </a:lnTo>
                    <a:lnTo>
                      <a:pt x="433" y="21"/>
                    </a:lnTo>
                    <a:lnTo>
                      <a:pt x="423" y="15"/>
                    </a:lnTo>
                    <a:lnTo>
                      <a:pt x="414" y="12"/>
                    </a:lnTo>
                    <a:lnTo>
                      <a:pt x="405" y="9"/>
                    </a:lnTo>
                    <a:lnTo>
                      <a:pt x="399" y="7"/>
                    </a:lnTo>
                    <a:lnTo>
                      <a:pt x="390" y="4"/>
                    </a:lnTo>
                    <a:lnTo>
                      <a:pt x="385" y="0"/>
                    </a:lnTo>
                    <a:lnTo>
                      <a:pt x="181" y="81"/>
                    </a:lnTo>
                    <a:lnTo>
                      <a:pt x="171" y="82"/>
                    </a:lnTo>
                    <a:lnTo>
                      <a:pt x="163" y="79"/>
                    </a:lnTo>
                    <a:lnTo>
                      <a:pt x="156" y="78"/>
                    </a:lnTo>
                    <a:lnTo>
                      <a:pt x="148" y="75"/>
                    </a:lnTo>
                    <a:lnTo>
                      <a:pt x="144" y="76"/>
                    </a:lnTo>
                    <a:lnTo>
                      <a:pt x="139" y="75"/>
                    </a:lnTo>
                    <a:lnTo>
                      <a:pt x="118" y="165"/>
                    </a:lnTo>
                    <a:lnTo>
                      <a:pt x="118" y="171"/>
                    </a:lnTo>
                    <a:lnTo>
                      <a:pt x="120" y="181"/>
                    </a:lnTo>
                    <a:lnTo>
                      <a:pt x="94" y="198"/>
                    </a:lnTo>
                    <a:lnTo>
                      <a:pt x="88" y="199"/>
                    </a:lnTo>
                    <a:lnTo>
                      <a:pt x="79" y="198"/>
                    </a:lnTo>
                    <a:lnTo>
                      <a:pt x="72" y="189"/>
                    </a:lnTo>
                    <a:lnTo>
                      <a:pt x="61" y="184"/>
                    </a:lnTo>
                    <a:lnTo>
                      <a:pt x="51" y="180"/>
                    </a:lnTo>
                    <a:lnTo>
                      <a:pt x="45" y="175"/>
                    </a:lnTo>
                    <a:lnTo>
                      <a:pt x="34" y="177"/>
                    </a:lnTo>
                    <a:lnTo>
                      <a:pt x="30" y="180"/>
                    </a:lnTo>
                    <a:lnTo>
                      <a:pt x="25" y="183"/>
                    </a:lnTo>
                    <a:lnTo>
                      <a:pt x="19" y="178"/>
                    </a:lnTo>
                    <a:lnTo>
                      <a:pt x="15" y="178"/>
                    </a:lnTo>
                    <a:lnTo>
                      <a:pt x="10" y="174"/>
                    </a:lnTo>
                    <a:lnTo>
                      <a:pt x="4" y="174"/>
                    </a:lnTo>
                    <a:lnTo>
                      <a:pt x="0" y="171"/>
                    </a:lnTo>
                    <a:lnTo>
                      <a:pt x="0" y="183"/>
                    </a:lnTo>
                    <a:lnTo>
                      <a:pt x="1" y="193"/>
                    </a:lnTo>
                    <a:lnTo>
                      <a:pt x="1" y="202"/>
                    </a:lnTo>
                    <a:lnTo>
                      <a:pt x="4" y="214"/>
                    </a:lnTo>
                    <a:lnTo>
                      <a:pt x="9" y="225"/>
                    </a:lnTo>
                    <a:lnTo>
                      <a:pt x="13" y="232"/>
                    </a:lnTo>
                    <a:lnTo>
                      <a:pt x="16" y="241"/>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27" name="Freeform 783"/>
              <p:cNvSpPr>
                <a:spLocks/>
              </p:cNvSpPr>
              <p:nvPr/>
            </p:nvSpPr>
            <p:spPr bwMode="auto">
              <a:xfrm>
                <a:off x="3607" y="1776"/>
                <a:ext cx="68" cy="105"/>
              </a:xfrm>
              <a:custGeom>
                <a:avLst/>
                <a:gdLst>
                  <a:gd name="T0" fmla="*/ 0 w 369"/>
                  <a:gd name="T1" fmla="*/ 0 h 569"/>
                  <a:gd name="T2" fmla="*/ 0 w 369"/>
                  <a:gd name="T3" fmla="*/ 0 h 569"/>
                  <a:gd name="T4" fmla="*/ 0 w 369"/>
                  <a:gd name="T5" fmla="*/ 0 h 569"/>
                  <a:gd name="T6" fmla="*/ 0 w 369"/>
                  <a:gd name="T7" fmla="*/ 0 h 569"/>
                  <a:gd name="T8" fmla="*/ 0 w 369"/>
                  <a:gd name="T9" fmla="*/ 0 h 569"/>
                  <a:gd name="T10" fmla="*/ 0 w 369"/>
                  <a:gd name="T11" fmla="*/ 0 h 569"/>
                  <a:gd name="T12" fmla="*/ 0 w 369"/>
                  <a:gd name="T13" fmla="*/ 0 h 569"/>
                  <a:gd name="T14" fmla="*/ 0 w 369"/>
                  <a:gd name="T15" fmla="*/ 0 h 569"/>
                  <a:gd name="T16" fmla="*/ 0 w 369"/>
                  <a:gd name="T17" fmla="*/ 0 h 569"/>
                  <a:gd name="T18" fmla="*/ 0 w 369"/>
                  <a:gd name="T19" fmla="*/ 0 h 569"/>
                  <a:gd name="T20" fmla="*/ 0 w 369"/>
                  <a:gd name="T21" fmla="*/ 0 h 569"/>
                  <a:gd name="T22" fmla="*/ 0 w 369"/>
                  <a:gd name="T23" fmla="*/ 0 h 569"/>
                  <a:gd name="T24" fmla="*/ 0 w 369"/>
                  <a:gd name="T25" fmla="*/ 0 h 569"/>
                  <a:gd name="T26" fmla="*/ 0 w 369"/>
                  <a:gd name="T27" fmla="*/ 0 h 569"/>
                  <a:gd name="T28" fmla="*/ 0 w 369"/>
                  <a:gd name="T29" fmla="*/ 0 h 569"/>
                  <a:gd name="T30" fmla="*/ 0 w 369"/>
                  <a:gd name="T31" fmla="*/ 0 h 569"/>
                  <a:gd name="T32" fmla="*/ 0 w 369"/>
                  <a:gd name="T33" fmla="*/ 0 h 569"/>
                  <a:gd name="T34" fmla="*/ 0 w 369"/>
                  <a:gd name="T35" fmla="*/ 0 h 569"/>
                  <a:gd name="T36" fmla="*/ 0 w 369"/>
                  <a:gd name="T37" fmla="*/ 0 h 569"/>
                  <a:gd name="T38" fmla="*/ 0 w 369"/>
                  <a:gd name="T39" fmla="*/ 0 h 569"/>
                  <a:gd name="T40" fmla="*/ 0 w 369"/>
                  <a:gd name="T41" fmla="*/ 0 h 569"/>
                  <a:gd name="T42" fmla="*/ 0 w 369"/>
                  <a:gd name="T43" fmla="*/ 0 h 569"/>
                  <a:gd name="T44" fmla="*/ 0 w 369"/>
                  <a:gd name="T45" fmla="*/ 0 h 569"/>
                  <a:gd name="T46" fmla="*/ 0 w 369"/>
                  <a:gd name="T47" fmla="*/ 0 h 569"/>
                  <a:gd name="T48" fmla="*/ 0 w 369"/>
                  <a:gd name="T49" fmla="*/ 0 h 569"/>
                  <a:gd name="T50" fmla="*/ 0 w 369"/>
                  <a:gd name="T51" fmla="*/ 0 h 569"/>
                  <a:gd name="T52" fmla="*/ 0 w 369"/>
                  <a:gd name="T53" fmla="*/ 0 h 569"/>
                  <a:gd name="T54" fmla="*/ 0 w 369"/>
                  <a:gd name="T55" fmla="*/ 0 h 569"/>
                  <a:gd name="T56" fmla="*/ 0 w 369"/>
                  <a:gd name="T57" fmla="*/ 0 h 569"/>
                  <a:gd name="T58" fmla="*/ 0 w 369"/>
                  <a:gd name="T59" fmla="*/ 0 h 569"/>
                  <a:gd name="T60" fmla="*/ 0 w 369"/>
                  <a:gd name="T61" fmla="*/ 0 h 569"/>
                  <a:gd name="T62" fmla="*/ 0 w 369"/>
                  <a:gd name="T63" fmla="*/ 0 h 569"/>
                  <a:gd name="T64" fmla="*/ 0 w 369"/>
                  <a:gd name="T65" fmla="*/ 0 h 569"/>
                  <a:gd name="T66" fmla="*/ 0 w 369"/>
                  <a:gd name="T67" fmla="*/ 0 h 569"/>
                  <a:gd name="T68" fmla="*/ 0 w 369"/>
                  <a:gd name="T69" fmla="*/ 0 h 569"/>
                  <a:gd name="T70" fmla="*/ 0 w 369"/>
                  <a:gd name="T71" fmla="*/ 0 h 569"/>
                  <a:gd name="T72" fmla="*/ 0 w 369"/>
                  <a:gd name="T73" fmla="*/ 0 h 569"/>
                  <a:gd name="T74" fmla="*/ 0 w 369"/>
                  <a:gd name="T75" fmla="*/ 0 h 569"/>
                  <a:gd name="T76" fmla="*/ 0 w 369"/>
                  <a:gd name="T77" fmla="*/ 0 h 569"/>
                  <a:gd name="T78" fmla="*/ 0 w 369"/>
                  <a:gd name="T79" fmla="*/ 0 h 569"/>
                  <a:gd name="T80" fmla="*/ 0 w 369"/>
                  <a:gd name="T81" fmla="*/ 0 h 569"/>
                  <a:gd name="T82" fmla="*/ 0 w 369"/>
                  <a:gd name="T83" fmla="*/ 0 h 569"/>
                  <a:gd name="T84" fmla="*/ 0 w 369"/>
                  <a:gd name="T85" fmla="*/ 0 h 569"/>
                  <a:gd name="T86" fmla="*/ 0 w 369"/>
                  <a:gd name="T87" fmla="*/ 0 h 569"/>
                  <a:gd name="T88" fmla="*/ 0 w 369"/>
                  <a:gd name="T89" fmla="*/ 0 h 569"/>
                  <a:gd name="T90" fmla="*/ 0 w 369"/>
                  <a:gd name="T91" fmla="*/ 0 h 569"/>
                  <a:gd name="T92" fmla="*/ 0 w 369"/>
                  <a:gd name="T93" fmla="*/ 0 h 569"/>
                  <a:gd name="T94" fmla="*/ 0 w 369"/>
                  <a:gd name="T95" fmla="*/ 0 h 569"/>
                  <a:gd name="T96" fmla="*/ 0 w 369"/>
                  <a:gd name="T97" fmla="*/ 0 h 569"/>
                  <a:gd name="T98" fmla="*/ 0 w 369"/>
                  <a:gd name="T99" fmla="*/ 0 h 569"/>
                  <a:gd name="T100" fmla="*/ 0 w 369"/>
                  <a:gd name="T101" fmla="*/ 0 h 569"/>
                  <a:gd name="T102" fmla="*/ 0 w 369"/>
                  <a:gd name="T103" fmla="*/ 0 h 569"/>
                  <a:gd name="T104" fmla="*/ 0 w 369"/>
                  <a:gd name="T105" fmla="*/ 0 h 569"/>
                  <a:gd name="T106" fmla="*/ 0 w 369"/>
                  <a:gd name="T107" fmla="*/ 0 h 569"/>
                  <a:gd name="T108" fmla="*/ 0 w 369"/>
                  <a:gd name="T109" fmla="*/ 0 h 569"/>
                  <a:gd name="T110" fmla="*/ 0 w 369"/>
                  <a:gd name="T111" fmla="*/ 0 h 569"/>
                  <a:gd name="T112" fmla="*/ 0 w 369"/>
                  <a:gd name="T113" fmla="*/ 0 h 569"/>
                  <a:gd name="T114" fmla="*/ 0 w 369"/>
                  <a:gd name="T115" fmla="*/ 0 h 569"/>
                  <a:gd name="T116" fmla="*/ 0 w 369"/>
                  <a:gd name="T117" fmla="*/ 0 h 56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69"/>
                  <a:gd name="T178" fmla="*/ 0 h 569"/>
                  <a:gd name="T179" fmla="*/ 369 w 369"/>
                  <a:gd name="T180" fmla="*/ 569 h 56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69" h="569">
                    <a:moveTo>
                      <a:pt x="12" y="459"/>
                    </a:moveTo>
                    <a:lnTo>
                      <a:pt x="3" y="459"/>
                    </a:lnTo>
                    <a:lnTo>
                      <a:pt x="3" y="464"/>
                    </a:lnTo>
                    <a:lnTo>
                      <a:pt x="3" y="473"/>
                    </a:lnTo>
                    <a:lnTo>
                      <a:pt x="9" y="483"/>
                    </a:lnTo>
                    <a:lnTo>
                      <a:pt x="18" y="492"/>
                    </a:lnTo>
                    <a:lnTo>
                      <a:pt x="24" y="500"/>
                    </a:lnTo>
                    <a:lnTo>
                      <a:pt x="32" y="509"/>
                    </a:lnTo>
                    <a:lnTo>
                      <a:pt x="33" y="521"/>
                    </a:lnTo>
                    <a:lnTo>
                      <a:pt x="38" y="531"/>
                    </a:lnTo>
                    <a:lnTo>
                      <a:pt x="36" y="548"/>
                    </a:lnTo>
                    <a:lnTo>
                      <a:pt x="36" y="563"/>
                    </a:lnTo>
                    <a:lnTo>
                      <a:pt x="53" y="560"/>
                    </a:lnTo>
                    <a:lnTo>
                      <a:pt x="63" y="560"/>
                    </a:lnTo>
                    <a:lnTo>
                      <a:pt x="77" y="554"/>
                    </a:lnTo>
                    <a:lnTo>
                      <a:pt x="92" y="567"/>
                    </a:lnTo>
                    <a:lnTo>
                      <a:pt x="101" y="563"/>
                    </a:lnTo>
                    <a:lnTo>
                      <a:pt x="119" y="555"/>
                    </a:lnTo>
                    <a:lnTo>
                      <a:pt x="132" y="558"/>
                    </a:lnTo>
                    <a:lnTo>
                      <a:pt x="144" y="569"/>
                    </a:lnTo>
                    <a:lnTo>
                      <a:pt x="158" y="557"/>
                    </a:lnTo>
                    <a:lnTo>
                      <a:pt x="161" y="545"/>
                    </a:lnTo>
                    <a:lnTo>
                      <a:pt x="165" y="528"/>
                    </a:lnTo>
                    <a:lnTo>
                      <a:pt x="180" y="533"/>
                    </a:lnTo>
                    <a:lnTo>
                      <a:pt x="188" y="539"/>
                    </a:lnTo>
                    <a:lnTo>
                      <a:pt x="198" y="540"/>
                    </a:lnTo>
                    <a:lnTo>
                      <a:pt x="215" y="540"/>
                    </a:lnTo>
                    <a:lnTo>
                      <a:pt x="230" y="533"/>
                    </a:lnTo>
                    <a:lnTo>
                      <a:pt x="234" y="522"/>
                    </a:lnTo>
                    <a:lnTo>
                      <a:pt x="246" y="515"/>
                    </a:lnTo>
                    <a:lnTo>
                      <a:pt x="260" y="509"/>
                    </a:lnTo>
                    <a:lnTo>
                      <a:pt x="260" y="497"/>
                    </a:lnTo>
                    <a:lnTo>
                      <a:pt x="279" y="489"/>
                    </a:lnTo>
                    <a:lnTo>
                      <a:pt x="291" y="489"/>
                    </a:lnTo>
                    <a:lnTo>
                      <a:pt x="297" y="482"/>
                    </a:lnTo>
                    <a:lnTo>
                      <a:pt x="296" y="474"/>
                    </a:lnTo>
                    <a:lnTo>
                      <a:pt x="288" y="473"/>
                    </a:lnTo>
                    <a:lnTo>
                      <a:pt x="288" y="464"/>
                    </a:lnTo>
                    <a:lnTo>
                      <a:pt x="285" y="452"/>
                    </a:lnTo>
                    <a:lnTo>
                      <a:pt x="284" y="440"/>
                    </a:lnTo>
                    <a:lnTo>
                      <a:pt x="288" y="431"/>
                    </a:lnTo>
                    <a:lnTo>
                      <a:pt x="279" y="425"/>
                    </a:lnTo>
                    <a:lnTo>
                      <a:pt x="269" y="429"/>
                    </a:lnTo>
                    <a:lnTo>
                      <a:pt x="267" y="425"/>
                    </a:lnTo>
                    <a:lnTo>
                      <a:pt x="270" y="414"/>
                    </a:lnTo>
                    <a:lnTo>
                      <a:pt x="272" y="407"/>
                    </a:lnTo>
                    <a:lnTo>
                      <a:pt x="278" y="396"/>
                    </a:lnTo>
                    <a:lnTo>
                      <a:pt x="281" y="387"/>
                    </a:lnTo>
                    <a:lnTo>
                      <a:pt x="282" y="378"/>
                    </a:lnTo>
                    <a:lnTo>
                      <a:pt x="288" y="371"/>
                    </a:lnTo>
                    <a:lnTo>
                      <a:pt x="296" y="363"/>
                    </a:lnTo>
                    <a:lnTo>
                      <a:pt x="305" y="348"/>
                    </a:lnTo>
                    <a:lnTo>
                      <a:pt x="312" y="338"/>
                    </a:lnTo>
                    <a:lnTo>
                      <a:pt x="318" y="330"/>
                    </a:lnTo>
                    <a:lnTo>
                      <a:pt x="351" y="326"/>
                    </a:lnTo>
                    <a:lnTo>
                      <a:pt x="357" y="263"/>
                    </a:lnTo>
                    <a:lnTo>
                      <a:pt x="365" y="212"/>
                    </a:lnTo>
                    <a:lnTo>
                      <a:pt x="369" y="198"/>
                    </a:lnTo>
                    <a:lnTo>
                      <a:pt x="357" y="194"/>
                    </a:lnTo>
                    <a:lnTo>
                      <a:pt x="344" y="180"/>
                    </a:lnTo>
                    <a:lnTo>
                      <a:pt x="317" y="162"/>
                    </a:lnTo>
                    <a:lnTo>
                      <a:pt x="299" y="144"/>
                    </a:lnTo>
                    <a:lnTo>
                      <a:pt x="273" y="125"/>
                    </a:lnTo>
                    <a:lnTo>
                      <a:pt x="252" y="107"/>
                    </a:lnTo>
                    <a:lnTo>
                      <a:pt x="234" y="92"/>
                    </a:lnTo>
                    <a:lnTo>
                      <a:pt x="206" y="66"/>
                    </a:lnTo>
                    <a:lnTo>
                      <a:pt x="183" y="45"/>
                    </a:lnTo>
                    <a:lnTo>
                      <a:pt x="137" y="0"/>
                    </a:lnTo>
                    <a:lnTo>
                      <a:pt x="99" y="2"/>
                    </a:lnTo>
                    <a:lnTo>
                      <a:pt x="102" y="27"/>
                    </a:lnTo>
                    <a:lnTo>
                      <a:pt x="98" y="44"/>
                    </a:lnTo>
                    <a:lnTo>
                      <a:pt x="96" y="71"/>
                    </a:lnTo>
                    <a:lnTo>
                      <a:pt x="102" y="90"/>
                    </a:lnTo>
                    <a:lnTo>
                      <a:pt x="113" y="104"/>
                    </a:lnTo>
                    <a:lnTo>
                      <a:pt x="107" y="123"/>
                    </a:lnTo>
                    <a:lnTo>
                      <a:pt x="101" y="140"/>
                    </a:lnTo>
                    <a:lnTo>
                      <a:pt x="93" y="159"/>
                    </a:lnTo>
                    <a:lnTo>
                      <a:pt x="89" y="179"/>
                    </a:lnTo>
                    <a:lnTo>
                      <a:pt x="84" y="201"/>
                    </a:lnTo>
                    <a:lnTo>
                      <a:pt x="78" y="221"/>
                    </a:lnTo>
                    <a:lnTo>
                      <a:pt x="68" y="237"/>
                    </a:lnTo>
                    <a:lnTo>
                      <a:pt x="54" y="249"/>
                    </a:lnTo>
                    <a:lnTo>
                      <a:pt x="41" y="258"/>
                    </a:lnTo>
                    <a:lnTo>
                      <a:pt x="24" y="269"/>
                    </a:lnTo>
                    <a:lnTo>
                      <a:pt x="11" y="278"/>
                    </a:lnTo>
                    <a:lnTo>
                      <a:pt x="3" y="288"/>
                    </a:lnTo>
                    <a:lnTo>
                      <a:pt x="0" y="294"/>
                    </a:lnTo>
                    <a:lnTo>
                      <a:pt x="6" y="300"/>
                    </a:lnTo>
                    <a:lnTo>
                      <a:pt x="12" y="305"/>
                    </a:lnTo>
                    <a:lnTo>
                      <a:pt x="18" y="309"/>
                    </a:lnTo>
                    <a:lnTo>
                      <a:pt x="20" y="317"/>
                    </a:lnTo>
                    <a:lnTo>
                      <a:pt x="17" y="327"/>
                    </a:lnTo>
                    <a:lnTo>
                      <a:pt x="23" y="332"/>
                    </a:lnTo>
                    <a:lnTo>
                      <a:pt x="33" y="336"/>
                    </a:lnTo>
                    <a:lnTo>
                      <a:pt x="41" y="341"/>
                    </a:lnTo>
                    <a:lnTo>
                      <a:pt x="45" y="347"/>
                    </a:lnTo>
                    <a:lnTo>
                      <a:pt x="47" y="356"/>
                    </a:lnTo>
                    <a:lnTo>
                      <a:pt x="42" y="362"/>
                    </a:lnTo>
                    <a:lnTo>
                      <a:pt x="39" y="365"/>
                    </a:lnTo>
                    <a:lnTo>
                      <a:pt x="35" y="363"/>
                    </a:lnTo>
                    <a:lnTo>
                      <a:pt x="30" y="365"/>
                    </a:lnTo>
                    <a:lnTo>
                      <a:pt x="32" y="381"/>
                    </a:lnTo>
                    <a:lnTo>
                      <a:pt x="33" y="389"/>
                    </a:lnTo>
                    <a:lnTo>
                      <a:pt x="38" y="396"/>
                    </a:lnTo>
                    <a:lnTo>
                      <a:pt x="38" y="402"/>
                    </a:lnTo>
                    <a:lnTo>
                      <a:pt x="33" y="410"/>
                    </a:lnTo>
                    <a:lnTo>
                      <a:pt x="32" y="417"/>
                    </a:lnTo>
                    <a:lnTo>
                      <a:pt x="29" y="423"/>
                    </a:lnTo>
                    <a:lnTo>
                      <a:pt x="30" y="432"/>
                    </a:lnTo>
                    <a:lnTo>
                      <a:pt x="35" y="441"/>
                    </a:lnTo>
                    <a:lnTo>
                      <a:pt x="38" y="447"/>
                    </a:lnTo>
                    <a:lnTo>
                      <a:pt x="41" y="453"/>
                    </a:lnTo>
                    <a:lnTo>
                      <a:pt x="44" y="461"/>
                    </a:lnTo>
                    <a:lnTo>
                      <a:pt x="48" y="467"/>
                    </a:lnTo>
                    <a:lnTo>
                      <a:pt x="39" y="467"/>
                    </a:lnTo>
                    <a:lnTo>
                      <a:pt x="30" y="462"/>
                    </a:lnTo>
                    <a:lnTo>
                      <a:pt x="23" y="459"/>
                    </a:lnTo>
                    <a:lnTo>
                      <a:pt x="12" y="459"/>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28" name="Freeform 784"/>
              <p:cNvSpPr>
                <a:spLocks/>
              </p:cNvSpPr>
              <p:nvPr/>
            </p:nvSpPr>
            <p:spPr bwMode="auto">
              <a:xfrm>
                <a:off x="3509" y="1797"/>
                <a:ext cx="38" cy="30"/>
              </a:xfrm>
              <a:custGeom>
                <a:avLst/>
                <a:gdLst>
                  <a:gd name="T0" fmla="*/ 0 w 203"/>
                  <a:gd name="T1" fmla="*/ 0 h 157"/>
                  <a:gd name="T2" fmla="*/ 0 w 203"/>
                  <a:gd name="T3" fmla="*/ 0 h 157"/>
                  <a:gd name="T4" fmla="*/ 0 w 203"/>
                  <a:gd name="T5" fmla="*/ 0 h 157"/>
                  <a:gd name="T6" fmla="*/ 0 w 203"/>
                  <a:gd name="T7" fmla="*/ 0 h 157"/>
                  <a:gd name="T8" fmla="*/ 0 w 203"/>
                  <a:gd name="T9" fmla="*/ 0 h 157"/>
                  <a:gd name="T10" fmla="*/ 0 w 203"/>
                  <a:gd name="T11" fmla="*/ 0 h 157"/>
                  <a:gd name="T12" fmla="*/ 0 w 203"/>
                  <a:gd name="T13" fmla="*/ 0 h 157"/>
                  <a:gd name="T14" fmla="*/ 0 w 203"/>
                  <a:gd name="T15" fmla="*/ 0 h 157"/>
                  <a:gd name="T16" fmla="*/ 0 w 203"/>
                  <a:gd name="T17" fmla="*/ 0 h 157"/>
                  <a:gd name="T18" fmla="*/ 0 w 203"/>
                  <a:gd name="T19" fmla="*/ 0 h 157"/>
                  <a:gd name="T20" fmla="*/ 0 w 203"/>
                  <a:gd name="T21" fmla="*/ 0 h 157"/>
                  <a:gd name="T22" fmla="*/ 0 w 203"/>
                  <a:gd name="T23" fmla="*/ 0 h 157"/>
                  <a:gd name="T24" fmla="*/ 0 w 203"/>
                  <a:gd name="T25" fmla="*/ 0 h 157"/>
                  <a:gd name="T26" fmla="*/ 0 w 203"/>
                  <a:gd name="T27" fmla="*/ 0 h 157"/>
                  <a:gd name="T28" fmla="*/ 0 w 203"/>
                  <a:gd name="T29" fmla="*/ 0 h 157"/>
                  <a:gd name="T30" fmla="*/ 0 w 203"/>
                  <a:gd name="T31" fmla="*/ 0 h 157"/>
                  <a:gd name="T32" fmla="*/ 0 w 203"/>
                  <a:gd name="T33" fmla="*/ 0 h 157"/>
                  <a:gd name="T34" fmla="*/ 0 w 203"/>
                  <a:gd name="T35" fmla="*/ 0 h 157"/>
                  <a:gd name="T36" fmla="*/ 0 w 203"/>
                  <a:gd name="T37" fmla="*/ 0 h 157"/>
                  <a:gd name="T38" fmla="*/ 0 w 203"/>
                  <a:gd name="T39" fmla="*/ 0 h 157"/>
                  <a:gd name="T40" fmla="*/ 0 w 203"/>
                  <a:gd name="T41" fmla="*/ 0 h 157"/>
                  <a:gd name="T42" fmla="*/ 0 w 203"/>
                  <a:gd name="T43" fmla="*/ 0 h 157"/>
                  <a:gd name="T44" fmla="*/ 0 w 203"/>
                  <a:gd name="T45" fmla="*/ 0 h 157"/>
                  <a:gd name="T46" fmla="*/ 0 w 203"/>
                  <a:gd name="T47" fmla="*/ 0 h 157"/>
                  <a:gd name="T48" fmla="*/ 0 w 203"/>
                  <a:gd name="T49" fmla="*/ 0 h 157"/>
                  <a:gd name="T50" fmla="*/ 0 w 203"/>
                  <a:gd name="T51" fmla="*/ 0 h 157"/>
                  <a:gd name="T52" fmla="*/ 0 w 203"/>
                  <a:gd name="T53" fmla="*/ 0 h 157"/>
                  <a:gd name="T54" fmla="*/ 0 w 203"/>
                  <a:gd name="T55" fmla="*/ 0 h 157"/>
                  <a:gd name="T56" fmla="*/ 0 w 203"/>
                  <a:gd name="T57" fmla="*/ 0 h 157"/>
                  <a:gd name="T58" fmla="*/ 0 w 203"/>
                  <a:gd name="T59" fmla="*/ 0 h 157"/>
                  <a:gd name="T60" fmla="*/ 0 w 203"/>
                  <a:gd name="T61" fmla="*/ 0 h 157"/>
                  <a:gd name="T62" fmla="*/ 0 w 203"/>
                  <a:gd name="T63" fmla="*/ 0 h 157"/>
                  <a:gd name="T64" fmla="*/ 0 w 203"/>
                  <a:gd name="T65" fmla="*/ 0 h 157"/>
                  <a:gd name="T66" fmla="*/ 0 w 203"/>
                  <a:gd name="T67" fmla="*/ 0 h 157"/>
                  <a:gd name="T68" fmla="*/ 0 w 203"/>
                  <a:gd name="T69" fmla="*/ 0 h 157"/>
                  <a:gd name="T70" fmla="*/ 0 w 203"/>
                  <a:gd name="T71" fmla="*/ 0 h 157"/>
                  <a:gd name="T72" fmla="*/ 0 w 203"/>
                  <a:gd name="T73" fmla="*/ 0 h 157"/>
                  <a:gd name="T74" fmla="*/ 0 w 203"/>
                  <a:gd name="T75" fmla="*/ 0 h 157"/>
                  <a:gd name="T76" fmla="*/ 0 w 203"/>
                  <a:gd name="T77" fmla="*/ 0 h 157"/>
                  <a:gd name="T78" fmla="*/ 0 w 203"/>
                  <a:gd name="T79" fmla="*/ 0 h 15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3"/>
                  <a:gd name="T121" fmla="*/ 0 h 157"/>
                  <a:gd name="T122" fmla="*/ 203 w 203"/>
                  <a:gd name="T123" fmla="*/ 157 h 15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3" h="157">
                    <a:moveTo>
                      <a:pt x="171" y="79"/>
                    </a:moveTo>
                    <a:lnTo>
                      <a:pt x="171" y="88"/>
                    </a:lnTo>
                    <a:lnTo>
                      <a:pt x="170" y="94"/>
                    </a:lnTo>
                    <a:lnTo>
                      <a:pt x="174" y="100"/>
                    </a:lnTo>
                    <a:lnTo>
                      <a:pt x="180" y="105"/>
                    </a:lnTo>
                    <a:lnTo>
                      <a:pt x="180" y="111"/>
                    </a:lnTo>
                    <a:lnTo>
                      <a:pt x="185" y="111"/>
                    </a:lnTo>
                    <a:lnTo>
                      <a:pt x="189" y="111"/>
                    </a:lnTo>
                    <a:lnTo>
                      <a:pt x="195" y="114"/>
                    </a:lnTo>
                    <a:lnTo>
                      <a:pt x="198" y="117"/>
                    </a:lnTo>
                    <a:lnTo>
                      <a:pt x="195" y="123"/>
                    </a:lnTo>
                    <a:lnTo>
                      <a:pt x="198" y="127"/>
                    </a:lnTo>
                    <a:lnTo>
                      <a:pt x="203" y="139"/>
                    </a:lnTo>
                    <a:lnTo>
                      <a:pt x="194" y="141"/>
                    </a:lnTo>
                    <a:lnTo>
                      <a:pt x="192" y="147"/>
                    </a:lnTo>
                    <a:lnTo>
                      <a:pt x="191" y="151"/>
                    </a:lnTo>
                    <a:lnTo>
                      <a:pt x="185" y="157"/>
                    </a:lnTo>
                    <a:lnTo>
                      <a:pt x="174" y="154"/>
                    </a:lnTo>
                    <a:lnTo>
                      <a:pt x="165" y="151"/>
                    </a:lnTo>
                    <a:lnTo>
                      <a:pt x="159" y="156"/>
                    </a:lnTo>
                    <a:lnTo>
                      <a:pt x="147" y="156"/>
                    </a:lnTo>
                    <a:lnTo>
                      <a:pt x="140" y="153"/>
                    </a:lnTo>
                    <a:lnTo>
                      <a:pt x="128" y="144"/>
                    </a:lnTo>
                    <a:lnTo>
                      <a:pt x="122" y="139"/>
                    </a:lnTo>
                    <a:lnTo>
                      <a:pt x="102" y="136"/>
                    </a:lnTo>
                    <a:lnTo>
                      <a:pt x="90" y="129"/>
                    </a:lnTo>
                    <a:lnTo>
                      <a:pt x="83" y="121"/>
                    </a:lnTo>
                    <a:lnTo>
                      <a:pt x="69" y="115"/>
                    </a:lnTo>
                    <a:lnTo>
                      <a:pt x="59" y="112"/>
                    </a:lnTo>
                    <a:lnTo>
                      <a:pt x="56" y="114"/>
                    </a:lnTo>
                    <a:lnTo>
                      <a:pt x="57" y="148"/>
                    </a:lnTo>
                    <a:lnTo>
                      <a:pt x="56" y="154"/>
                    </a:lnTo>
                    <a:lnTo>
                      <a:pt x="53" y="156"/>
                    </a:lnTo>
                    <a:lnTo>
                      <a:pt x="51" y="151"/>
                    </a:lnTo>
                    <a:lnTo>
                      <a:pt x="45" y="144"/>
                    </a:lnTo>
                    <a:lnTo>
                      <a:pt x="41" y="141"/>
                    </a:lnTo>
                    <a:lnTo>
                      <a:pt x="38" y="133"/>
                    </a:lnTo>
                    <a:lnTo>
                      <a:pt x="32" y="133"/>
                    </a:lnTo>
                    <a:lnTo>
                      <a:pt x="29" y="130"/>
                    </a:lnTo>
                    <a:lnTo>
                      <a:pt x="20" y="130"/>
                    </a:lnTo>
                    <a:lnTo>
                      <a:pt x="18" y="132"/>
                    </a:lnTo>
                    <a:lnTo>
                      <a:pt x="15" y="132"/>
                    </a:lnTo>
                    <a:lnTo>
                      <a:pt x="11" y="127"/>
                    </a:lnTo>
                    <a:lnTo>
                      <a:pt x="6" y="121"/>
                    </a:lnTo>
                    <a:lnTo>
                      <a:pt x="2" y="115"/>
                    </a:lnTo>
                    <a:lnTo>
                      <a:pt x="2" y="109"/>
                    </a:lnTo>
                    <a:lnTo>
                      <a:pt x="3" y="100"/>
                    </a:lnTo>
                    <a:lnTo>
                      <a:pt x="0" y="93"/>
                    </a:lnTo>
                    <a:lnTo>
                      <a:pt x="5" y="84"/>
                    </a:lnTo>
                    <a:lnTo>
                      <a:pt x="5" y="78"/>
                    </a:lnTo>
                    <a:lnTo>
                      <a:pt x="8" y="70"/>
                    </a:lnTo>
                    <a:lnTo>
                      <a:pt x="12" y="63"/>
                    </a:lnTo>
                    <a:lnTo>
                      <a:pt x="18" y="58"/>
                    </a:lnTo>
                    <a:lnTo>
                      <a:pt x="24" y="52"/>
                    </a:lnTo>
                    <a:lnTo>
                      <a:pt x="35" y="49"/>
                    </a:lnTo>
                    <a:lnTo>
                      <a:pt x="38" y="42"/>
                    </a:lnTo>
                    <a:lnTo>
                      <a:pt x="38" y="36"/>
                    </a:lnTo>
                    <a:lnTo>
                      <a:pt x="41" y="30"/>
                    </a:lnTo>
                    <a:lnTo>
                      <a:pt x="44" y="24"/>
                    </a:lnTo>
                    <a:lnTo>
                      <a:pt x="45" y="19"/>
                    </a:lnTo>
                    <a:lnTo>
                      <a:pt x="57" y="21"/>
                    </a:lnTo>
                    <a:lnTo>
                      <a:pt x="60" y="22"/>
                    </a:lnTo>
                    <a:lnTo>
                      <a:pt x="72" y="24"/>
                    </a:lnTo>
                    <a:lnTo>
                      <a:pt x="80" y="25"/>
                    </a:lnTo>
                    <a:lnTo>
                      <a:pt x="86" y="21"/>
                    </a:lnTo>
                    <a:lnTo>
                      <a:pt x="92" y="22"/>
                    </a:lnTo>
                    <a:lnTo>
                      <a:pt x="102" y="16"/>
                    </a:lnTo>
                    <a:lnTo>
                      <a:pt x="111" y="13"/>
                    </a:lnTo>
                    <a:lnTo>
                      <a:pt x="119" y="7"/>
                    </a:lnTo>
                    <a:lnTo>
                      <a:pt x="131" y="1"/>
                    </a:lnTo>
                    <a:lnTo>
                      <a:pt x="144" y="1"/>
                    </a:lnTo>
                    <a:lnTo>
                      <a:pt x="138" y="0"/>
                    </a:lnTo>
                    <a:lnTo>
                      <a:pt x="155" y="9"/>
                    </a:lnTo>
                    <a:lnTo>
                      <a:pt x="155" y="21"/>
                    </a:lnTo>
                    <a:lnTo>
                      <a:pt x="156" y="31"/>
                    </a:lnTo>
                    <a:lnTo>
                      <a:pt x="156" y="40"/>
                    </a:lnTo>
                    <a:lnTo>
                      <a:pt x="159" y="52"/>
                    </a:lnTo>
                    <a:lnTo>
                      <a:pt x="164" y="63"/>
                    </a:lnTo>
                    <a:lnTo>
                      <a:pt x="168" y="70"/>
                    </a:lnTo>
                    <a:lnTo>
                      <a:pt x="171" y="79"/>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29" name="Freeform 785"/>
              <p:cNvSpPr>
                <a:spLocks/>
              </p:cNvSpPr>
              <p:nvPr/>
            </p:nvSpPr>
            <p:spPr bwMode="auto">
              <a:xfrm>
                <a:off x="3536" y="1822"/>
                <a:ext cx="16" cy="38"/>
              </a:xfrm>
              <a:custGeom>
                <a:avLst/>
                <a:gdLst>
                  <a:gd name="T0" fmla="*/ 0 w 86"/>
                  <a:gd name="T1" fmla="*/ 0 h 204"/>
                  <a:gd name="T2" fmla="*/ 0 w 86"/>
                  <a:gd name="T3" fmla="*/ 0 h 204"/>
                  <a:gd name="T4" fmla="*/ 0 w 86"/>
                  <a:gd name="T5" fmla="*/ 0 h 204"/>
                  <a:gd name="T6" fmla="*/ 0 w 86"/>
                  <a:gd name="T7" fmla="*/ 0 h 204"/>
                  <a:gd name="T8" fmla="*/ 0 w 86"/>
                  <a:gd name="T9" fmla="*/ 0 h 204"/>
                  <a:gd name="T10" fmla="*/ 0 w 86"/>
                  <a:gd name="T11" fmla="*/ 0 h 204"/>
                  <a:gd name="T12" fmla="*/ 0 w 86"/>
                  <a:gd name="T13" fmla="*/ 0 h 204"/>
                  <a:gd name="T14" fmla="*/ 0 w 86"/>
                  <a:gd name="T15" fmla="*/ 0 h 204"/>
                  <a:gd name="T16" fmla="*/ 0 w 86"/>
                  <a:gd name="T17" fmla="*/ 0 h 204"/>
                  <a:gd name="T18" fmla="*/ 0 w 86"/>
                  <a:gd name="T19" fmla="*/ 0 h 204"/>
                  <a:gd name="T20" fmla="*/ 0 w 86"/>
                  <a:gd name="T21" fmla="*/ 0 h 204"/>
                  <a:gd name="T22" fmla="*/ 0 w 86"/>
                  <a:gd name="T23" fmla="*/ 0 h 204"/>
                  <a:gd name="T24" fmla="*/ 0 w 86"/>
                  <a:gd name="T25" fmla="*/ 0 h 204"/>
                  <a:gd name="T26" fmla="*/ 0 w 86"/>
                  <a:gd name="T27" fmla="*/ 0 h 204"/>
                  <a:gd name="T28" fmla="*/ 0 w 86"/>
                  <a:gd name="T29" fmla="*/ 0 h 204"/>
                  <a:gd name="T30" fmla="*/ 0 w 86"/>
                  <a:gd name="T31" fmla="*/ 0 h 204"/>
                  <a:gd name="T32" fmla="*/ 0 w 86"/>
                  <a:gd name="T33" fmla="*/ 0 h 204"/>
                  <a:gd name="T34" fmla="*/ 0 w 86"/>
                  <a:gd name="T35" fmla="*/ 0 h 204"/>
                  <a:gd name="T36" fmla="*/ 0 w 86"/>
                  <a:gd name="T37" fmla="*/ 0 h 204"/>
                  <a:gd name="T38" fmla="*/ 0 w 86"/>
                  <a:gd name="T39" fmla="*/ 0 h 204"/>
                  <a:gd name="T40" fmla="*/ 0 w 86"/>
                  <a:gd name="T41" fmla="*/ 0 h 204"/>
                  <a:gd name="T42" fmla="*/ 0 w 86"/>
                  <a:gd name="T43" fmla="*/ 0 h 204"/>
                  <a:gd name="T44" fmla="*/ 0 w 86"/>
                  <a:gd name="T45" fmla="*/ 0 h 204"/>
                  <a:gd name="T46" fmla="*/ 0 w 86"/>
                  <a:gd name="T47" fmla="*/ 0 h 204"/>
                  <a:gd name="T48" fmla="*/ 0 w 86"/>
                  <a:gd name="T49" fmla="*/ 0 h 204"/>
                  <a:gd name="T50" fmla="*/ 0 w 86"/>
                  <a:gd name="T51" fmla="*/ 0 h 204"/>
                  <a:gd name="T52" fmla="*/ 0 w 86"/>
                  <a:gd name="T53" fmla="*/ 0 h 204"/>
                  <a:gd name="T54" fmla="*/ 0 w 86"/>
                  <a:gd name="T55" fmla="*/ 0 h 204"/>
                  <a:gd name="T56" fmla="*/ 0 w 86"/>
                  <a:gd name="T57" fmla="*/ 0 h 204"/>
                  <a:gd name="T58" fmla="*/ 0 w 86"/>
                  <a:gd name="T59" fmla="*/ 0 h 204"/>
                  <a:gd name="T60" fmla="*/ 0 w 86"/>
                  <a:gd name="T61" fmla="*/ 0 h 204"/>
                  <a:gd name="T62" fmla="*/ 0 w 86"/>
                  <a:gd name="T63" fmla="*/ 0 h 204"/>
                  <a:gd name="T64" fmla="*/ 0 w 86"/>
                  <a:gd name="T65" fmla="*/ 0 h 204"/>
                  <a:gd name="T66" fmla="*/ 0 w 86"/>
                  <a:gd name="T67" fmla="*/ 0 h 204"/>
                  <a:gd name="T68" fmla="*/ 0 w 86"/>
                  <a:gd name="T69" fmla="*/ 0 h 204"/>
                  <a:gd name="T70" fmla="*/ 0 w 86"/>
                  <a:gd name="T71" fmla="*/ 0 h 204"/>
                  <a:gd name="T72" fmla="*/ 0 w 86"/>
                  <a:gd name="T73" fmla="*/ 0 h 204"/>
                  <a:gd name="T74" fmla="*/ 0 w 86"/>
                  <a:gd name="T75" fmla="*/ 0 h 204"/>
                  <a:gd name="T76" fmla="*/ 0 w 86"/>
                  <a:gd name="T77" fmla="*/ 0 h 204"/>
                  <a:gd name="T78" fmla="*/ 0 w 86"/>
                  <a:gd name="T79" fmla="*/ 0 h 204"/>
                  <a:gd name="T80" fmla="*/ 0 w 86"/>
                  <a:gd name="T81" fmla="*/ 0 h 204"/>
                  <a:gd name="T82" fmla="*/ 0 w 86"/>
                  <a:gd name="T83" fmla="*/ 0 h 204"/>
                  <a:gd name="T84" fmla="*/ 0 w 86"/>
                  <a:gd name="T85" fmla="*/ 0 h 204"/>
                  <a:gd name="T86" fmla="*/ 0 w 86"/>
                  <a:gd name="T87" fmla="*/ 0 h 204"/>
                  <a:gd name="T88" fmla="*/ 0 w 86"/>
                  <a:gd name="T89" fmla="*/ 0 h 204"/>
                  <a:gd name="T90" fmla="*/ 0 w 86"/>
                  <a:gd name="T91" fmla="*/ 0 h 204"/>
                  <a:gd name="T92" fmla="*/ 0 w 86"/>
                  <a:gd name="T93" fmla="*/ 0 h 204"/>
                  <a:gd name="T94" fmla="*/ 0 w 86"/>
                  <a:gd name="T95" fmla="*/ 0 h 2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6"/>
                  <a:gd name="T145" fmla="*/ 0 h 204"/>
                  <a:gd name="T146" fmla="*/ 86 w 86"/>
                  <a:gd name="T147" fmla="*/ 204 h 2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6" h="204">
                    <a:moveTo>
                      <a:pt x="39" y="204"/>
                    </a:moveTo>
                    <a:lnTo>
                      <a:pt x="39" y="187"/>
                    </a:lnTo>
                    <a:lnTo>
                      <a:pt x="44" y="175"/>
                    </a:lnTo>
                    <a:lnTo>
                      <a:pt x="44" y="162"/>
                    </a:lnTo>
                    <a:lnTo>
                      <a:pt x="45" y="145"/>
                    </a:lnTo>
                    <a:lnTo>
                      <a:pt x="48" y="127"/>
                    </a:lnTo>
                    <a:lnTo>
                      <a:pt x="62" y="115"/>
                    </a:lnTo>
                    <a:lnTo>
                      <a:pt x="63" y="103"/>
                    </a:lnTo>
                    <a:lnTo>
                      <a:pt x="77" y="96"/>
                    </a:lnTo>
                    <a:lnTo>
                      <a:pt x="78" y="79"/>
                    </a:lnTo>
                    <a:lnTo>
                      <a:pt x="86" y="60"/>
                    </a:lnTo>
                    <a:lnTo>
                      <a:pt x="80" y="51"/>
                    </a:lnTo>
                    <a:lnTo>
                      <a:pt x="78" y="40"/>
                    </a:lnTo>
                    <a:lnTo>
                      <a:pt x="83" y="31"/>
                    </a:lnTo>
                    <a:lnTo>
                      <a:pt x="83" y="21"/>
                    </a:lnTo>
                    <a:lnTo>
                      <a:pt x="74" y="15"/>
                    </a:lnTo>
                    <a:lnTo>
                      <a:pt x="65" y="6"/>
                    </a:lnTo>
                    <a:lnTo>
                      <a:pt x="54" y="0"/>
                    </a:lnTo>
                    <a:lnTo>
                      <a:pt x="45" y="7"/>
                    </a:lnTo>
                    <a:lnTo>
                      <a:pt x="41" y="21"/>
                    </a:lnTo>
                    <a:lnTo>
                      <a:pt x="32" y="22"/>
                    </a:lnTo>
                    <a:lnTo>
                      <a:pt x="23" y="19"/>
                    </a:lnTo>
                    <a:lnTo>
                      <a:pt x="12" y="21"/>
                    </a:lnTo>
                    <a:lnTo>
                      <a:pt x="8" y="25"/>
                    </a:lnTo>
                    <a:lnTo>
                      <a:pt x="2" y="30"/>
                    </a:lnTo>
                    <a:lnTo>
                      <a:pt x="0" y="36"/>
                    </a:lnTo>
                    <a:lnTo>
                      <a:pt x="2" y="46"/>
                    </a:lnTo>
                    <a:lnTo>
                      <a:pt x="8" y="57"/>
                    </a:lnTo>
                    <a:lnTo>
                      <a:pt x="12" y="66"/>
                    </a:lnTo>
                    <a:lnTo>
                      <a:pt x="14" y="73"/>
                    </a:lnTo>
                    <a:lnTo>
                      <a:pt x="15" y="82"/>
                    </a:lnTo>
                    <a:lnTo>
                      <a:pt x="15" y="90"/>
                    </a:lnTo>
                    <a:lnTo>
                      <a:pt x="17" y="99"/>
                    </a:lnTo>
                    <a:lnTo>
                      <a:pt x="20" y="109"/>
                    </a:lnTo>
                    <a:lnTo>
                      <a:pt x="18" y="117"/>
                    </a:lnTo>
                    <a:lnTo>
                      <a:pt x="20" y="123"/>
                    </a:lnTo>
                    <a:lnTo>
                      <a:pt x="20" y="132"/>
                    </a:lnTo>
                    <a:lnTo>
                      <a:pt x="21" y="141"/>
                    </a:lnTo>
                    <a:lnTo>
                      <a:pt x="18" y="151"/>
                    </a:lnTo>
                    <a:lnTo>
                      <a:pt x="17" y="159"/>
                    </a:lnTo>
                    <a:lnTo>
                      <a:pt x="14" y="168"/>
                    </a:lnTo>
                    <a:lnTo>
                      <a:pt x="14" y="175"/>
                    </a:lnTo>
                    <a:lnTo>
                      <a:pt x="14" y="186"/>
                    </a:lnTo>
                    <a:lnTo>
                      <a:pt x="14" y="195"/>
                    </a:lnTo>
                    <a:lnTo>
                      <a:pt x="18" y="201"/>
                    </a:lnTo>
                    <a:lnTo>
                      <a:pt x="29" y="202"/>
                    </a:lnTo>
                    <a:lnTo>
                      <a:pt x="39" y="204"/>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30" name="Freeform 786"/>
              <p:cNvSpPr>
                <a:spLocks/>
              </p:cNvSpPr>
              <p:nvPr/>
            </p:nvSpPr>
            <p:spPr bwMode="auto">
              <a:xfrm>
                <a:off x="3532" y="1824"/>
                <a:ext cx="8" cy="36"/>
              </a:xfrm>
              <a:custGeom>
                <a:avLst/>
                <a:gdLst>
                  <a:gd name="T0" fmla="*/ 0 w 43"/>
                  <a:gd name="T1" fmla="*/ 0 h 189"/>
                  <a:gd name="T2" fmla="*/ 0 w 43"/>
                  <a:gd name="T3" fmla="*/ 0 h 189"/>
                  <a:gd name="T4" fmla="*/ 0 w 43"/>
                  <a:gd name="T5" fmla="*/ 0 h 189"/>
                  <a:gd name="T6" fmla="*/ 0 w 43"/>
                  <a:gd name="T7" fmla="*/ 0 h 189"/>
                  <a:gd name="T8" fmla="*/ 0 w 43"/>
                  <a:gd name="T9" fmla="*/ 0 h 189"/>
                  <a:gd name="T10" fmla="*/ 0 w 43"/>
                  <a:gd name="T11" fmla="*/ 0 h 189"/>
                  <a:gd name="T12" fmla="*/ 0 w 43"/>
                  <a:gd name="T13" fmla="*/ 0 h 189"/>
                  <a:gd name="T14" fmla="*/ 0 w 43"/>
                  <a:gd name="T15" fmla="*/ 0 h 189"/>
                  <a:gd name="T16" fmla="*/ 0 w 43"/>
                  <a:gd name="T17" fmla="*/ 0 h 189"/>
                  <a:gd name="T18" fmla="*/ 0 w 43"/>
                  <a:gd name="T19" fmla="*/ 0 h 189"/>
                  <a:gd name="T20" fmla="*/ 0 w 43"/>
                  <a:gd name="T21" fmla="*/ 0 h 189"/>
                  <a:gd name="T22" fmla="*/ 0 w 43"/>
                  <a:gd name="T23" fmla="*/ 0 h 189"/>
                  <a:gd name="T24" fmla="*/ 0 w 43"/>
                  <a:gd name="T25" fmla="*/ 0 h 189"/>
                  <a:gd name="T26" fmla="*/ 0 w 43"/>
                  <a:gd name="T27" fmla="*/ 0 h 189"/>
                  <a:gd name="T28" fmla="*/ 0 w 43"/>
                  <a:gd name="T29" fmla="*/ 0 h 189"/>
                  <a:gd name="T30" fmla="*/ 0 w 43"/>
                  <a:gd name="T31" fmla="*/ 0 h 189"/>
                  <a:gd name="T32" fmla="*/ 0 w 43"/>
                  <a:gd name="T33" fmla="*/ 0 h 189"/>
                  <a:gd name="T34" fmla="*/ 0 w 43"/>
                  <a:gd name="T35" fmla="*/ 0 h 189"/>
                  <a:gd name="T36" fmla="*/ 0 w 43"/>
                  <a:gd name="T37" fmla="*/ 0 h 189"/>
                  <a:gd name="T38" fmla="*/ 0 w 43"/>
                  <a:gd name="T39" fmla="*/ 0 h 189"/>
                  <a:gd name="T40" fmla="*/ 0 w 43"/>
                  <a:gd name="T41" fmla="*/ 0 h 189"/>
                  <a:gd name="T42" fmla="*/ 0 w 43"/>
                  <a:gd name="T43" fmla="*/ 0 h 189"/>
                  <a:gd name="T44" fmla="*/ 0 w 43"/>
                  <a:gd name="T45" fmla="*/ 0 h 189"/>
                  <a:gd name="T46" fmla="*/ 0 w 43"/>
                  <a:gd name="T47" fmla="*/ 0 h 189"/>
                  <a:gd name="T48" fmla="*/ 0 w 43"/>
                  <a:gd name="T49" fmla="*/ 0 h 189"/>
                  <a:gd name="T50" fmla="*/ 0 w 43"/>
                  <a:gd name="T51" fmla="*/ 0 h 189"/>
                  <a:gd name="T52" fmla="*/ 0 w 43"/>
                  <a:gd name="T53" fmla="*/ 0 h 189"/>
                  <a:gd name="T54" fmla="*/ 0 w 43"/>
                  <a:gd name="T55" fmla="*/ 0 h 189"/>
                  <a:gd name="T56" fmla="*/ 0 w 43"/>
                  <a:gd name="T57" fmla="*/ 0 h 189"/>
                  <a:gd name="T58" fmla="*/ 0 w 43"/>
                  <a:gd name="T59" fmla="*/ 0 h 189"/>
                  <a:gd name="T60" fmla="*/ 0 w 43"/>
                  <a:gd name="T61" fmla="*/ 0 h 189"/>
                  <a:gd name="T62" fmla="*/ 0 w 43"/>
                  <a:gd name="T63" fmla="*/ 0 h 189"/>
                  <a:gd name="T64" fmla="*/ 0 w 43"/>
                  <a:gd name="T65" fmla="*/ 0 h 189"/>
                  <a:gd name="T66" fmla="*/ 0 w 43"/>
                  <a:gd name="T67" fmla="*/ 0 h 189"/>
                  <a:gd name="T68" fmla="*/ 0 w 43"/>
                  <a:gd name="T69" fmla="*/ 0 h 189"/>
                  <a:gd name="T70" fmla="*/ 0 w 43"/>
                  <a:gd name="T71" fmla="*/ 0 h 189"/>
                  <a:gd name="T72" fmla="*/ 0 w 43"/>
                  <a:gd name="T73" fmla="*/ 0 h 189"/>
                  <a:gd name="T74" fmla="*/ 0 w 43"/>
                  <a:gd name="T75" fmla="*/ 0 h 189"/>
                  <a:gd name="T76" fmla="*/ 0 w 43"/>
                  <a:gd name="T77" fmla="*/ 0 h 189"/>
                  <a:gd name="T78" fmla="*/ 0 w 43"/>
                  <a:gd name="T79" fmla="*/ 0 h 189"/>
                  <a:gd name="T80" fmla="*/ 0 w 43"/>
                  <a:gd name="T81" fmla="*/ 0 h 189"/>
                  <a:gd name="T82" fmla="*/ 0 w 43"/>
                  <a:gd name="T83" fmla="*/ 0 h 189"/>
                  <a:gd name="T84" fmla="*/ 0 w 43"/>
                  <a:gd name="T85" fmla="*/ 0 h 189"/>
                  <a:gd name="T86" fmla="*/ 0 w 43"/>
                  <a:gd name="T87" fmla="*/ 0 h 189"/>
                  <a:gd name="T88" fmla="*/ 0 w 43"/>
                  <a:gd name="T89" fmla="*/ 0 h 18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
                  <a:gd name="T136" fmla="*/ 0 h 189"/>
                  <a:gd name="T137" fmla="*/ 43 w 43"/>
                  <a:gd name="T138" fmla="*/ 189 h 18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 h="189">
                    <a:moveTo>
                      <a:pt x="34" y="187"/>
                    </a:moveTo>
                    <a:lnTo>
                      <a:pt x="30" y="189"/>
                    </a:lnTo>
                    <a:lnTo>
                      <a:pt x="22" y="189"/>
                    </a:lnTo>
                    <a:lnTo>
                      <a:pt x="18" y="180"/>
                    </a:lnTo>
                    <a:lnTo>
                      <a:pt x="15" y="174"/>
                    </a:lnTo>
                    <a:lnTo>
                      <a:pt x="13" y="166"/>
                    </a:lnTo>
                    <a:lnTo>
                      <a:pt x="7" y="160"/>
                    </a:lnTo>
                    <a:lnTo>
                      <a:pt x="6" y="154"/>
                    </a:lnTo>
                    <a:lnTo>
                      <a:pt x="4" y="153"/>
                    </a:lnTo>
                    <a:lnTo>
                      <a:pt x="7" y="144"/>
                    </a:lnTo>
                    <a:lnTo>
                      <a:pt x="6" y="138"/>
                    </a:lnTo>
                    <a:lnTo>
                      <a:pt x="9" y="132"/>
                    </a:lnTo>
                    <a:lnTo>
                      <a:pt x="9" y="124"/>
                    </a:lnTo>
                    <a:lnTo>
                      <a:pt x="10" y="111"/>
                    </a:lnTo>
                    <a:lnTo>
                      <a:pt x="12" y="46"/>
                    </a:lnTo>
                    <a:lnTo>
                      <a:pt x="10" y="33"/>
                    </a:lnTo>
                    <a:lnTo>
                      <a:pt x="10" y="25"/>
                    </a:lnTo>
                    <a:lnTo>
                      <a:pt x="6" y="21"/>
                    </a:lnTo>
                    <a:lnTo>
                      <a:pt x="0" y="12"/>
                    </a:lnTo>
                    <a:lnTo>
                      <a:pt x="0" y="4"/>
                    </a:lnTo>
                    <a:lnTo>
                      <a:pt x="6" y="0"/>
                    </a:lnTo>
                    <a:lnTo>
                      <a:pt x="12" y="4"/>
                    </a:lnTo>
                    <a:lnTo>
                      <a:pt x="19" y="10"/>
                    </a:lnTo>
                    <a:lnTo>
                      <a:pt x="30" y="13"/>
                    </a:lnTo>
                    <a:lnTo>
                      <a:pt x="24" y="18"/>
                    </a:lnTo>
                    <a:lnTo>
                      <a:pt x="22" y="24"/>
                    </a:lnTo>
                    <a:lnTo>
                      <a:pt x="24" y="34"/>
                    </a:lnTo>
                    <a:lnTo>
                      <a:pt x="30" y="45"/>
                    </a:lnTo>
                    <a:lnTo>
                      <a:pt x="34" y="54"/>
                    </a:lnTo>
                    <a:lnTo>
                      <a:pt x="36" y="61"/>
                    </a:lnTo>
                    <a:lnTo>
                      <a:pt x="37" y="70"/>
                    </a:lnTo>
                    <a:lnTo>
                      <a:pt x="37" y="78"/>
                    </a:lnTo>
                    <a:lnTo>
                      <a:pt x="39" y="87"/>
                    </a:lnTo>
                    <a:lnTo>
                      <a:pt x="42" y="97"/>
                    </a:lnTo>
                    <a:lnTo>
                      <a:pt x="40" y="105"/>
                    </a:lnTo>
                    <a:lnTo>
                      <a:pt x="42" y="111"/>
                    </a:lnTo>
                    <a:lnTo>
                      <a:pt x="42" y="120"/>
                    </a:lnTo>
                    <a:lnTo>
                      <a:pt x="43" y="129"/>
                    </a:lnTo>
                    <a:lnTo>
                      <a:pt x="40" y="139"/>
                    </a:lnTo>
                    <a:lnTo>
                      <a:pt x="39" y="147"/>
                    </a:lnTo>
                    <a:lnTo>
                      <a:pt x="36" y="156"/>
                    </a:lnTo>
                    <a:lnTo>
                      <a:pt x="36" y="163"/>
                    </a:lnTo>
                    <a:lnTo>
                      <a:pt x="36" y="174"/>
                    </a:lnTo>
                    <a:lnTo>
                      <a:pt x="36" y="183"/>
                    </a:lnTo>
                    <a:lnTo>
                      <a:pt x="34" y="187"/>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31" name="Freeform 787"/>
              <p:cNvSpPr>
                <a:spLocks/>
              </p:cNvSpPr>
              <p:nvPr/>
            </p:nvSpPr>
            <p:spPr bwMode="auto">
              <a:xfrm>
                <a:off x="3515" y="1818"/>
                <a:ext cx="21" cy="42"/>
              </a:xfrm>
              <a:custGeom>
                <a:avLst/>
                <a:gdLst>
                  <a:gd name="T0" fmla="*/ 0 w 117"/>
                  <a:gd name="T1" fmla="*/ 0 h 222"/>
                  <a:gd name="T2" fmla="*/ 0 w 117"/>
                  <a:gd name="T3" fmla="*/ 0 h 222"/>
                  <a:gd name="T4" fmla="*/ 0 w 117"/>
                  <a:gd name="T5" fmla="*/ 0 h 222"/>
                  <a:gd name="T6" fmla="*/ 0 w 117"/>
                  <a:gd name="T7" fmla="*/ 0 h 222"/>
                  <a:gd name="T8" fmla="*/ 0 w 117"/>
                  <a:gd name="T9" fmla="*/ 0 h 222"/>
                  <a:gd name="T10" fmla="*/ 0 w 117"/>
                  <a:gd name="T11" fmla="*/ 0 h 222"/>
                  <a:gd name="T12" fmla="*/ 0 w 117"/>
                  <a:gd name="T13" fmla="*/ 0 h 222"/>
                  <a:gd name="T14" fmla="*/ 0 w 117"/>
                  <a:gd name="T15" fmla="*/ 0 h 222"/>
                  <a:gd name="T16" fmla="*/ 0 w 117"/>
                  <a:gd name="T17" fmla="*/ 0 h 222"/>
                  <a:gd name="T18" fmla="*/ 0 w 117"/>
                  <a:gd name="T19" fmla="*/ 0 h 222"/>
                  <a:gd name="T20" fmla="*/ 0 w 117"/>
                  <a:gd name="T21" fmla="*/ 0 h 222"/>
                  <a:gd name="T22" fmla="*/ 0 w 117"/>
                  <a:gd name="T23" fmla="*/ 0 h 222"/>
                  <a:gd name="T24" fmla="*/ 0 w 117"/>
                  <a:gd name="T25" fmla="*/ 0 h 222"/>
                  <a:gd name="T26" fmla="*/ 0 w 117"/>
                  <a:gd name="T27" fmla="*/ 0 h 222"/>
                  <a:gd name="T28" fmla="*/ 0 w 117"/>
                  <a:gd name="T29" fmla="*/ 0 h 222"/>
                  <a:gd name="T30" fmla="*/ 0 w 117"/>
                  <a:gd name="T31" fmla="*/ 0 h 222"/>
                  <a:gd name="T32" fmla="*/ 0 w 117"/>
                  <a:gd name="T33" fmla="*/ 0 h 222"/>
                  <a:gd name="T34" fmla="*/ 0 w 117"/>
                  <a:gd name="T35" fmla="*/ 0 h 222"/>
                  <a:gd name="T36" fmla="*/ 0 w 117"/>
                  <a:gd name="T37" fmla="*/ 0 h 222"/>
                  <a:gd name="T38" fmla="*/ 0 w 117"/>
                  <a:gd name="T39" fmla="*/ 0 h 222"/>
                  <a:gd name="T40" fmla="*/ 0 w 117"/>
                  <a:gd name="T41" fmla="*/ 0 h 222"/>
                  <a:gd name="T42" fmla="*/ 0 w 117"/>
                  <a:gd name="T43" fmla="*/ 0 h 222"/>
                  <a:gd name="T44" fmla="*/ 0 w 117"/>
                  <a:gd name="T45" fmla="*/ 0 h 222"/>
                  <a:gd name="T46" fmla="*/ 0 w 117"/>
                  <a:gd name="T47" fmla="*/ 0 h 222"/>
                  <a:gd name="T48" fmla="*/ 0 w 117"/>
                  <a:gd name="T49" fmla="*/ 0 h 222"/>
                  <a:gd name="T50" fmla="*/ 0 w 117"/>
                  <a:gd name="T51" fmla="*/ 0 h 222"/>
                  <a:gd name="T52" fmla="*/ 0 w 117"/>
                  <a:gd name="T53" fmla="*/ 0 h 222"/>
                  <a:gd name="T54" fmla="*/ 0 w 117"/>
                  <a:gd name="T55" fmla="*/ 0 h 222"/>
                  <a:gd name="T56" fmla="*/ 0 w 117"/>
                  <a:gd name="T57" fmla="*/ 0 h 222"/>
                  <a:gd name="T58" fmla="*/ 0 w 117"/>
                  <a:gd name="T59" fmla="*/ 0 h 222"/>
                  <a:gd name="T60" fmla="*/ 0 w 117"/>
                  <a:gd name="T61" fmla="*/ 0 h 222"/>
                  <a:gd name="T62" fmla="*/ 0 w 117"/>
                  <a:gd name="T63" fmla="*/ 0 h 222"/>
                  <a:gd name="T64" fmla="*/ 0 w 117"/>
                  <a:gd name="T65" fmla="*/ 0 h 222"/>
                  <a:gd name="T66" fmla="*/ 0 w 117"/>
                  <a:gd name="T67" fmla="*/ 0 h 222"/>
                  <a:gd name="T68" fmla="*/ 0 w 117"/>
                  <a:gd name="T69" fmla="*/ 0 h 222"/>
                  <a:gd name="T70" fmla="*/ 0 w 117"/>
                  <a:gd name="T71" fmla="*/ 0 h 222"/>
                  <a:gd name="T72" fmla="*/ 0 w 117"/>
                  <a:gd name="T73" fmla="*/ 0 h 222"/>
                  <a:gd name="T74" fmla="*/ 0 w 117"/>
                  <a:gd name="T75" fmla="*/ 0 h 222"/>
                  <a:gd name="T76" fmla="*/ 0 w 117"/>
                  <a:gd name="T77" fmla="*/ 0 h 222"/>
                  <a:gd name="T78" fmla="*/ 0 w 117"/>
                  <a:gd name="T79" fmla="*/ 0 h 222"/>
                  <a:gd name="T80" fmla="*/ 0 w 117"/>
                  <a:gd name="T81" fmla="*/ 0 h 222"/>
                  <a:gd name="T82" fmla="*/ 0 w 117"/>
                  <a:gd name="T83" fmla="*/ 0 h 222"/>
                  <a:gd name="T84" fmla="*/ 0 w 117"/>
                  <a:gd name="T85" fmla="*/ 0 h 222"/>
                  <a:gd name="T86" fmla="*/ 0 w 117"/>
                  <a:gd name="T87" fmla="*/ 0 h 222"/>
                  <a:gd name="T88" fmla="*/ 0 w 117"/>
                  <a:gd name="T89" fmla="*/ 0 h 222"/>
                  <a:gd name="T90" fmla="*/ 0 w 117"/>
                  <a:gd name="T91" fmla="*/ 0 h 222"/>
                  <a:gd name="T92" fmla="*/ 0 w 117"/>
                  <a:gd name="T93" fmla="*/ 0 h 222"/>
                  <a:gd name="T94" fmla="*/ 0 w 117"/>
                  <a:gd name="T95" fmla="*/ 0 h 222"/>
                  <a:gd name="T96" fmla="*/ 0 w 117"/>
                  <a:gd name="T97" fmla="*/ 0 h 222"/>
                  <a:gd name="T98" fmla="*/ 0 w 117"/>
                  <a:gd name="T99" fmla="*/ 0 h 222"/>
                  <a:gd name="T100" fmla="*/ 0 w 117"/>
                  <a:gd name="T101" fmla="*/ 0 h 222"/>
                  <a:gd name="T102" fmla="*/ 0 w 117"/>
                  <a:gd name="T103" fmla="*/ 0 h 222"/>
                  <a:gd name="T104" fmla="*/ 0 w 117"/>
                  <a:gd name="T105" fmla="*/ 0 h 222"/>
                  <a:gd name="T106" fmla="*/ 0 w 117"/>
                  <a:gd name="T107" fmla="*/ 0 h 222"/>
                  <a:gd name="T108" fmla="*/ 0 w 117"/>
                  <a:gd name="T109" fmla="*/ 0 h 222"/>
                  <a:gd name="T110" fmla="*/ 0 w 117"/>
                  <a:gd name="T111" fmla="*/ 0 h 222"/>
                  <a:gd name="T112" fmla="*/ 0 w 117"/>
                  <a:gd name="T113" fmla="*/ 0 h 222"/>
                  <a:gd name="T114" fmla="*/ 0 w 117"/>
                  <a:gd name="T115" fmla="*/ 0 h 222"/>
                  <a:gd name="T116" fmla="*/ 0 w 117"/>
                  <a:gd name="T117" fmla="*/ 0 h 2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7"/>
                  <a:gd name="T178" fmla="*/ 0 h 222"/>
                  <a:gd name="T179" fmla="*/ 117 w 117"/>
                  <a:gd name="T180" fmla="*/ 222 h 22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7" h="222">
                    <a:moveTo>
                      <a:pt x="0" y="150"/>
                    </a:moveTo>
                    <a:lnTo>
                      <a:pt x="2" y="159"/>
                    </a:lnTo>
                    <a:lnTo>
                      <a:pt x="3" y="166"/>
                    </a:lnTo>
                    <a:lnTo>
                      <a:pt x="8" y="175"/>
                    </a:lnTo>
                    <a:lnTo>
                      <a:pt x="12" y="186"/>
                    </a:lnTo>
                    <a:lnTo>
                      <a:pt x="8" y="193"/>
                    </a:lnTo>
                    <a:lnTo>
                      <a:pt x="5" y="204"/>
                    </a:lnTo>
                    <a:lnTo>
                      <a:pt x="15" y="211"/>
                    </a:lnTo>
                    <a:lnTo>
                      <a:pt x="24" y="219"/>
                    </a:lnTo>
                    <a:lnTo>
                      <a:pt x="39" y="219"/>
                    </a:lnTo>
                    <a:lnTo>
                      <a:pt x="54" y="220"/>
                    </a:lnTo>
                    <a:lnTo>
                      <a:pt x="68" y="219"/>
                    </a:lnTo>
                    <a:lnTo>
                      <a:pt x="81" y="217"/>
                    </a:lnTo>
                    <a:lnTo>
                      <a:pt x="92" y="217"/>
                    </a:lnTo>
                    <a:lnTo>
                      <a:pt x="104" y="222"/>
                    </a:lnTo>
                    <a:lnTo>
                      <a:pt x="117" y="222"/>
                    </a:lnTo>
                    <a:lnTo>
                      <a:pt x="113" y="213"/>
                    </a:lnTo>
                    <a:lnTo>
                      <a:pt x="110" y="207"/>
                    </a:lnTo>
                    <a:lnTo>
                      <a:pt x="108" y="199"/>
                    </a:lnTo>
                    <a:lnTo>
                      <a:pt x="102" y="193"/>
                    </a:lnTo>
                    <a:lnTo>
                      <a:pt x="101" y="187"/>
                    </a:lnTo>
                    <a:lnTo>
                      <a:pt x="99" y="186"/>
                    </a:lnTo>
                    <a:lnTo>
                      <a:pt x="102" y="177"/>
                    </a:lnTo>
                    <a:lnTo>
                      <a:pt x="101" y="171"/>
                    </a:lnTo>
                    <a:lnTo>
                      <a:pt x="104" y="165"/>
                    </a:lnTo>
                    <a:lnTo>
                      <a:pt x="104" y="157"/>
                    </a:lnTo>
                    <a:lnTo>
                      <a:pt x="105" y="144"/>
                    </a:lnTo>
                    <a:lnTo>
                      <a:pt x="107" y="79"/>
                    </a:lnTo>
                    <a:lnTo>
                      <a:pt x="105" y="66"/>
                    </a:lnTo>
                    <a:lnTo>
                      <a:pt x="105" y="58"/>
                    </a:lnTo>
                    <a:lnTo>
                      <a:pt x="101" y="54"/>
                    </a:lnTo>
                    <a:lnTo>
                      <a:pt x="95" y="45"/>
                    </a:lnTo>
                    <a:lnTo>
                      <a:pt x="99" y="30"/>
                    </a:lnTo>
                    <a:lnTo>
                      <a:pt x="93" y="24"/>
                    </a:lnTo>
                    <a:lnTo>
                      <a:pt x="83" y="24"/>
                    </a:lnTo>
                    <a:lnTo>
                      <a:pt x="75" y="24"/>
                    </a:lnTo>
                    <a:lnTo>
                      <a:pt x="69" y="22"/>
                    </a:lnTo>
                    <a:lnTo>
                      <a:pt x="63" y="19"/>
                    </a:lnTo>
                    <a:lnTo>
                      <a:pt x="59" y="13"/>
                    </a:lnTo>
                    <a:lnTo>
                      <a:pt x="53" y="9"/>
                    </a:lnTo>
                    <a:lnTo>
                      <a:pt x="45" y="6"/>
                    </a:lnTo>
                    <a:lnTo>
                      <a:pt x="38" y="3"/>
                    </a:lnTo>
                    <a:lnTo>
                      <a:pt x="32" y="0"/>
                    </a:lnTo>
                    <a:lnTo>
                      <a:pt x="24" y="0"/>
                    </a:lnTo>
                    <a:lnTo>
                      <a:pt x="27" y="10"/>
                    </a:lnTo>
                    <a:lnTo>
                      <a:pt x="26" y="21"/>
                    </a:lnTo>
                    <a:lnTo>
                      <a:pt x="29" y="36"/>
                    </a:lnTo>
                    <a:lnTo>
                      <a:pt x="26" y="52"/>
                    </a:lnTo>
                    <a:lnTo>
                      <a:pt x="24" y="63"/>
                    </a:lnTo>
                    <a:lnTo>
                      <a:pt x="30" y="78"/>
                    </a:lnTo>
                    <a:lnTo>
                      <a:pt x="27" y="88"/>
                    </a:lnTo>
                    <a:lnTo>
                      <a:pt x="23" y="97"/>
                    </a:lnTo>
                    <a:lnTo>
                      <a:pt x="20" y="102"/>
                    </a:lnTo>
                    <a:lnTo>
                      <a:pt x="17" y="111"/>
                    </a:lnTo>
                    <a:lnTo>
                      <a:pt x="11" y="120"/>
                    </a:lnTo>
                    <a:lnTo>
                      <a:pt x="5" y="126"/>
                    </a:lnTo>
                    <a:lnTo>
                      <a:pt x="5" y="135"/>
                    </a:lnTo>
                    <a:lnTo>
                      <a:pt x="3" y="144"/>
                    </a:lnTo>
                    <a:lnTo>
                      <a:pt x="0" y="15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32" name="Freeform 788"/>
              <p:cNvSpPr>
                <a:spLocks/>
              </p:cNvSpPr>
              <p:nvPr/>
            </p:nvSpPr>
            <p:spPr bwMode="auto">
              <a:xfrm>
                <a:off x="3492" y="1809"/>
                <a:ext cx="28" cy="46"/>
              </a:xfrm>
              <a:custGeom>
                <a:avLst/>
                <a:gdLst>
                  <a:gd name="T0" fmla="*/ 0 w 151"/>
                  <a:gd name="T1" fmla="*/ 0 h 249"/>
                  <a:gd name="T2" fmla="*/ 0 w 151"/>
                  <a:gd name="T3" fmla="*/ 0 h 249"/>
                  <a:gd name="T4" fmla="*/ 0 w 151"/>
                  <a:gd name="T5" fmla="*/ 0 h 249"/>
                  <a:gd name="T6" fmla="*/ 0 w 151"/>
                  <a:gd name="T7" fmla="*/ 0 h 249"/>
                  <a:gd name="T8" fmla="*/ 0 w 151"/>
                  <a:gd name="T9" fmla="*/ 0 h 249"/>
                  <a:gd name="T10" fmla="*/ 0 w 151"/>
                  <a:gd name="T11" fmla="*/ 0 h 249"/>
                  <a:gd name="T12" fmla="*/ 0 w 151"/>
                  <a:gd name="T13" fmla="*/ 0 h 249"/>
                  <a:gd name="T14" fmla="*/ 0 w 151"/>
                  <a:gd name="T15" fmla="*/ 0 h 249"/>
                  <a:gd name="T16" fmla="*/ 0 w 151"/>
                  <a:gd name="T17" fmla="*/ 0 h 249"/>
                  <a:gd name="T18" fmla="*/ 0 w 151"/>
                  <a:gd name="T19" fmla="*/ 0 h 249"/>
                  <a:gd name="T20" fmla="*/ 0 w 151"/>
                  <a:gd name="T21" fmla="*/ 0 h 249"/>
                  <a:gd name="T22" fmla="*/ 0 w 151"/>
                  <a:gd name="T23" fmla="*/ 0 h 249"/>
                  <a:gd name="T24" fmla="*/ 0 w 151"/>
                  <a:gd name="T25" fmla="*/ 0 h 249"/>
                  <a:gd name="T26" fmla="*/ 0 w 151"/>
                  <a:gd name="T27" fmla="*/ 0 h 249"/>
                  <a:gd name="T28" fmla="*/ 0 w 151"/>
                  <a:gd name="T29" fmla="*/ 0 h 249"/>
                  <a:gd name="T30" fmla="*/ 0 w 151"/>
                  <a:gd name="T31" fmla="*/ 0 h 249"/>
                  <a:gd name="T32" fmla="*/ 0 w 151"/>
                  <a:gd name="T33" fmla="*/ 0 h 249"/>
                  <a:gd name="T34" fmla="*/ 0 w 151"/>
                  <a:gd name="T35" fmla="*/ 0 h 249"/>
                  <a:gd name="T36" fmla="*/ 0 w 151"/>
                  <a:gd name="T37" fmla="*/ 0 h 249"/>
                  <a:gd name="T38" fmla="*/ 0 w 151"/>
                  <a:gd name="T39" fmla="*/ 0 h 249"/>
                  <a:gd name="T40" fmla="*/ 0 w 151"/>
                  <a:gd name="T41" fmla="*/ 0 h 249"/>
                  <a:gd name="T42" fmla="*/ 0 w 151"/>
                  <a:gd name="T43" fmla="*/ 0 h 249"/>
                  <a:gd name="T44" fmla="*/ 0 w 151"/>
                  <a:gd name="T45" fmla="*/ 0 h 249"/>
                  <a:gd name="T46" fmla="*/ 0 w 151"/>
                  <a:gd name="T47" fmla="*/ 0 h 249"/>
                  <a:gd name="T48" fmla="*/ 0 w 151"/>
                  <a:gd name="T49" fmla="*/ 0 h 249"/>
                  <a:gd name="T50" fmla="*/ 0 w 151"/>
                  <a:gd name="T51" fmla="*/ 0 h 249"/>
                  <a:gd name="T52" fmla="*/ 0 w 151"/>
                  <a:gd name="T53" fmla="*/ 0 h 249"/>
                  <a:gd name="T54" fmla="*/ 0 w 151"/>
                  <a:gd name="T55" fmla="*/ 0 h 249"/>
                  <a:gd name="T56" fmla="*/ 0 w 151"/>
                  <a:gd name="T57" fmla="*/ 0 h 249"/>
                  <a:gd name="T58" fmla="*/ 0 w 151"/>
                  <a:gd name="T59" fmla="*/ 0 h 249"/>
                  <a:gd name="T60" fmla="*/ 0 w 151"/>
                  <a:gd name="T61" fmla="*/ 0 h 249"/>
                  <a:gd name="T62" fmla="*/ 0 w 151"/>
                  <a:gd name="T63" fmla="*/ 0 h 249"/>
                  <a:gd name="T64" fmla="*/ 0 w 151"/>
                  <a:gd name="T65" fmla="*/ 0 h 249"/>
                  <a:gd name="T66" fmla="*/ 0 w 151"/>
                  <a:gd name="T67" fmla="*/ 0 h 249"/>
                  <a:gd name="T68" fmla="*/ 0 w 151"/>
                  <a:gd name="T69" fmla="*/ 0 h 249"/>
                  <a:gd name="T70" fmla="*/ 0 w 151"/>
                  <a:gd name="T71" fmla="*/ 0 h 249"/>
                  <a:gd name="T72" fmla="*/ 0 w 151"/>
                  <a:gd name="T73" fmla="*/ 0 h 249"/>
                  <a:gd name="T74" fmla="*/ 0 w 151"/>
                  <a:gd name="T75" fmla="*/ 0 h 249"/>
                  <a:gd name="T76" fmla="*/ 0 w 151"/>
                  <a:gd name="T77" fmla="*/ 0 h 249"/>
                  <a:gd name="T78" fmla="*/ 0 w 151"/>
                  <a:gd name="T79" fmla="*/ 0 h 249"/>
                  <a:gd name="T80" fmla="*/ 0 w 151"/>
                  <a:gd name="T81" fmla="*/ 0 h 24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1"/>
                  <a:gd name="T124" fmla="*/ 0 h 249"/>
                  <a:gd name="T125" fmla="*/ 151 w 151"/>
                  <a:gd name="T126" fmla="*/ 249 h 24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1" h="249">
                    <a:moveTo>
                      <a:pt x="121" y="201"/>
                    </a:moveTo>
                    <a:lnTo>
                      <a:pt x="123" y="210"/>
                    </a:lnTo>
                    <a:lnTo>
                      <a:pt x="124" y="217"/>
                    </a:lnTo>
                    <a:lnTo>
                      <a:pt x="129" y="226"/>
                    </a:lnTo>
                    <a:lnTo>
                      <a:pt x="133" y="237"/>
                    </a:lnTo>
                    <a:lnTo>
                      <a:pt x="129" y="244"/>
                    </a:lnTo>
                    <a:lnTo>
                      <a:pt x="124" y="249"/>
                    </a:lnTo>
                    <a:lnTo>
                      <a:pt x="85" y="219"/>
                    </a:lnTo>
                    <a:lnTo>
                      <a:pt x="73" y="211"/>
                    </a:lnTo>
                    <a:lnTo>
                      <a:pt x="60" y="211"/>
                    </a:lnTo>
                    <a:lnTo>
                      <a:pt x="46" y="207"/>
                    </a:lnTo>
                    <a:lnTo>
                      <a:pt x="34" y="207"/>
                    </a:lnTo>
                    <a:lnTo>
                      <a:pt x="28" y="207"/>
                    </a:lnTo>
                    <a:lnTo>
                      <a:pt x="16" y="208"/>
                    </a:lnTo>
                    <a:lnTo>
                      <a:pt x="16" y="201"/>
                    </a:lnTo>
                    <a:lnTo>
                      <a:pt x="18" y="190"/>
                    </a:lnTo>
                    <a:lnTo>
                      <a:pt x="19" y="181"/>
                    </a:lnTo>
                    <a:lnTo>
                      <a:pt x="22" y="172"/>
                    </a:lnTo>
                    <a:lnTo>
                      <a:pt x="19" y="160"/>
                    </a:lnTo>
                    <a:lnTo>
                      <a:pt x="15" y="151"/>
                    </a:lnTo>
                    <a:lnTo>
                      <a:pt x="9" y="139"/>
                    </a:lnTo>
                    <a:lnTo>
                      <a:pt x="6" y="127"/>
                    </a:lnTo>
                    <a:lnTo>
                      <a:pt x="0" y="120"/>
                    </a:lnTo>
                    <a:lnTo>
                      <a:pt x="4" y="109"/>
                    </a:lnTo>
                    <a:lnTo>
                      <a:pt x="4" y="102"/>
                    </a:lnTo>
                    <a:lnTo>
                      <a:pt x="6" y="90"/>
                    </a:lnTo>
                    <a:lnTo>
                      <a:pt x="12" y="82"/>
                    </a:lnTo>
                    <a:lnTo>
                      <a:pt x="15" y="72"/>
                    </a:lnTo>
                    <a:lnTo>
                      <a:pt x="15" y="60"/>
                    </a:lnTo>
                    <a:lnTo>
                      <a:pt x="24" y="70"/>
                    </a:lnTo>
                    <a:lnTo>
                      <a:pt x="28" y="69"/>
                    </a:lnTo>
                    <a:lnTo>
                      <a:pt x="25" y="58"/>
                    </a:lnTo>
                    <a:lnTo>
                      <a:pt x="25" y="49"/>
                    </a:lnTo>
                    <a:lnTo>
                      <a:pt x="27" y="42"/>
                    </a:lnTo>
                    <a:lnTo>
                      <a:pt x="25" y="34"/>
                    </a:lnTo>
                    <a:lnTo>
                      <a:pt x="22" y="24"/>
                    </a:lnTo>
                    <a:lnTo>
                      <a:pt x="21" y="15"/>
                    </a:lnTo>
                    <a:lnTo>
                      <a:pt x="19" y="9"/>
                    </a:lnTo>
                    <a:lnTo>
                      <a:pt x="24" y="4"/>
                    </a:lnTo>
                    <a:lnTo>
                      <a:pt x="31" y="1"/>
                    </a:lnTo>
                    <a:lnTo>
                      <a:pt x="37" y="0"/>
                    </a:lnTo>
                    <a:lnTo>
                      <a:pt x="42" y="4"/>
                    </a:lnTo>
                    <a:lnTo>
                      <a:pt x="49" y="13"/>
                    </a:lnTo>
                    <a:lnTo>
                      <a:pt x="46" y="12"/>
                    </a:lnTo>
                    <a:lnTo>
                      <a:pt x="43" y="10"/>
                    </a:lnTo>
                    <a:lnTo>
                      <a:pt x="55" y="15"/>
                    </a:lnTo>
                    <a:lnTo>
                      <a:pt x="60" y="15"/>
                    </a:lnTo>
                    <a:lnTo>
                      <a:pt x="60" y="9"/>
                    </a:lnTo>
                    <a:lnTo>
                      <a:pt x="61" y="6"/>
                    </a:lnTo>
                    <a:lnTo>
                      <a:pt x="64" y="7"/>
                    </a:lnTo>
                    <a:lnTo>
                      <a:pt x="67" y="10"/>
                    </a:lnTo>
                    <a:lnTo>
                      <a:pt x="69" y="16"/>
                    </a:lnTo>
                    <a:lnTo>
                      <a:pt x="70" y="22"/>
                    </a:lnTo>
                    <a:lnTo>
                      <a:pt x="72" y="28"/>
                    </a:lnTo>
                    <a:lnTo>
                      <a:pt x="78" y="27"/>
                    </a:lnTo>
                    <a:lnTo>
                      <a:pt x="81" y="24"/>
                    </a:lnTo>
                    <a:lnTo>
                      <a:pt x="85" y="22"/>
                    </a:lnTo>
                    <a:lnTo>
                      <a:pt x="88" y="28"/>
                    </a:lnTo>
                    <a:lnTo>
                      <a:pt x="87" y="34"/>
                    </a:lnTo>
                    <a:lnTo>
                      <a:pt x="94" y="37"/>
                    </a:lnTo>
                    <a:lnTo>
                      <a:pt x="94" y="45"/>
                    </a:lnTo>
                    <a:lnTo>
                      <a:pt x="93" y="54"/>
                    </a:lnTo>
                    <a:lnTo>
                      <a:pt x="100" y="63"/>
                    </a:lnTo>
                    <a:lnTo>
                      <a:pt x="108" y="66"/>
                    </a:lnTo>
                    <a:lnTo>
                      <a:pt x="115" y="69"/>
                    </a:lnTo>
                    <a:lnTo>
                      <a:pt x="117" y="67"/>
                    </a:lnTo>
                    <a:lnTo>
                      <a:pt x="121" y="72"/>
                    </a:lnTo>
                    <a:lnTo>
                      <a:pt x="130" y="75"/>
                    </a:lnTo>
                    <a:lnTo>
                      <a:pt x="135" y="85"/>
                    </a:lnTo>
                    <a:lnTo>
                      <a:pt x="144" y="94"/>
                    </a:lnTo>
                    <a:lnTo>
                      <a:pt x="147" y="103"/>
                    </a:lnTo>
                    <a:lnTo>
                      <a:pt x="145" y="114"/>
                    </a:lnTo>
                    <a:lnTo>
                      <a:pt x="151" y="129"/>
                    </a:lnTo>
                    <a:lnTo>
                      <a:pt x="148" y="139"/>
                    </a:lnTo>
                    <a:lnTo>
                      <a:pt x="144" y="148"/>
                    </a:lnTo>
                    <a:lnTo>
                      <a:pt x="141" y="153"/>
                    </a:lnTo>
                    <a:lnTo>
                      <a:pt x="138" y="162"/>
                    </a:lnTo>
                    <a:lnTo>
                      <a:pt x="132" y="171"/>
                    </a:lnTo>
                    <a:lnTo>
                      <a:pt x="126" y="177"/>
                    </a:lnTo>
                    <a:lnTo>
                      <a:pt x="126" y="186"/>
                    </a:lnTo>
                    <a:lnTo>
                      <a:pt x="124" y="195"/>
                    </a:lnTo>
                    <a:lnTo>
                      <a:pt x="121" y="201"/>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33" name="Freeform 789"/>
              <p:cNvSpPr>
                <a:spLocks/>
              </p:cNvSpPr>
              <p:nvPr/>
            </p:nvSpPr>
            <p:spPr bwMode="auto">
              <a:xfrm>
                <a:off x="3481" y="1815"/>
                <a:ext cx="15" cy="31"/>
              </a:xfrm>
              <a:custGeom>
                <a:avLst/>
                <a:gdLst>
                  <a:gd name="T0" fmla="*/ 0 w 81"/>
                  <a:gd name="T1" fmla="*/ 0 h 169"/>
                  <a:gd name="T2" fmla="*/ 0 w 81"/>
                  <a:gd name="T3" fmla="*/ 0 h 169"/>
                  <a:gd name="T4" fmla="*/ 0 w 81"/>
                  <a:gd name="T5" fmla="*/ 0 h 169"/>
                  <a:gd name="T6" fmla="*/ 0 w 81"/>
                  <a:gd name="T7" fmla="*/ 0 h 169"/>
                  <a:gd name="T8" fmla="*/ 0 w 81"/>
                  <a:gd name="T9" fmla="*/ 0 h 169"/>
                  <a:gd name="T10" fmla="*/ 0 w 81"/>
                  <a:gd name="T11" fmla="*/ 0 h 169"/>
                  <a:gd name="T12" fmla="*/ 0 w 81"/>
                  <a:gd name="T13" fmla="*/ 0 h 169"/>
                  <a:gd name="T14" fmla="*/ 0 w 81"/>
                  <a:gd name="T15" fmla="*/ 0 h 169"/>
                  <a:gd name="T16" fmla="*/ 0 w 81"/>
                  <a:gd name="T17" fmla="*/ 0 h 169"/>
                  <a:gd name="T18" fmla="*/ 0 w 81"/>
                  <a:gd name="T19" fmla="*/ 0 h 169"/>
                  <a:gd name="T20" fmla="*/ 0 w 81"/>
                  <a:gd name="T21" fmla="*/ 0 h 169"/>
                  <a:gd name="T22" fmla="*/ 0 w 81"/>
                  <a:gd name="T23" fmla="*/ 0 h 169"/>
                  <a:gd name="T24" fmla="*/ 0 w 81"/>
                  <a:gd name="T25" fmla="*/ 0 h 169"/>
                  <a:gd name="T26" fmla="*/ 0 w 81"/>
                  <a:gd name="T27" fmla="*/ 0 h 169"/>
                  <a:gd name="T28" fmla="*/ 0 w 81"/>
                  <a:gd name="T29" fmla="*/ 0 h 169"/>
                  <a:gd name="T30" fmla="*/ 0 w 81"/>
                  <a:gd name="T31" fmla="*/ 0 h 169"/>
                  <a:gd name="T32" fmla="*/ 0 w 81"/>
                  <a:gd name="T33" fmla="*/ 0 h 169"/>
                  <a:gd name="T34" fmla="*/ 0 w 81"/>
                  <a:gd name="T35" fmla="*/ 0 h 169"/>
                  <a:gd name="T36" fmla="*/ 0 w 81"/>
                  <a:gd name="T37" fmla="*/ 0 h 169"/>
                  <a:gd name="T38" fmla="*/ 0 w 81"/>
                  <a:gd name="T39" fmla="*/ 0 h 169"/>
                  <a:gd name="T40" fmla="*/ 0 w 81"/>
                  <a:gd name="T41" fmla="*/ 0 h 169"/>
                  <a:gd name="T42" fmla="*/ 0 w 81"/>
                  <a:gd name="T43" fmla="*/ 0 h 169"/>
                  <a:gd name="T44" fmla="*/ 0 w 81"/>
                  <a:gd name="T45" fmla="*/ 0 h 169"/>
                  <a:gd name="T46" fmla="*/ 0 w 81"/>
                  <a:gd name="T47" fmla="*/ 0 h 169"/>
                  <a:gd name="T48" fmla="*/ 0 w 81"/>
                  <a:gd name="T49" fmla="*/ 0 h 169"/>
                  <a:gd name="T50" fmla="*/ 0 w 81"/>
                  <a:gd name="T51" fmla="*/ 0 h 169"/>
                  <a:gd name="T52" fmla="*/ 0 w 81"/>
                  <a:gd name="T53" fmla="*/ 0 h 169"/>
                  <a:gd name="T54" fmla="*/ 0 w 81"/>
                  <a:gd name="T55" fmla="*/ 0 h 169"/>
                  <a:gd name="T56" fmla="*/ 0 w 81"/>
                  <a:gd name="T57" fmla="*/ 0 h 169"/>
                  <a:gd name="T58" fmla="*/ 0 w 81"/>
                  <a:gd name="T59" fmla="*/ 0 h 16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1"/>
                  <a:gd name="T91" fmla="*/ 0 h 169"/>
                  <a:gd name="T92" fmla="*/ 81 w 81"/>
                  <a:gd name="T93" fmla="*/ 169 h 16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1" h="169">
                    <a:moveTo>
                      <a:pt x="75" y="169"/>
                    </a:moveTo>
                    <a:lnTo>
                      <a:pt x="77" y="153"/>
                    </a:lnTo>
                    <a:lnTo>
                      <a:pt x="81" y="135"/>
                    </a:lnTo>
                    <a:lnTo>
                      <a:pt x="74" y="115"/>
                    </a:lnTo>
                    <a:lnTo>
                      <a:pt x="68" y="97"/>
                    </a:lnTo>
                    <a:lnTo>
                      <a:pt x="63" y="88"/>
                    </a:lnTo>
                    <a:lnTo>
                      <a:pt x="63" y="78"/>
                    </a:lnTo>
                    <a:lnTo>
                      <a:pt x="68" y="58"/>
                    </a:lnTo>
                    <a:lnTo>
                      <a:pt x="68" y="48"/>
                    </a:lnTo>
                    <a:lnTo>
                      <a:pt x="53" y="49"/>
                    </a:lnTo>
                    <a:lnTo>
                      <a:pt x="47" y="37"/>
                    </a:lnTo>
                    <a:lnTo>
                      <a:pt x="47" y="25"/>
                    </a:lnTo>
                    <a:lnTo>
                      <a:pt x="47" y="15"/>
                    </a:lnTo>
                    <a:lnTo>
                      <a:pt x="45" y="6"/>
                    </a:lnTo>
                    <a:lnTo>
                      <a:pt x="35" y="0"/>
                    </a:lnTo>
                    <a:lnTo>
                      <a:pt x="24" y="0"/>
                    </a:lnTo>
                    <a:lnTo>
                      <a:pt x="23" y="10"/>
                    </a:lnTo>
                    <a:lnTo>
                      <a:pt x="11" y="18"/>
                    </a:lnTo>
                    <a:lnTo>
                      <a:pt x="0" y="19"/>
                    </a:lnTo>
                    <a:lnTo>
                      <a:pt x="3" y="34"/>
                    </a:lnTo>
                    <a:lnTo>
                      <a:pt x="6" y="48"/>
                    </a:lnTo>
                    <a:lnTo>
                      <a:pt x="12" y="58"/>
                    </a:lnTo>
                    <a:lnTo>
                      <a:pt x="20" y="72"/>
                    </a:lnTo>
                    <a:lnTo>
                      <a:pt x="26" y="88"/>
                    </a:lnTo>
                    <a:lnTo>
                      <a:pt x="32" y="100"/>
                    </a:lnTo>
                    <a:lnTo>
                      <a:pt x="39" y="115"/>
                    </a:lnTo>
                    <a:lnTo>
                      <a:pt x="47" y="132"/>
                    </a:lnTo>
                    <a:lnTo>
                      <a:pt x="56" y="145"/>
                    </a:lnTo>
                    <a:lnTo>
                      <a:pt x="60" y="154"/>
                    </a:lnTo>
                    <a:lnTo>
                      <a:pt x="75" y="169"/>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34" name="Freeform 790"/>
              <p:cNvSpPr>
                <a:spLocks/>
              </p:cNvSpPr>
              <p:nvPr/>
            </p:nvSpPr>
            <p:spPr bwMode="auto">
              <a:xfrm>
                <a:off x="3476" y="1800"/>
                <a:ext cx="10" cy="19"/>
              </a:xfrm>
              <a:custGeom>
                <a:avLst/>
                <a:gdLst>
                  <a:gd name="T0" fmla="*/ 0 w 57"/>
                  <a:gd name="T1" fmla="*/ 0 h 100"/>
                  <a:gd name="T2" fmla="*/ 0 w 57"/>
                  <a:gd name="T3" fmla="*/ 0 h 100"/>
                  <a:gd name="T4" fmla="*/ 0 w 57"/>
                  <a:gd name="T5" fmla="*/ 0 h 100"/>
                  <a:gd name="T6" fmla="*/ 0 w 57"/>
                  <a:gd name="T7" fmla="*/ 0 h 100"/>
                  <a:gd name="T8" fmla="*/ 0 w 57"/>
                  <a:gd name="T9" fmla="*/ 0 h 100"/>
                  <a:gd name="T10" fmla="*/ 0 w 57"/>
                  <a:gd name="T11" fmla="*/ 0 h 100"/>
                  <a:gd name="T12" fmla="*/ 0 w 57"/>
                  <a:gd name="T13" fmla="*/ 0 h 100"/>
                  <a:gd name="T14" fmla="*/ 0 w 57"/>
                  <a:gd name="T15" fmla="*/ 0 h 100"/>
                  <a:gd name="T16" fmla="*/ 0 w 57"/>
                  <a:gd name="T17" fmla="*/ 0 h 100"/>
                  <a:gd name="T18" fmla="*/ 0 w 57"/>
                  <a:gd name="T19" fmla="*/ 0 h 100"/>
                  <a:gd name="T20" fmla="*/ 0 w 57"/>
                  <a:gd name="T21" fmla="*/ 0 h 100"/>
                  <a:gd name="T22" fmla="*/ 0 w 57"/>
                  <a:gd name="T23" fmla="*/ 0 h 100"/>
                  <a:gd name="T24" fmla="*/ 0 w 57"/>
                  <a:gd name="T25" fmla="*/ 0 h 100"/>
                  <a:gd name="T26" fmla="*/ 0 w 57"/>
                  <a:gd name="T27" fmla="*/ 0 h 100"/>
                  <a:gd name="T28" fmla="*/ 0 w 57"/>
                  <a:gd name="T29" fmla="*/ 0 h 100"/>
                  <a:gd name="T30" fmla="*/ 0 w 57"/>
                  <a:gd name="T31" fmla="*/ 0 h 100"/>
                  <a:gd name="T32" fmla="*/ 0 w 57"/>
                  <a:gd name="T33" fmla="*/ 0 h 1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7"/>
                  <a:gd name="T52" fmla="*/ 0 h 100"/>
                  <a:gd name="T53" fmla="*/ 57 w 57"/>
                  <a:gd name="T54" fmla="*/ 100 h 1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7" h="100">
                    <a:moveTo>
                      <a:pt x="0" y="19"/>
                    </a:moveTo>
                    <a:lnTo>
                      <a:pt x="0" y="31"/>
                    </a:lnTo>
                    <a:lnTo>
                      <a:pt x="2" y="57"/>
                    </a:lnTo>
                    <a:lnTo>
                      <a:pt x="6" y="72"/>
                    </a:lnTo>
                    <a:lnTo>
                      <a:pt x="17" y="87"/>
                    </a:lnTo>
                    <a:lnTo>
                      <a:pt x="24" y="100"/>
                    </a:lnTo>
                    <a:lnTo>
                      <a:pt x="36" y="99"/>
                    </a:lnTo>
                    <a:lnTo>
                      <a:pt x="45" y="91"/>
                    </a:lnTo>
                    <a:lnTo>
                      <a:pt x="53" y="81"/>
                    </a:lnTo>
                    <a:lnTo>
                      <a:pt x="50" y="72"/>
                    </a:lnTo>
                    <a:lnTo>
                      <a:pt x="56" y="63"/>
                    </a:lnTo>
                    <a:lnTo>
                      <a:pt x="57" y="49"/>
                    </a:lnTo>
                    <a:lnTo>
                      <a:pt x="50" y="36"/>
                    </a:lnTo>
                    <a:lnTo>
                      <a:pt x="45" y="13"/>
                    </a:lnTo>
                    <a:lnTo>
                      <a:pt x="36" y="0"/>
                    </a:lnTo>
                    <a:lnTo>
                      <a:pt x="14" y="3"/>
                    </a:lnTo>
                    <a:lnTo>
                      <a:pt x="0" y="19"/>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35" name="Freeform 791"/>
              <p:cNvSpPr>
                <a:spLocks/>
              </p:cNvSpPr>
              <p:nvPr/>
            </p:nvSpPr>
            <p:spPr bwMode="auto">
              <a:xfrm>
                <a:off x="3486" y="1720"/>
                <a:ext cx="77" cy="95"/>
              </a:xfrm>
              <a:custGeom>
                <a:avLst/>
                <a:gdLst>
                  <a:gd name="T0" fmla="*/ 0 w 420"/>
                  <a:gd name="T1" fmla="*/ 0 h 512"/>
                  <a:gd name="T2" fmla="*/ 0 w 420"/>
                  <a:gd name="T3" fmla="*/ 0 h 512"/>
                  <a:gd name="T4" fmla="*/ 0 w 420"/>
                  <a:gd name="T5" fmla="*/ 0 h 512"/>
                  <a:gd name="T6" fmla="*/ 0 w 420"/>
                  <a:gd name="T7" fmla="*/ 0 h 512"/>
                  <a:gd name="T8" fmla="*/ 0 w 420"/>
                  <a:gd name="T9" fmla="*/ 0 h 512"/>
                  <a:gd name="T10" fmla="*/ 0 w 420"/>
                  <a:gd name="T11" fmla="*/ 0 h 512"/>
                  <a:gd name="T12" fmla="*/ 0 w 420"/>
                  <a:gd name="T13" fmla="*/ 0 h 512"/>
                  <a:gd name="T14" fmla="*/ 0 w 420"/>
                  <a:gd name="T15" fmla="*/ 0 h 512"/>
                  <a:gd name="T16" fmla="*/ 0 w 420"/>
                  <a:gd name="T17" fmla="*/ 0 h 512"/>
                  <a:gd name="T18" fmla="*/ 0 w 420"/>
                  <a:gd name="T19" fmla="*/ 0 h 512"/>
                  <a:gd name="T20" fmla="*/ 0 w 420"/>
                  <a:gd name="T21" fmla="*/ 0 h 512"/>
                  <a:gd name="T22" fmla="*/ 0 w 420"/>
                  <a:gd name="T23" fmla="*/ 0 h 512"/>
                  <a:gd name="T24" fmla="*/ 0 w 420"/>
                  <a:gd name="T25" fmla="*/ 0 h 512"/>
                  <a:gd name="T26" fmla="*/ 0 w 420"/>
                  <a:gd name="T27" fmla="*/ 0 h 512"/>
                  <a:gd name="T28" fmla="*/ 0 w 420"/>
                  <a:gd name="T29" fmla="*/ 0 h 512"/>
                  <a:gd name="T30" fmla="*/ 0 w 420"/>
                  <a:gd name="T31" fmla="*/ 0 h 512"/>
                  <a:gd name="T32" fmla="*/ 0 w 420"/>
                  <a:gd name="T33" fmla="*/ 0 h 512"/>
                  <a:gd name="T34" fmla="*/ 0 w 420"/>
                  <a:gd name="T35" fmla="*/ 0 h 512"/>
                  <a:gd name="T36" fmla="*/ 0 w 420"/>
                  <a:gd name="T37" fmla="*/ 0 h 512"/>
                  <a:gd name="T38" fmla="*/ 0 w 420"/>
                  <a:gd name="T39" fmla="*/ 0 h 512"/>
                  <a:gd name="T40" fmla="*/ 0 w 420"/>
                  <a:gd name="T41" fmla="*/ 0 h 512"/>
                  <a:gd name="T42" fmla="*/ 0 w 420"/>
                  <a:gd name="T43" fmla="*/ 0 h 512"/>
                  <a:gd name="T44" fmla="*/ 0 w 420"/>
                  <a:gd name="T45" fmla="*/ 0 h 512"/>
                  <a:gd name="T46" fmla="*/ 0 w 420"/>
                  <a:gd name="T47" fmla="*/ 0 h 512"/>
                  <a:gd name="T48" fmla="*/ 0 w 420"/>
                  <a:gd name="T49" fmla="*/ 0 h 512"/>
                  <a:gd name="T50" fmla="*/ 0 w 420"/>
                  <a:gd name="T51" fmla="*/ 0 h 512"/>
                  <a:gd name="T52" fmla="*/ 0 w 420"/>
                  <a:gd name="T53" fmla="*/ 0 h 512"/>
                  <a:gd name="T54" fmla="*/ 0 w 420"/>
                  <a:gd name="T55" fmla="*/ 0 h 512"/>
                  <a:gd name="T56" fmla="*/ 0 w 420"/>
                  <a:gd name="T57" fmla="*/ 0 h 512"/>
                  <a:gd name="T58" fmla="*/ 0 w 420"/>
                  <a:gd name="T59" fmla="*/ 0 h 512"/>
                  <a:gd name="T60" fmla="*/ 0 w 420"/>
                  <a:gd name="T61" fmla="*/ 0 h 512"/>
                  <a:gd name="T62" fmla="*/ 0 w 420"/>
                  <a:gd name="T63" fmla="*/ 0 h 512"/>
                  <a:gd name="T64" fmla="*/ 0 w 420"/>
                  <a:gd name="T65" fmla="*/ 0 h 512"/>
                  <a:gd name="T66" fmla="*/ 0 w 420"/>
                  <a:gd name="T67" fmla="*/ 0 h 512"/>
                  <a:gd name="T68" fmla="*/ 0 w 420"/>
                  <a:gd name="T69" fmla="*/ 0 h 512"/>
                  <a:gd name="T70" fmla="*/ 0 w 420"/>
                  <a:gd name="T71" fmla="*/ 0 h 512"/>
                  <a:gd name="T72" fmla="*/ 0 w 420"/>
                  <a:gd name="T73" fmla="*/ 0 h 512"/>
                  <a:gd name="T74" fmla="*/ 0 w 420"/>
                  <a:gd name="T75" fmla="*/ 0 h 512"/>
                  <a:gd name="T76" fmla="*/ 0 w 420"/>
                  <a:gd name="T77" fmla="*/ 0 h 512"/>
                  <a:gd name="T78" fmla="*/ 0 w 420"/>
                  <a:gd name="T79" fmla="*/ 0 h 512"/>
                  <a:gd name="T80" fmla="*/ 0 w 420"/>
                  <a:gd name="T81" fmla="*/ 0 h 512"/>
                  <a:gd name="T82" fmla="*/ 0 w 420"/>
                  <a:gd name="T83" fmla="*/ 0 h 512"/>
                  <a:gd name="T84" fmla="*/ 0 w 420"/>
                  <a:gd name="T85" fmla="*/ 0 h 512"/>
                  <a:gd name="T86" fmla="*/ 0 w 420"/>
                  <a:gd name="T87" fmla="*/ 0 h 512"/>
                  <a:gd name="T88" fmla="*/ 0 w 420"/>
                  <a:gd name="T89" fmla="*/ 0 h 512"/>
                  <a:gd name="T90" fmla="*/ 0 w 420"/>
                  <a:gd name="T91" fmla="*/ 0 h 5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20"/>
                  <a:gd name="T139" fmla="*/ 0 h 512"/>
                  <a:gd name="T140" fmla="*/ 420 w 420"/>
                  <a:gd name="T141" fmla="*/ 512 h 51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20" h="512">
                    <a:moveTo>
                      <a:pt x="5" y="270"/>
                    </a:moveTo>
                    <a:lnTo>
                      <a:pt x="20" y="258"/>
                    </a:lnTo>
                    <a:lnTo>
                      <a:pt x="24" y="246"/>
                    </a:lnTo>
                    <a:lnTo>
                      <a:pt x="35" y="251"/>
                    </a:lnTo>
                    <a:lnTo>
                      <a:pt x="35" y="266"/>
                    </a:lnTo>
                    <a:lnTo>
                      <a:pt x="35" y="278"/>
                    </a:lnTo>
                    <a:lnTo>
                      <a:pt x="50" y="270"/>
                    </a:lnTo>
                    <a:lnTo>
                      <a:pt x="60" y="281"/>
                    </a:lnTo>
                    <a:lnTo>
                      <a:pt x="84" y="293"/>
                    </a:lnTo>
                    <a:lnTo>
                      <a:pt x="105" y="309"/>
                    </a:lnTo>
                    <a:lnTo>
                      <a:pt x="126" y="326"/>
                    </a:lnTo>
                    <a:lnTo>
                      <a:pt x="147" y="336"/>
                    </a:lnTo>
                    <a:lnTo>
                      <a:pt x="158" y="329"/>
                    </a:lnTo>
                    <a:lnTo>
                      <a:pt x="165" y="315"/>
                    </a:lnTo>
                    <a:lnTo>
                      <a:pt x="150" y="305"/>
                    </a:lnTo>
                    <a:lnTo>
                      <a:pt x="158" y="284"/>
                    </a:lnTo>
                    <a:lnTo>
                      <a:pt x="164" y="248"/>
                    </a:lnTo>
                    <a:lnTo>
                      <a:pt x="170" y="209"/>
                    </a:lnTo>
                    <a:lnTo>
                      <a:pt x="177" y="182"/>
                    </a:lnTo>
                    <a:lnTo>
                      <a:pt x="186" y="134"/>
                    </a:lnTo>
                    <a:lnTo>
                      <a:pt x="197" y="83"/>
                    </a:lnTo>
                    <a:lnTo>
                      <a:pt x="207" y="59"/>
                    </a:lnTo>
                    <a:lnTo>
                      <a:pt x="216" y="20"/>
                    </a:lnTo>
                    <a:lnTo>
                      <a:pt x="222" y="0"/>
                    </a:lnTo>
                    <a:lnTo>
                      <a:pt x="237" y="9"/>
                    </a:lnTo>
                    <a:lnTo>
                      <a:pt x="258" y="18"/>
                    </a:lnTo>
                    <a:lnTo>
                      <a:pt x="354" y="215"/>
                    </a:lnTo>
                    <a:lnTo>
                      <a:pt x="357" y="228"/>
                    </a:lnTo>
                    <a:lnTo>
                      <a:pt x="357" y="240"/>
                    </a:lnTo>
                    <a:lnTo>
                      <a:pt x="366" y="254"/>
                    </a:lnTo>
                    <a:lnTo>
                      <a:pt x="366" y="264"/>
                    </a:lnTo>
                    <a:lnTo>
                      <a:pt x="381" y="276"/>
                    </a:lnTo>
                    <a:lnTo>
                      <a:pt x="386" y="287"/>
                    </a:lnTo>
                    <a:lnTo>
                      <a:pt x="402" y="300"/>
                    </a:lnTo>
                    <a:lnTo>
                      <a:pt x="398" y="309"/>
                    </a:lnTo>
                    <a:lnTo>
                      <a:pt x="393" y="324"/>
                    </a:lnTo>
                    <a:lnTo>
                      <a:pt x="396" y="336"/>
                    </a:lnTo>
                    <a:lnTo>
                      <a:pt x="410" y="333"/>
                    </a:lnTo>
                    <a:lnTo>
                      <a:pt x="420" y="333"/>
                    </a:lnTo>
                    <a:lnTo>
                      <a:pt x="399" y="422"/>
                    </a:lnTo>
                    <a:lnTo>
                      <a:pt x="399" y="441"/>
                    </a:lnTo>
                    <a:lnTo>
                      <a:pt x="378" y="455"/>
                    </a:lnTo>
                    <a:lnTo>
                      <a:pt x="360" y="456"/>
                    </a:lnTo>
                    <a:lnTo>
                      <a:pt x="351" y="444"/>
                    </a:lnTo>
                    <a:lnTo>
                      <a:pt x="338" y="440"/>
                    </a:lnTo>
                    <a:lnTo>
                      <a:pt x="326" y="432"/>
                    </a:lnTo>
                    <a:lnTo>
                      <a:pt x="315" y="435"/>
                    </a:lnTo>
                    <a:lnTo>
                      <a:pt x="297" y="437"/>
                    </a:lnTo>
                    <a:lnTo>
                      <a:pt x="284" y="426"/>
                    </a:lnTo>
                    <a:lnTo>
                      <a:pt x="269" y="419"/>
                    </a:lnTo>
                    <a:lnTo>
                      <a:pt x="251" y="425"/>
                    </a:lnTo>
                    <a:lnTo>
                      <a:pt x="240" y="429"/>
                    </a:lnTo>
                    <a:lnTo>
                      <a:pt x="230" y="434"/>
                    </a:lnTo>
                    <a:lnTo>
                      <a:pt x="221" y="440"/>
                    </a:lnTo>
                    <a:lnTo>
                      <a:pt x="204" y="444"/>
                    </a:lnTo>
                    <a:lnTo>
                      <a:pt x="194" y="443"/>
                    </a:lnTo>
                    <a:lnTo>
                      <a:pt x="174" y="440"/>
                    </a:lnTo>
                    <a:lnTo>
                      <a:pt x="164" y="453"/>
                    </a:lnTo>
                    <a:lnTo>
                      <a:pt x="162" y="464"/>
                    </a:lnTo>
                    <a:lnTo>
                      <a:pt x="152" y="473"/>
                    </a:lnTo>
                    <a:lnTo>
                      <a:pt x="140" y="479"/>
                    </a:lnTo>
                    <a:lnTo>
                      <a:pt x="135" y="489"/>
                    </a:lnTo>
                    <a:lnTo>
                      <a:pt x="131" y="500"/>
                    </a:lnTo>
                    <a:lnTo>
                      <a:pt x="126" y="512"/>
                    </a:lnTo>
                    <a:lnTo>
                      <a:pt x="119" y="503"/>
                    </a:lnTo>
                    <a:lnTo>
                      <a:pt x="107" y="512"/>
                    </a:lnTo>
                    <a:lnTo>
                      <a:pt x="104" y="501"/>
                    </a:lnTo>
                    <a:lnTo>
                      <a:pt x="96" y="488"/>
                    </a:lnTo>
                    <a:lnTo>
                      <a:pt x="87" y="498"/>
                    </a:lnTo>
                    <a:lnTo>
                      <a:pt x="77" y="488"/>
                    </a:lnTo>
                    <a:lnTo>
                      <a:pt x="68" y="480"/>
                    </a:lnTo>
                    <a:lnTo>
                      <a:pt x="60" y="488"/>
                    </a:lnTo>
                    <a:lnTo>
                      <a:pt x="59" y="468"/>
                    </a:lnTo>
                    <a:lnTo>
                      <a:pt x="56" y="455"/>
                    </a:lnTo>
                    <a:lnTo>
                      <a:pt x="50" y="444"/>
                    </a:lnTo>
                    <a:lnTo>
                      <a:pt x="59" y="440"/>
                    </a:lnTo>
                    <a:lnTo>
                      <a:pt x="53" y="423"/>
                    </a:lnTo>
                    <a:lnTo>
                      <a:pt x="50" y="408"/>
                    </a:lnTo>
                    <a:lnTo>
                      <a:pt x="47" y="392"/>
                    </a:lnTo>
                    <a:lnTo>
                      <a:pt x="38" y="396"/>
                    </a:lnTo>
                    <a:lnTo>
                      <a:pt x="29" y="386"/>
                    </a:lnTo>
                    <a:lnTo>
                      <a:pt x="17" y="383"/>
                    </a:lnTo>
                    <a:lnTo>
                      <a:pt x="8" y="374"/>
                    </a:lnTo>
                    <a:lnTo>
                      <a:pt x="0" y="357"/>
                    </a:lnTo>
                    <a:lnTo>
                      <a:pt x="11" y="351"/>
                    </a:lnTo>
                    <a:lnTo>
                      <a:pt x="11" y="339"/>
                    </a:lnTo>
                    <a:lnTo>
                      <a:pt x="5" y="327"/>
                    </a:lnTo>
                    <a:lnTo>
                      <a:pt x="0" y="315"/>
                    </a:lnTo>
                    <a:lnTo>
                      <a:pt x="3" y="302"/>
                    </a:lnTo>
                    <a:lnTo>
                      <a:pt x="9" y="293"/>
                    </a:lnTo>
                    <a:lnTo>
                      <a:pt x="9" y="282"/>
                    </a:lnTo>
                    <a:lnTo>
                      <a:pt x="5" y="27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36" name="Freeform 792"/>
              <p:cNvSpPr>
                <a:spLocks/>
              </p:cNvSpPr>
              <p:nvPr/>
            </p:nvSpPr>
            <p:spPr bwMode="auto">
              <a:xfrm>
                <a:off x="3482" y="1687"/>
                <a:ext cx="44" cy="39"/>
              </a:xfrm>
              <a:custGeom>
                <a:avLst/>
                <a:gdLst>
                  <a:gd name="T0" fmla="*/ 0 w 236"/>
                  <a:gd name="T1" fmla="*/ 0 h 207"/>
                  <a:gd name="T2" fmla="*/ 0 w 236"/>
                  <a:gd name="T3" fmla="*/ 0 h 207"/>
                  <a:gd name="T4" fmla="*/ 0 w 236"/>
                  <a:gd name="T5" fmla="*/ 0 h 207"/>
                  <a:gd name="T6" fmla="*/ 0 w 236"/>
                  <a:gd name="T7" fmla="*/ 0 h 207"/>
                  <a:gd name="T8" fmla="*/ 0 w 236"/>
                  <a:gd name="T9" fmla="*/ 0 h 207"/>
                  <a:gd name="T10" fmla="*/ 0 w 236"/>
                  <a:gd name="T11" fmla="*/ 0 h 207"/>
                  <a:gd name="T12" fmla="*/ 0 w 236"/>
                  <a:gd name="T13" fmla="*/ 0 h 207"/>
                  <a:gd name="T14" fmla="*/ 0 w 236"/>
                  <a:gd name="T15" fmla="*/ 0 h 207"/>
                  <a:gd name="T16" fmla="*/ 0 w 236"/>
                  <a:gd name="T17" fmla="*/ 0 h 207"/>
                  <a:gd name="T18" fmla="*/ 0 w 236"/>
                  <a:gd name="T19" fmla="*/ 0 h 207"/>
                  <a:gd name="T20" fmla="*/ 0 w 236"/>
                  <a:gd name="T21" fmla="*/ 0 h 207"/>
                  <a:gd name="T22" fmla="*/ 0 w 236"/>
                  <a:gd name="T23" fmla="*/ 0 h 207"/>
                  <a:gd name="T24" fmla="*/ 0 w 236"/>
                  <a:gd name="T25" fmla="*/ 0 h 207"/>
                  <a:gd name="T26" fmla="*/ 0 w 236"/>
                  <a:gd name="T27" fmla="*/ 0 h 207"/>
                  <a:gd name="T28" fmla="*/ 0 w 236"/>
                  <a:gd name="T29" fmla="*/ 0 h 207"/>
                  <a:gd name="T30" fmla="*/ 0 w 236"/>
                  <a:gd name="T31" fmla="*/ 0 h 207"/>
                  <a:gd name="T32" fmla="*/ 0 w 236"/>
                  <a:gd name="T33" fmla="*/ 0 h 207"/>
                  <a:gd name="T34" fmla="*/ 0 w 236"/>
                  <a:gd name="T35" fmla="*/ 0 h 207"/>
                  <a:gd name="T36" fmla="*/ 0 w 236"/>
                  <a:gd name="T37" fmla="*/ 0 h 207"/>
                  <a:gd name="T38" fmla="*/ 0 w 236"/>
                  <a:gd name="T39" fmla="*/ 0 h 207"/>
                  <a:gd name="T40" fmla="*/ 0 w 236"/>
                  <a:gd name="T41" fmla="*/ 0 h 207"/>
                  <a:gd name="T42" fmla="*/ 0 w 236"/>
                  <a:gd name="T43" fmla="*/ 0 h 207"/>
                  <a:gd name="T44" fmla="*/ 0 w 236"/>
                  <a:gd name="T45" fmla="*/ 0 h 207"/>
                  <a:gd name="T46" fmla="*/ 0 w 236"/>
                  <a:gd name="T47" fmla="*/ 0 h 207"/>
                  <a:gd name="T48" fmla="*/ 0 w 236"/>
                  <a:gd name="T49" fmla="*/ 0 h 207"/>
                  <a:gd name="T50" fmla="*/ 0 w 236"/>
                  <a:gd name="T51" fmla="*/ 0 h 20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36"/>
                  <a:gd name="T79" fmla="*/ 0 h 207"/>
                  <a:gd name="T80" fmla="*/ 236 w 236"/>
                  <a:gd name="T81" fmla="*/ 207 h 20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36" h="207">
                    <a:moveTo>
                      <a:pt x="0" y="150"/>
                    </a:moveTo>
                    <a:lnTo>
                      <a:pt x="11" y="128"/>
                    </a:lnTo>
                    <a:lnTo>
                      <a:pt x="20" y="123"/>
                    </a:lnTo>
                    <a:lnTo>
                      <a:pt x="33" y="114"/>
                    </a:lnTo>
                    <a:lnTo>
                      <a:pt x="38" y="104"/>
                    </a:lnTo>
                    <a:lnTo>
                      <a:pt x="48" y="93"/>
                    </a:lnTo>
                    <a:lnTo>
                      <a:pt x="62" y="84"/>
                    </a:lnTo>
                    <a:lnTo>
                      <a:pt x="72" y="72"/>
                    </a:lnTo>
                    <a:lnTo>
                      <a:pt x="83" y="71"/>
                    </a:lnTo>
                    <a:lnTo>
                      <a:pt x="89" y="56"/>
                    </a:lnTo>
                    <a:lnTo>
                      <a:pt x="99" y="42"/>
                    </a:lnTo>
                    <a:lnTo>
                      <a:pt x="105" y="32"/>
                    </a:lnTo>
                    <a:lnTo>
                      <a:pt x="113" y="24"/>
                    </a:lnTo>
                    <a:lnTo>
                      <a:pt x="122" y="20"/>
                    </a:lnTo>
                    <a:lnTo>
                      <a:pt x="135" y="23"/>
                    </a:lnTo>
                    <a:lnTo>
                      <a:pt x="147" y="9"/>
                    </a:lnTo>
                    <a:lnTo>
                      <a:pt x="153" y="0"/>
                    </a:lnTo>
                    <a:lnTo>
                      <a:pt x="168" y="6"/>
                    </a:lnTo>
                    <a:lnTo>
                      <a:pt x="236" y="57"/>
                    </a:lnTo>
                    <a:lnTo>
                      <a:pt x="216" y="111"/>
                    </a:lnTo>
                    <a:lnTo>
                      <a:pt x="155" y="69"/>
                    </a:lnTo>
                    <a:lnTo>
                      <a:pt x="119" y="156"/>
                    </a:lnTo>
                    <a:lnTo>
                      <a:pt x="104" y="149"/>
                    </a:lnTo>
                    <a:lnTo>
                      <a:pt x="92" y="152"/>
                    </a:lnTo>
                    <a:lnTo>
                      <a:pt x="74" y="207"/>
                    </a:lnTo>
                    <a:lnTo>
                      <a:pt x="0" y="15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37" name="Freeform 793"/>
              <p:cNvSpPr>
                <a:spLocks/>
              </p:cNvSpPr>
              <p:nvPr/>
            </p:nvSpPr>
            <p:spPr bwMode="auto">
              <a:xfrm>
                <a:off x="3524" y="1665"/>
                <a:ext cx="98" cy="118"/>
              </a:xfrm>
              <a:custGeom>
                <a:avLst/>
                <a:gdLst>
                  <a:gd name="T0" fmla="*/ 0 w 525"/>
                  <a:gd name="T1" fmla="*/ 0 h 642"/>
                  <a:gd name="T2" fmla="*/ 0 w 525"/>
                  <a:gd name="T3" fmla="*/ 0 h 642"/>
                  <a:gd name="T4" fmla="*/ 0 w 525"/>
                  <a:gd name="T5" fmla="*/ 0 h 642"/>
                  <a:gd name="T6" fmla="*/ 0 w 525"/>
                  <a:gd name="T7" fmla="*/ 0 h 642"/>
                  <a:gd name="T8" fmla="*/ 0 w 525"/>
                  <a:gd name="T9" fmla="*/ 0 h 642"/>
                  <a:gd name="T10" fmla="*/ 0 w 525"/>
                  <a:gd name="T11" fmla="*/ 0 h 642"/>
                  <a:gd name="T12" fmla="*/ 0 w 525"/>
                  <a:gd name="T13" fmla="*/ 0 h 642"/>
                  <a:gd name="T14" fmla="*/ 0 w 525"/>
                  <a:gd name="T15" fmla="*/ 0 h 642"/>
                  <a:gd name="T16" fmla="*/ 0 w 525"/>
                  <a:gd name="T17" fmla="*/ 0 h 642"/>
                  <a:gd name="T18" fmla="*/ 0 w 525"/>
                  <a:gd name="T19" fmla="*/ 0 h 642"/>
                  <a:gd name="T20" fmla="*/ 0 w 525"/>
                  <a:gd name="T21" fmla="*/ 0 h 642"/>
                  <a:gd name="T22" fmla="*/ 0 w 525"/>
                  <a:gd name="T23" fmla="*/ 0 h 642"/>
                  <a:gd name="T24" fmla="*/ 0 w 525"/>
                  <a:gd name="T25" fmla="*/ 0 h 642"/>
                  <a:gd name="T26" fmla="*/ 0 w 525"/>
                  <a:gd name="T27" fmla="*/ 0 h 642"/>
                  <a:gd name="T28" fmla="*/ 0 w 525"/>
                  <a:gd name="T29" fmla="*/ 0 h 642"/>
                  <a:gd name="T30" fmla="*/ 0 w 525"/>
                  <a:gd name="T31" fmla="*/ 0 h 642"/>
                  <a:gd name="T32" fmla="*/ 0 w 525"/>
                  <a:gd name="T33" fmla="*/ 0 h 642"/>
                  <a:gd name="T34" fmla="*/ 0 w 525"/>
                  <a:gd name="T35" fmla="*/ 0 h 642"/>
                  <a:gd name="T36" fmla="*/ 0 w 525"/>
                  <a:gd name="T37" fmla="*/ 0 h 642"/>
                  <a:gd name="T38" fmla="*/ 0 w 525"/>
                  <a:gd name="T39" fmla="*/ 0 h 642"/>
                  <a:gd name="T40" fmla="*/ 0 w 525"/>
                  <a:gd name="T41" fmla="*/ 0 h 642"/>
                  <a:gd name="T42" fmla="*/ 0 w 525"/>
                  <a:gd name="T43" fmla="*/ 0 h 642"/>
                  <a:gd name="T44" fmla="*/ 0 w 525"/>
                  <a:gd name="T45" fmla="*/ 0 h 642"/>
                  <a:gd name="T46" fmla="*/ 0 w 525"/>
                  <a:gd name="T47" fmla="*/ 0 h 642"/>
                  <a:gd name="T48" fmla="*/ 0 w 525"/>
                  <a:gd name="T49" fmla="*/ 0 h 642"/>
                  <a:gd name="T50" fmla="*/ 0 w 525"/>
                  <a:gd name="T51" fmla="*/ 0 h 642"/>
                  <a:gd name="T52" fmla="*/ 0 w 525"/>
                  <a:gd name="T53" fmla="*/ 0 h 642"/>
                  <a:gd name="T54" fmla="*/ 0 w 525"/>
                  <a:gd name="T55" fmla="*/ 0 h 642"/>
                  <a:gd name="T56" fmla="*/ 0 w 525"/>
                  <a:gd name="T57" fmla="*/ 0 h 642"/>
                  <a:gd name="T58" fmla="*/ 0 w 525"/>
                  <a:gd name="T59" fmla="*/ 0 h 642"/>
                  <a:gd name="T60" fmla="*/ 0 w 525"/>
                  <a:gd name="T61" fmla="*/ 0 h 642"/>
                  <a:gd name="T62" fmla="*/ 0 w 525"/>
                  <a:gd name="T63" fmla="*/ 0 h 642"/>
                  <a:gd name="T64" fmla="*/ 0 w 525"/>
                  <a:gd name="T65" fmla="*/ 0 h 642"/>
                  <a:gd name="T66" fmla="*/ 0 w 525"/>
                  <a:gd name="T67" fmla="*/ 0 h 642"/>
                  <a:gd name="T68" fmla="*/ 0 w 525"/>
                  <a:gd name="T69" fmla="*/ 0 h 642"/>
                  <a:gd name="T70" fmla="*/ 0 w 525"/>
                  <a:gd name="T71" fmla="*/ 0 h 642"/>
                  <a:gd name="T72" fmla="*/ 0 w 525"/>
                  <a:gd name="T73" fmla="*/ 0 h 642"/>
                  <a:gd name="T74" fmla="*/ 0 w 525"/>
                  <a:gd name="T75" fmla="*/ 0 h 642"/>
                  <a:gd name="T76" fmla="*/ 0 w 525"/>
                  <a:gd name="T77" fmla="*/ 0 h 642"/>
                  <a:gd name="T78" fmla="*/ 0 w 525"/>
                  <a:gd name="T79" fmla="*/ 0 h 642"/>
                  <a:gd name="T80" fmla="*/ 0 w 525"/>
                  <a:gd name="T81" fmla="*/ 0 h 642"/>
                  <a:gd name="T82" fmla="*/ 0 w 525"/>
                  <a:gd name="T83" fmla="*/ 0 h 642"/>
                  <a:gd name="T84" fmla="*/ 0 w 525"/>
                  <a:gd name="T85" fmla="*/ 0 h 642"/>
                  <a:gd name="T86" fmla="*/ 0 w 525"/>
                  <a:gd name="T87" fmla="*/ 0 h 642"/>
                  <a:gd name="T88" fmla="*/ 0 w 525"/>
                  <a:gd name="T89" fmla="*/ 0 h 642"/>
                  <a:gd name="T90" fmla="*/ 0 w 525"/>
                  <a:gd name="T91" fmla="*/ 0 h 64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25"/>
                  <a:gd name="T139" fmla="*/ 0 h 642"/>
                  <a:gd name="T140" fmla="*/ 525 w 525"/>
                  <a:gd name="T141" fmla="*/ 642 h 64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25" h="642">
                    <a:moveTo>
                      <a:pt x="0" y="202"/>
                    </a:moveTo>
                    <a:lnTo>
                      <a:pt x="24" y="144"/>
                    </a:lnTo>
                    <a:lnTo>
                      <a:pt x="37" y="136"/>
                    </a:lnTo>
                    <a:lnTo>
                      <a:pt x="61" y="136"/>
                    </a:lnTo>
                    <a:lnTo>
                      <a:pt x="75" y="144"/>
                    </a:lnTo>
                    <a:lnTo>
                      <a:pt x="81" y="135"/>
                    </a:lnTo>
                    <a:lnTo>
                      <a:pt x="94" y="144"/>
                    </a:lnTo>
                    <a:lnTo>
                      <a:pt x="115" y="142"/>
                    </a:lnTo>
                    <a:lnTo>
                      <a:pt x="123" y="132"/>
                    </a:lnTo>
                    <a:lnTo>
                      <a:pt x="157" y="132"/>
                    </a:lnTo>
                    <a:lnTo>
                      <a:pt x="163" y="106"/>
                    </a:lnTo>
                    <a:lnTo>
                      <a:pt x="174" y="114"/>
                    </a:lnTo>
                    <a:lnTo>
                      <a:pt x="184" y="112"/>
                    </a:lnTo>
                    <a:lnTo>
                      <a:pt x="189" y="100"/>
                    </a:lnTo>
                    <a:lnTo>
                      <a:pt x="226" y="118"/>
                    </a:lnTo>
                    <a:lnTo>
                      <a:pt x="235" y="109"/>
                    </a:lnTo>
                    <a:lnTo>
                      <a:pt x="231" y="91"/>
                    </a:lnTo>
                    <a:lnTo>
                      <a:pt x="252" y="33"/>
                    </a:lnTo>
                    <a:lnTo>
                      <a:pt x="253" y="13"/>
                    </a:lnTo>
                    <a:lnTo>
                      <a:pt x="265" y="16"/>
                    </a:lnTo>
                    <a:lnTo>
                      <a:pt x="280" y="6"/>
                    </a:lnTo>
                    <a:lnTo>
                      <a:pt x="301" y="3"/>
                    </a:lnTo>
                    <a:lnTo>
                      <a:pt x="306" y="12"/>
                    </a:lnTo>
                    <a:lnTo>
                      <a:pt x="313" y="4"/>
                    </a:lnTo>
                    <a:lnTo>
                      <a:pt x="333" y="3"/>
                    </a:lnTo>
                    <a:lnTo>
                      <a:pt x="349" y="0"/>
                    </a:lnTo>
                    <a:lnTo>
                      <a:pt x="357" y="7"/>
                    </a:lnTo>
                    <a:lnTo>
                      <a:pt x="373" y="12"/>
                    </a:lnTo>
                    <a:lnTo>
                      <a:pt x="388" y="7"/>
                    </a:lnTo>
                    <a:lnTo>
                      <a:pt x="397" y="16"/>
                    </a:lnTo>
                    <a:lnTo>
                      <a:pt x="412" y="12"/>
                    </a:lnTo>
                    <a:lnTo>
                      <a:pt x="426" y="19"/>
                    </a:lnTo>
                    <a:lnTo>
                      <a:pt x="436" y="37"/>
                    </a:lnTo>
                    <a:lnTo>
                      <a:pt x="453" y="33"/>
                    </a:lnTo>
                    <a:lnTo>
                      <a:pt x="465" y="33"/>
                    </a:lnTo>
                    <a:lnTo>
                      <a:pt x="474" y="39"/>
                    </a:lnTo>
                    <a:lnTo>
                      <a:pt x="490" y="39"/>
                    </a:lnTo>
                    <a:lnTo>
                      <a:pt x="499" y="49"/>
                    </a:lnTo>
                    <a:lnTo>
                      <a:pt x="508" y="55"/>
                    </a:lnTo>
                    <a:lnTo>
                      <a:pt x="525" y="54"/>
                    </a:lnTo>
                    <a:lnTo>
                      <a:pt x="511" y="61"/>
                    </a:lnTo>
                    <a:lnTo>
                      <a:pt x="505" y="70"/>
                    </a:lnTo>
                    <a:lnTo>
                      <a:pt x="501" y="79"/>
                    </a:lnTo>
                    <a:lnTo>
                      <a:pt x="499" y="90"/>
                    </a:lnTo>
                    <a:lnTo>
                      <a:pt x="495" y="99"/>
                    </a:lnTo>
                    <a:lnTo>
                      <a:pt x="492" y="115"/>
                    </a:lnTo>
                    <a:lnTo>
                      <a:pt x="484" y="127"/>
                    </a:lnTo>
                    <a:lnTo>
                      <a:pt x="471" y="139"/>
                    </a:lnTo>
                    <a:lnTo>
                      <a:pt x="451" y="145"/>
                    </a:lnTo>
                    <a:lnTo>
                      <a:pt x="447" y="174"/>
                    </a:lnTo>
                    <a:lnTo>
                      <a:pt x="457" y="187"/>
                    </a:lnTo>
                    <a:lnTo>
                      <a:pt x="453" y="196"/>
                    </a:lnTo>
                    <a:lnTo>
                      <a:pt x="450" y="207"/>
                    </a:lnTo>
                    <a:lnTo>
                      <a:pt x="462" y="228"/>
                    </a:lnTo>
                    <a:lnTo>
                      <a:pt x="463" y="246"/>
                    </a:lnTo>
                    <a:lnTo>
                      <a:pt x="463" y="261"/>
                    </a:lnTo>
                    <a:lnTo>
                      <a:pt x="460" y="273"/>
                    </a:lnTo>
                    <a:lnTo>
                      <a:pt x="459" y="291"/>
                    </a:lnTo>
                    <a:lnTo>
                      <a:pt x="454" y="301"/>
                    </a:lnTo>
                    <a:lnTo>
                      <a:pt x="448" y="312"/>
                    </a:lnTo>
                    <a:lnTo>
                      <a:pt x="448" y="322"/>
                    </a:lnTo>
                    <a:lnTo>
                      <a:pt x="451" y="342"/>
                    </a:lnTo>
                    <a:lnTo>
                      <a:pt x="426" y="430"/>
                    </a:lnTo>
                    <a:lnTo>
                      <a:pt x="418" y="436"/>
                    </a:lnTo>
                    <a:lnTo>
                      <a:pt x="408" y="450"/>
                    </a:lnTo>
                    <a:lnTo>
                      <a:pt x="412" y="459"/>
                    </a:lnTo>
                    <a:lnTo>
                      <a:pt x="417" y="480"/>
                    </a:lnTo>
                    <a:lnTo>
                      <a:pt x="415" y="490"/>
                    </a:lnTo>
                    <a:lnTo>
                      <a:pt x="418" y="502"/>
                    </a:lnTo>
                    <a:lnTo>
                      <a:pt x="423" y="514"/>
                    </a:lnTo>
                    <a:lnTo>
                      <a:pt x="433" y="516"/>
                    </a:lnTo>
                    <a:lnTo>
                      <a:pt x="442" y="522"/>
                    </a:lnTo>
                    <a:lnTo>
                      <a:pt x="451" y="537"/>
                    </a:lnTo>
                    <a:lnTo>
                      <a:pt x="456" y="555"/>
                    </a:lnTo>
                    <a:lnTo>
                      <a:pt x="250" y="642"/>
                    </a:lnTo>
                    <a:lnTo>
                      <a:pt x="235" y="640"/>
                    </a:lnTo>
                    <a:lnTo>
                      <a:pt x="219" y="633"/>
                    </a:lnTo>
                    <a:lnTo>
                      <a:pt x="208" y="634"/>
                    </a:lnTo>
                    <a:lnTo>
                      <a:pt x="195" y="637"/>
                    </a:lnTo>
                    <a:lnTo>
                      <a:pt x="184" y="637"/>
                    </a:lnTo>
                    <a:lnTo>
                      <a:pt x="186" y="624"/>
                    </a:lnTo>
                    <a:lnTo>
                      <a:pt x="189" y="613"/>
                    </a:lnTo>
                    <a:lnTo>
                      <a:pt x="193" y="603"/>
                    </a:lnTo>
                    <a:lnTo>
                      <a:pt x="187" y="595"/>
                    </a:lnTo>
                    <a:lnTo>
                      <a:pt x="177" y="588"/>
                    </a:lnTo>
                    <a:lnTo>
                      <a:pt x="169" y="574"/>
                    </a:lnTo>
                    <a:lnTo>
                      <a:pt x="159" y="568"/>
                    </a:lnTo>
                    <a:lnTo>
                      <a:pt x="157" y="555"/>
                    </a:lnTo>
                    <a:lnTo>
                      <a:pt x="150" y="544"/>
                    </a:lnTo>
                    <a:lnTo>
                      <a:pt x="147" y="517"/>
                    </a:lnTo>
                    <a:lnTo>
                      <a:pt x="51" y="322"/>
                    </a:lnTo>
                    <a:lnTo>
                      <a:pt x="0" y="20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38" name="Freeform 794"/>
              <p:cNvSpPr>
                <a:spLocks/>
              </p:cNvSpPr>
              <p:nvPr/>
            </p:nvSpPr>
            <p:spPr bwMode="auto">
              <a:xfrm>
                <a:off x="3511" y="1654"/>
                <a:ext cx="60" cy="44"/>
              </a:xfrm>
              <a:custGeom>
                <a:avLst/>
                <a:gdLst>
                  <a:gd name="T0" fmla="*/ 0 w 328"/>
                  <a:gd name="T1" fmla="*/ 0 h 237"/>
                  <a:gd name="T2" fmla="*/ 0 w 328"/>
                  <a:gd name="T3" fmla="*/ 0 h 237"/>
                  <a:gd name="T4" fmla="*/ 0 w 328"/>
                  <a:gd name="T5" fmla="*/ 0 h 237"/>
                  <a:gd name="T6" fmla="*/ 0 w 328"/>
                  <a:gd name="T7" fmla="*/ 0 h 237"/>
                  <a:gd name="T8" fmla="*/ 0 w 328"/>
                  <a:gd name="T9" fmla="*/ 0 h 237"/>
                  <a:gd name="T10" fmla="*/ 0 w 328"/>
                  <a:gd name="T11" fmla="*/ 0 h 237"/>
                  <a:gd name="T12" fmla="*/ 0 w 328"/>
                  <a:gd name="T13" fmla="*/ 0 h 237"/>
                  <a:gd name="T14" fmla="*/ 0 w 328"/>
                  <a:gd name="T15" fmla="*/ 0 h 237"/>
                  <a:gd name="T16" fmla="*/ 0 w 328"/>
                  <a:gd name="T17" fmla="*/ 0 h 237"/>
                  <a:gd name="T18" fmla="*/ 0 w 328"/>
                  <a:gd name="T19" fmla="*/ 0 h 237"/>
                  <a:gd name="T20" fmla="*/ 0 w 328"/>
                  <a:gd name="T21" fmla="*/ 0 h 237"/>
                  <a:gd name="T22" fmla="*/ 0 w 328"/>
                  <a:gd name="T23" fmla="*/ 0 h 237"/>
                  <a:gd name="T24" fmla="*/ 0 w 328"/>
                  <a:gd name="T25" fmla="*/ 0 h 237"/>
                  <a:gd name="T26" fmla="*/ 0 w 328"/>
                  <a:gd name="T27" fmla="*/ 0 h 237"/>
                  <a:gd name="T28" fmla="*/ 0 w 328"/>
                  <a:gd name="T29" fmla="*/ 0 h 237"/>
                  <a:gd name="T30" fmla="*/ 0 w 328"/>
                  <a:gd name="T31" fmla="*/ 0 h 237"/>
                  <a:gd name="T32" fmla="*/ 0 w 328"/>
                  <a:gd name="T33" fmla="*/ 0 h 237"/>
                  <a:gd name="T34" fmla="*/ 0 w 328"/>
                  <a:gd name="T35" fmla="*/ 0 h 237"/>
                  <a:gd name="T36" fmla="*/ 0 w 328"/>
                  <a:gd name="T37" fmla="*/ 0 h 237"/>
                  <a:gd name="T38" fmla="*/ 0 w 328"/>
                  <a:gd name="T39" fmla="*/ 0 h 237"/>
                  <a:gd name="T40" fmla="*/ 0 w 328"/>
                  <a:gd name="T41" fmla="*/ 0 h 237"/>
                  <a:gd name="T42" fmla="*/ 0 w 328"/>
                  <a:gd name="T43" fmla="*/ 0 h 237"/>
                  <a:gd name="T44" fmla="*/ 0 w 328"/>
                  <a:gd name="T45" fmla="*/ 0 h 237"/>
                  <a:gd name="T46" fmla="*/ 0 w 328"/>
                  <a:gd name="T47" fmla="*/ 0 h 237"/>
                  <a:gd name="T48" fmla="*/ 0 w 328"/>
                  <a:gd name="T49" fmla="*/ 0 h 237"/>
                  <a:gd name="T50" fmla="*/ 0 w 328"/>
                  <a:gd name="T51" fmla="*/ 0 h 237"/>
                  <a:gd name="T52" fmla="*/ 0 w 328"/>
                  <a:gd name="T53" fmla="*/ 0 h 237"/>
                  <a:gd name="T54" fmla="*/ 0 w 328"/>
                  <a:gd name="T55" fmla="*/ 0 h 237"/>
                  <a:gd name="T56" fmla="*/ 0 w 328"/>
                  <a:gd name="T57" fmla="*/ 0 h 237"/>
                  <a:gd name="T58" fmla="*/ 0 w 328"/>
                  <a:gd name="T59" fmla="*/ 0 h 237"/>
                  <a:gd name="T60" fmla="*/ 0 w 328"/>
                  <a:gd name="T61" fmla="*/ 0 h 237"/>
                  <a:gd name="T62" fmla="*/ 0 w 328"/>
                  <a:gd name="T63" fmla="*/ 0 h 237"/>
                  <a:gd name="T64" fmla="*/ 0 w 328"/>
                  <a:gd name="T65" fmla="*/ 0 h 237"/>
                  <a:gd name="T66" fmla="*/ 0 w 328"/>
                  <a:gd name="T67" fmla="*/ 0 h 237"/>
                  <a:gd name="T68" fmla="*/ 0 w 328"/>
                  <a:gd name="T69" fmla="*/ 0 h 237"/>
                  <a:gd name="T70" fmla="*/ 0 w 328"/>
                  <a:gd name="T71" fmla="*/ 0 h 237"/>
                  <a:gd name="T72" fmla="*/ 0 w 328"/>
                  <a:gd name="T73" fmla="*/ 0 h 237"/>
                  <a:gd name="T74" fmla="*/ 0 w 328"/>
                  <a:gd name="T75" fmla="*/ 0 h 237"/>
                  <a:gd name="T76" fmla="*/ 0 w 328"/>
                  <a:gd name="T77" fmla="*/ 0 h 237"/>
                  <a:gd name="T78" fmla="*/ 0 w 328"/>
                  <a:gd name="T79" fmla="*/ 0 h 237"/>
                  <a:gd name="T80" fmla="*/ 0 w 328"/>
                  <a:gd name="T81" fmla="*/ 0 h 237"/>
                  <a:gd name="T82" fmla="*/ 0 w 328"/>
                  <a:gd name="T83" fmla="*/ 0 h 237"/>
                  <a:gd name="T84" fmla="*/ 0 w 328"/>
                  <a:gd name="T85" fmla="*/ 0 h 237"/>
                  <a:gd name="T86" fmla="*/ 0 w 328"/>
                  <a:gd name="T87" fmla="*/ 0 h 237"/>
                  <a:gd name="T88" fmla="*/ 0 w 328"/>
                  <a:gd name="T89" fmla="*/ 0 h 237"/>
                  <a:gd name="T90" fmla="*/ 0 w 328"/>
                  <a:gd name="T91" fmla="*/ 0 h 237"/>
                  <a:gd name="T92" fmla="*/ 0 w 328"/>
                  <a:gd name="T93" fmla="*/ 0 h 237"/>
                  <a:gd name="T94" fmla="*/ 0 w 328"/>
                  <a:gd name="T95" fmla="*/ 0 h 237"/>
                  <a:gd name="T96" fmla="*/ 0 w 328"/>
                  <a:gd name="T97" fmla="*/ 0 h 237"/>
                  <a:gd name="T98" fmla="*/ 0 w 328"/>
                  <a:gd name="T99" fmla="*/ 0 h 237"/>
                  <a:gd name="T100" fmla="*/ 0 w 328"/>
                  <a:gd name="T101" fmla="*/ 0 h 237"/>
                  <a:gd name="T102" fmla="*/ 0 w 328"/>
                  <a:gd name="T103" fmla="*/ 0 h 237"/>
                  <a:gd name="T104" fmla="*/ 0 w 328"/>
                  <a:gd name="T105" fmla="*/ 0 h 237"/>
                  <a:gd name="T106" fmla="*/ 0 w 328"/>
                  <a:gd name="T107" fmla="*/ 0 h 237"/>
                  <a:gd name="T108" fmla="*/ 0 w 328"/>
                  <a:gd name="T109" fmla="*/ 0 h 237"/>
                  <a:gd name="T110" fmla="*/ 0 w 328"/>
                  <a:gd name="T111" fmla="*/ 0 h 2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28"/>
                  <a:gd name="T169" fmla="*/ 0 h 237"/>
                  <a:gd name="T170" fmla="*/ 328 w 328"/>
                  <a:gd name="T171" fmla="*/ 237 h 23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28" h="237">
                    <a:moveTo>
                      <a:pt x="264" y="0"/>
                    </a:moveTo>
                    <a:lnTo>
                      <a:pt x="252" y="14"/>
                    </a:lnTo>
                    <a:lnTo>
                      <a:pt x="211" y="54"/>
                    </a:lnTo>
                    <a:lnTo>
                      <a:pt x="175" y="54"/>
                    </a:lnTo>
                    <a:lnTo>
                      <a:pt x="165" y="60"/>
                    </a:lnTo>
                    <a:lnTo>
                      <a:pt x="156" y="68"/>
                    </a:lnTo>
                    <a:lnTo>
                      <a:pt x="142" y="80"/>
                    </a:lnTo>
                    <a:lnTo>
                      <a:pt x="127" y="90"/>
                    </a:lnTo>
                    <a:lnTo>
                      <a:pt x="117" y="102"/>
                    </a:lnTo>
                    <a:lnTo>
                      <a:pt x="109" y="116"/>
                    </a:lnTo>
                    <a:lnTo>
                      <a:pt x="106" y="126"/>
                    </a:lnTo>
                    <a:lnTo>
                      <a:pt x="100" y="141"/>
                    </a:lnTo>
                    <a:lnTo>
                      <a:pt x="93" y="149"/>
                    </a:lnTo>
                    <a:lnTo>
                      <a:pt x="84" y="159"/>
                    </a:lnTo>
                    <a:lnTo>
                      <a:pt x="70" y="167"/>
                    </a:lnTo>
                    <a:lnTo>
                      <a:pt x="60" y="171"/>
                    </a:lnTo>
                    <a:lnTo>
                      <a:pt x="49" y="176"/>
                    </a:lnTo>
                    <a:lnTo>
                      <a:pt x="37" y="179"/>
                    </a:lnTo>
                    <a:lnTo>
                      <a:pt x="27" y="179"/>
                    </a:lnTo>
                    <a:lnTo>
                      <a:pt x="19" y="177"/>
                    </a:lnTo>
                    <a:lnTo>
                      <a:pt x="10" y="171"/>
                    </a:lnTo>
                    <a:lnTo>
                      <a:pt x="0" y="173"/>
                    </a:lnTo>
                    <a:lnTo>
                      <a:pt x="84" y="237"/>
                    </a:lnTo>
                    <a:lnTo>
                      <a:pt x="99" y="200"/>
                    </a:lnTo>
                    <a:lnTo>
                      <a:pt x="112" y="192"/>
                    </a:lnTo>
                    <a:lnTo>
                      <a:pt x="136" y="192"/>
                    </a:lnTo>
                    <a:lnTo>
                      <a:pt x="150" y="200"/>
                    </a:lnTo>
                    <a:lnTo>
                      <a:pt x="156" y="191"/>
                    </a:lnTo>
                    <a:lnTo>
                      <a:pt x="169" y="200"/>
                    </a:lnTo>
                    <a:lnTo>
                      <a:pt x="190" y="198"/>
                    </a:lnTo>
                    <a:lnTo>
                      <a:pt x="198" y="188"/>
                    </a:lnTo>
                    <a:lnTo>
                      <a:pt x="232" y="188"/>
                    </a:lnTo>
                    <a:lnTo>
                      <a:pt x="238" y="162"/>
                    </a:lnTo>
                    <a:lnTo>
                      <a:pt x="249" y="170"/>
                    </a:lnTo>
                    <a:lnTo>
                      <a:pt x="259" y="168"/>
                    </a:lnTo>
                    <a:lnTo>
                      <a:pt x="264" y="156"/>
                    </a:lnTo>
                    <a:lnTo>
                      <a:pt x="301" y="174"/>
                    </a:lnTo>
                    <a:lnTo>
                      <a:pt x="310" y="165"/>
                    </a:lnTo>
                    <a:lnTo>
                      <a:pt x="306" y="147"/>
                    </a:lnTo>
                    <a:lnTo>
                      <a:pt x="327" y="89"/>
                    </a:lnTo>
                    <a:lnTo>
                      <a:pt x="328" y="69"/>
                    </a:lnTo>
                    <a:lnTo>
                      <a:pt x="322" y="68"/>
                    </a:lnTo>
                    <a:lnTo>
                      <a:pt x="316" y="60"/>
                    </a:lnTo>
                    <a:lnTo>
                      <a:pt x="312" y="56"/>
                    </a:lnTo>
                    <a:lnTo>
                      <a:pt x="306" y="51"/>
                    </a:lnTo>
                    <a:lnTo>
                      <a:pt x="298" y="44"/>
                    </a:lnTo>
                    <a:lnTo>
                      <a:pt x="292" y="42"/>
                    </a:lnTo>
                    <a:lnTo>
                      <a:pt x="286" y="39"/>
                    </a:lnTo>
                    <a:lnTo>
                      <a:pt x="279" y="39"/>
                    </a:lnTo>
                    <a:lnTo>
                      <a:pt x="277" y="30"/>
                    </a:lnTo>
                    <a:lnTo>
                      <a:pt x="277" y="26"/>
                    </a:lnTo>
                    <a:lnTo>
                      <a:pt x="274" y="18"/>
                    </a:lnTo>
                    <a:lnTo>
                      <a:pt x="274" y="15"/>
                    </a:lnTo>
                    <a:lnTo>
                      <a:pt x="276" y="11"/>
                    </a:lnTo>
                    <a:lnTo>
                      <a:pt x="267" y="6"/>
                    </a:lnTo>
                    <a:lnTo>
                      <a:pt x="264"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39" name="Freeform 795"/>
              <p:cNvSpPr>
                <a:spLocks/>
              </p:cNvSpPr>
              <p:nvPr/>
            </p:nvSpPr>
            <p:spPr bwMode="auto">
              <a:xfrm>
                <a:off x="3607" y="1674"/>
                <a:ext cx="24" cy="46"/>
              </a:xfrm>
              <a:custGeom>
                <a:avLst/>
                <a:gdLst>
                  <a:gd name="T0" fmla="*/ 0 w 132"/>
                  <a:gd name="T1" fmla="*/ 0 h 250"/>
                  <a:gd name="T2" fmla="*/ 0 w 132"/>
                  <a:gd name="T3" fmla="*/ 0 h 250"/>
                  <a:gd name="T4" fmla="*/ 0 w 132"/>
                  <a:gd name="T5" fmla="*/ 0 h 250"/>
                  <a:gd name="T6" fmla="*/ 0 w 132"/>
                  <a:gd name="T7" fmla="*/ 0 h 250"/>
                  <a:gd name="T8" fmla="*/ 0 w 132"/>
                  <a:gd name="T9" fmla="*/ 0 h 250"/>
                  <a:gd name="T10" fmla="*/ 0 w 132"/>
                  <a:gd name="T11" fmla="*/ 0 h 250"/>
                  <a:gd name="T12" fmla="*/ 0 w 132"/>
                  <a:gd name="T13" fmla="*/ 0 h 250"/>
                  <a:gd name="T14" fmla="*/ 0 w 132"/>
                  <a:gd name="T15" fmla="*/ 0 h 250"/>
                  <a:gd name="T16" fmla="*/ 0 w 132"/>
                  <a:gd name="T17" fmla="*/ 0 h 250"/>
                  <a:gd name="T18" fmla="*/ 0 w 132"/>
                  <a:gd name="T19" fmla="*/ 0 h 250"/>
                  <a:gd name="T20" fmla="*/ 0 w 132"/>
                  <a:gd name="T21" fmla="*/ 0 h 250"/>
                  <a:gd name="T22" fmla="*/ 0 w 132"/>
                  <a:gd name="T23" fmla="*/ 0 h 250"/>
                  <a:gd name="T24" fmla="*/ 0 w 132"/>
                  <a:gd name="T25" fmla="*/ 0 h 250"/>
                  <a:gd name="T26" fmla="*/ 0 w 132"/>
                  <a:gd name="T27" fmla="*/ 0 h 250"/>
                  <a:gd name="T28" fmla="*/ 0 w 132"/>
                  <a:gd name="T29" fmla="*/ 0 h 250"/>
                  <a:gd name="T30" fmla="*/ 0 w 132"/>
                  <a:gd name="T31" fmla="*/ 0 h 250"/>
                  <a:gd name="T32" fmla="*/ 0 w 132"/>
                  <a:gd name="T33" fmla="*/ 0 h 250"/>
                  <a:gd name="T34" fmla="*/ 0 w 132"/>
                  <a:gd name="T35" fmla="*/ 0 h 250"/>
                  <a:gd name="T36" fmla="*/ 0 w 132"/>
                  <a:gd name="T37" fmla="*/ 0 h 250"/>
                  <a:gd name="T38" fmla="*/ 0 w 132"/>
                  <a:gd name="T39" fmla="*/ 0 h 250"/>
                  <a:gd name="T40" fmla="*/ 0 w 132"/>
                  <a:gd name="T41" fmla="*/ 0 h 250"/>
                  <a:gd name="T42" fmla="*/ 0 w 132"/>
                  <a:gd name="T43" fmla="*/ 0 h 250"/>
                  <a:gd name="T44" fmla="*/ 0 w 132"/>
                  <a:gd name="T45" fmla="*/ 0 h 250"/>
                  <a:gd name="T46" fmla="*/ 0 w 132"/>
                  <a:gd name="T47" fmla="*/ 0 h 250"/>
                  <a:gd name="T48" fmla="*/ 0 w 132"/>
                  <a:gd name="T49" fmla="*/ 0 h 250"/>
                  <a:gd name="T50" fmla="*/ 0 w 132"/>
                  <a:gd name="T51" fmla="*/ 0 h 250"/>
                  <a:gd name="T52" fmla="*/ 0 w 132"/>
                  <a:gd name="T53" fmla="*/ 0 h 250"/>
                  <a:gd name="T54" fmla="*/ 0 w 132"/>
                  <a:gd name="T55" fmla="*/ 0 h 250"/>
                  <a:gd name="T56" fmla="*/ 0 w 132"/>
                  <a:gd name="T57" fmla="*/ 0 h 250"/>
                  <a:gd name="T58" fmla="*/ 0 w 132"/>
                  <a:gd name="T59" fmla="*/ 0 h 250"/>
                  <a:gd name="T60" fmla="*/ 0 w 132"/>
                  <a:gd name="T61" fmla="*/ 0 h 250"/>
                  <a:gd name="T62" fmla="*/ 0 w 132"/>
                  <a:gd name="T63" fmla="*/ 0 h 250"/>
                  <a:gd name="T64" fmla="*/ 0 w 132"/>
                  <a:gd name="T65" fmla="*/ 0 h 2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2"/>
                  <a:gd name="T100" fmla="*/ 0 h 250"/>
                  <a:gd name="T101" fmla="*/ 132 w 132"/>
                  <a:gd name="T102" fmla="*/ 250 h 2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2" h="250">
                    <a:moveTo>
                      <a:pt x="64" y="10"/>
                    </a:moveTo>
                    <a:lnTo>
                      <a:pt x="58" y="19"/>
                    </a:lnTo>
                    <a:lnTo>
                      <a:pt x="54" y="28"/>
                    </a:lnTo>
                    <a:lnTo>
                      <a:pt x="52" y="39"/>
                    </a:lnTo>
                    <a:lnTo>
                      <a:pt x="48" y="48"/>
                    </a:lnTo>
                    <a:lnTo>
                      <a:pt x="45" y="64"/>
                    </a:lnTo>
                    <a:lnTo>
                      <a:pt x="37" y="76"/>
                    </a:lnTo>
                    <a:lnTo>
                      <a:pt x="24" y="88"/>
                    </a:lnTo>
                    <a:lnTo>
                      <a:pt x="4" y="94"/>
                    </a:lnTo>
                    <a:lnTo>
                      <a:pt x="0" y="123"/>
                    </a:lnTo>
                    <a:lnTo>
                      <a:pt x="10" y="136"/>
                    </a:lnTo>
                    <a:lnTo>
                      <a:pt x="6" y="145"/>
                    </a:lnTo>
                    <a:lnTo>
                      <a:pt x="3" y="156"/>
                    </a:lnTo>
                    <a:lnTo>
                      <a:pt x="15" y="177"/>
                    </a:lnTo>
                    <a:lnTo>
                      <a:pt x="16" y="195"/>
                    </a:lnTo>
                    <a:lnTo>
                      <a:pt x="16" y="210"/>
                    </a:lnTo>
                    <a:lnTo>
                      <a:pt x="13" y="222"/>
                    </a:lnTo>
                    <a:lnTo>
                      <a:pt x="12" y="240"/>
                    </a:lnTo>
                    <a:lnTo>
                      <a:pt x="7" y="250"/>
                    </a:lnTo>
                    <a:lnTo>
                      <a:pt x="20" y="242"/>
                    </a:lnTo>
                    <a:lnTo>
                      <a:pt x="36" y="236"/>
                    </a:lnTo>
                    <a:lnTo>
                      <a:pt x="36" y="220"/>
                    </a:lnTo>
                    <a:lnTo>
                      <a:pt x="40" y="208"/>
                    </a:lnTo>
                    <a:lnTo>
                      <a:pt x="58" y="198"/>
                    </a:lnTo>
                    <a:lnTo>
                      <a:pt x="75" y="187"/>
                    </a:lnTo>
                    <a:lnTo>
                      <a:pt x="88" y="178"/>
                    </a:lnTo>
                    <a:lnTo>
                      <a:pt x="91" y="168"/>
                    </a:lnTo>
                    <a:lnTo>
                      <a:pt x="91" y="157"/>
                    </a:lnTo>
                    <a:lnTo>
                      <a:pt x="87" y="157"/>
                    </a:lnTo>
                    <a:lnTo>
                      <a:pt x="87" y="148"/>
                    </a:lnTo>
                    <a:lnTo>
                      <a:pt x="85" y="144"/>
                    </a:lnTo>
                    <a:lnTo>
                      <a:pt x="87" y="136"/>
                    </a:lnTo>
                    <a:lnTo>
                      <a:pt x="82" y="132"/>
                    </a:lnTo>
                    <a:lnTo>
                      <a:pt x="82" y="138"/>
                    </a:lnTo>
                    <a:lnTo>
                      <a:pt x="76" y="136"/>
                    </a:lnTo>
                    <a:lnTo>
                      <a:pt x="66" y="133"/>
                    </a:lnTo>
                    <a:lnTo>
                      <a:pt x="64" y="126"/>
                    </a:lnTo>
                    <a:lnTo>
                      <a:pt x="64" y="120"/>
                    </a:lnTo>
                    <a:lnTo>
                      <a:pt x="69" y="114"/>
                    </a:lnTo>
                    <a:lnTo>
                      <a:pt x="72" y="109"/>
                    </a:lnTo>
                    <a:lnTo>
                      <a:pt x="84" y="106"/>
                    </a:lnTo>
                    <a:lnTo>
                      <a:pt x="93" y="102"/>
                    </a:lnTo>
                    <a:lnTo>
                      <a:pt x="100" y="96"/>
                    </a:lnTo>
                    <a:lnTo>
                      <a:pt x="108" y="88"/>
                    </a:lnTo>
                    <a:lnTo>
                      <a:pt x="111" y="76"/>
                    </a:lnTo>
                    <a:lnTo>
                      <a:pt x="112" y="70"/>
                    </a:lnTo>
                    <a:lnTo>
                      <a:pt x="109" y="61"/>
                    </a:lnTo>
                    <a:lnTo>
                      <a:pt x="106" y="55"/>
                    </a:lnTo>
                    <a:lnTo>
                      <a:pt x="111" y="48"/>
                    </a:lnTo>
                    <a:lnTo>
                      <a:pt x="114" y="40"/>
                    </a:lnTo>
                    <a:lnTo>
                      <a:pt x="124" y="36"/>
                    </a:lnTo>
                    <a:lnTo>
                      <a:pt x="129" y="28"/>
                    </a:lnTo>
                    <a:lnTo>
                      <a:pt x="132" y="27"/>
                    </a:lnTo>
                    <a:lnTo>
                      <a:pt x="129" y="19"/>
                    </a:lnTo>
                    <a:lnTo>
                      <a:pt x="124" y="19"/>
                    </a:lnTo>
                    <a:lnTo>
                      <a:pt x="120" y="22"/>
                    </a:lnTo>
                    <a:lnTo>
                      <a:pt x="115" y="27"/>
                    </a:lnTo>
                    <a:lnTo>
                      <a:pt x="109" y="22"/>
                    </a:lnTo>
                    <a:lnTo>
                      <a:pt x="112" y="13"/>
                    </a:lnTo>
                    <a:lnTo>
                      <a:pt x="112" y="6"/>
                    </a:lnTo>
                    <a:lnTo>
                      <a:pt x="108" y="1"/>
                    </a:lnTo>
                    <a:lnTo>
                      <a:pt x="100" y="0"/>
                    </a:lnTo>
                    <a:lnTo>
                      <a:pt x="90" y="1"/>
                    </a:lnTo>
                    <a:lnTo>
                      <a:pt x="88" y="1"/>
                    </a:lnTo>
                    <a:lnTo>
                      <a:pt x="79" y="0"/>
                    </a:lnTo>
                    <a:lnTo>
                      <a:pt x="64" y="1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40" name="Freeform 796"/>
              <p:cNvSpPr>
                <a:spLocks/>
              </p:cNvSpPr>
              <p:nvPr/>
            </p:nvSpPr>
            <p:spPr bwMode="auto">
              <a:xfrm>
                <a:off x="3600" y="1703"/>
                <a:ext cx="93" cy="110"/>
              </a:xfrm>
              <a:custGeom>
                <a:avLst/>
                <a:gdLst>
                  <a:gd name="T0" fmla="*/ 0 w 500"/>
                  <a:gd name="T1" fmla="*/ 0 h 594"/>
                  <a:gd name="T2" fmla="*/ 0 w 500"/>
                  <a:gd name="T3" fmla="*/ 0 h 594"/>
                  <a:gd name="T4" fmla="*/ 0 w 500"/>
                  <a:gd name="T5" fmla="*/ 0 h 594"/>
                  <a:gd name="T6" fmla="*/ 0 w 500"/>
                  <a:gd name="T7" fmla="*/ 0 h 594"/>
                  <a:gd name="T8" fmla="*/ 0 w 500"/>
                  <a:gd name="T9" fmla="*/ 0 h 594"/>
                  <a:gd name="T10" fmla="*/ 0 w 500"/>
                  <a:gd name="T11" fmla="*/ 0 h 594"/>
                  <a:gd name="T12" fmla="*/ 0 w 500"/>
                  <a:gd name="T13" fmla="*/ 0 h 594"/>
                  <a:gd name="T14" fmla="*/ 0 w 500"/>
                  <a:gd name="T15" fmla="*/ 0 h 594"/>
                  <a:gd name="T16" fmla="*/ 0 w 500"/>
                  <a:gd name="T17" fmla="*/ 0 h 594"/>
                  <a:gd name="T18" fmla="*/ 0 w 500"/>
                  <a:gd name="T19" fmla="*/ 0 h 594"/>
                  <a:gd name="T20" fmla="*/ 0 w 500"/>
                  <a:gd name="T21" fmla="*/ 0 h 594"/>
                  <a:gd name="T22" fmla="*/ 0 w 500"/>
                  <a:gd name="T23" fmla="*/ 0 h 594"/>
                  <a:gd name="T24" fmla="*/ 0 w 500"/>
                  <a:gd name="T25" fmla="*/ 0 h 594"/>
                  <a:gd name="T26" fmla="*/ 0 w 500"/>
                  <a:gd name="T27" fmla="*/ 0 h 594"/>
                  <a:gd name="T28" fmla="*/ 0 w 500"/>
                  <a:gd name="T29" fmla="*/ 0 h 594"/>
                  <a:gd name="T30" fmla="*/ 0 w 500"/>
                  <a:gd name="T31" fmla="*/ 0 h 594"/>
                  <a:gd name="T32" fmla="*/ 0 w 500"/>
                  <a:gd name="T33" fmla="*/ 0 h 594"/>
                  <a:gd name="T34" fmla="*/ 0 w 500"/>
                  <a:gd name="T35" fmla="*/ 0 h 594"/>
                  <a:gd name="T36" fmla="*/ 0 w 500"/>
                  <a:gd name="T37" fmla="*/ 0 h 594"/>
                  <a:gd name="T38" fmla="*/ 0 w 500"/>
                  <a:gd name="T39" fmla="*/ 0 h 594"/>
                  <a:gd name="T40" fmla="*/ 0 w 500"/>
                  <a:gd name="T41" fmla="*/ 0 h 594"/>
                  <a:gd name="T42" fmla="*/ 0 w 500"/>
                  <a:gd name="T43" fmla="*/ 0 h 594"/>
                  <a:gd name="T44" fmla="*/ 0 w 500"/>
                  <a:gd name="T45" fmla="*/ 0 h 594"/>
                  <a:gd name="T46" fmla="*/ 0 w 500"/>
                  <a:gd name="T47" fmla="*/ 0 h 594"/>
                  <a:gd name="T48" fmla="*/ 0 w 500"/>
                  <a:gd name="T49" fmla="*/ 0 h 594"/>
                  <a:gd name="T50" fmla="*/ 0 w 500"/>
                  <a:gd name="T51" fmla="*/ 0 h 594"/>
                  <a:gd name="T52" fmla="*/ 0 w 500"/>
                  <a:gd name="T53" fmla="*/ 0 h 594"/>
                  <a:gd name="T54" fmla="*/ 0 w 500"/>
                  <a:gd name="T55" fmla="*/ 0 h 594"/>
                  <a:gd name="T56" fmla="*/ 0 w 500"/>
                  <a:gd name="T57" fmla="*/ 0 h 594"/>
                  <a:gd name="T58" fmla="*/ 0 w 500"/>
                  <a:gd name="T59" fmla="*/ 0 h 594"/>
                  <a:gd name="T60" fmla="*/ 0 w 500"/>
                  <a:gd name="T61" fmla="*/ 0 h 594"/>
                  <a:gd name="T62" fmla="*/ 0 w 500"/>
                  <a:gd name="T63" fmla="*/ 0 h 594"/>
                  <a:gd name="T64" fmla="*/ 0 w 500"/>
                  <a:gd name="T65" fmla="*/ 0 h 594"/>
                  <a:gd name="T66" fmla="*/ 0 w 500"/>
                  <a:gd name="T67" fmla="*/ 0 h 594"/>
                  <a:gd name="T68" fmla="*/ 0 w 500"/>
                  <a:gd name="T69" fmla="*/ 0 h 594"/>
                  <a:gd name="T70" fmla="*/ 0 w 500"/>
                  <a:gd name="T71" fmla="*/ 0 h 59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0"/>
                  <a:gd name="T109" fmla="*/ 0 h 594"/>
                  <a:gd name="T110" fmla="*/ 500 w 500"/>
                  <a:gd name="T111" fmla="*/ 594 h 59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0" h="594">
                    <a:moveTo>
                      <a:pt x="500" y="153"/>
                    </a:moveTo>
                    <a:lnTo>
                      <a:pt x="486" y="162"/>
                    </a:lnTo>
                    <a:lnTo>
                      <a:pt x="486" y="184"/>
                    </a:lnTo>
                    <a:lnTo>
                      <a:pt x="489" y="201"/>
                    </a:lnTo>
                    <a:lnTo>
                      <a:pt x="473" y="208"/>
                    </a:lnTo>
                    <a:lnTo>
                      <a:pt x="479" y="228"/>
                    </a:lnTo>
                    <a:lnTo>
                      <a:pt x="476" y="241"/>
                    </a:lnTo>
                    <a:lnTo>
                      <a:pt x="486" y="255"/>
                    </a:lnTo>
                    <a:lnTo>
                      <a:pt x="432" y="577"/>
                    </a:lnTo>
                    <a:lnTo>
                      <a:pt x="411" y="568"/>
                    </a:lnTo>
                    <a:lnTo>
                      <a:pt x="402" y="594"/>
                    </a:lnTo>
                    <a:lnTo>
                      <a:pt x="306" y="519"/>
                    </a:lnTo>
                    <a:lnTo>
                      <a:pt x="173" y="394"/>
                    </a:lnTo>
                    <a:lnTo>
                      <a:pt x="132" y="396"/>
                    </a:lnTo>
                    <a:lnTo>
                      <a:pt x="111" y="376"/>
                    </a:lnTo>
                    <a:lnTo>
                      <a:pt x="45" y="348"/>
                    </a:lnTo>
                    <a:lnTo>
                      <a:pt x="42" y="334"/>
                    </a:lnTo>
                    <a:lnTo>
                      <a:pt x="33" y="312"/>
                    </a:lnTo>
                    <a:lnTo>
                      <a:pt x="24" y="306"/>
                    </a:lnTo>
                    <a:lnTo>
                      <a:pt x="14" y="306"/>
                    </a:lnTo>
                    <a:lnTo>
                      <a:pt x="6" y="283"/>
                    </a:lnTo>
                    <a:lnTo>
                      <a:pt x="6" y="271"/>
                    </a:lnTo>
                    <a:lnTo>
                      <a:pt x="11" y="259"/>
                    </a:lnTo>
                    <a:lnTo>
                      <a:pt x="3" y="250"/>
                    </a:lnTo>
                    <a:lnTo>
                      <a:pt x="0" y="238"/>
                    </a:lnTo>
                    <a:lnTo>
                      <a:pt x="8" y="231"/>
                    </a:lnTo>
                    <a:lnTo>
                      <a:pt x="20" y="223"/>
                    </a:lnTo>
                    <a:lnTo>
                      <a:pt x="24" y="205"/>
                    </a:lnTo>
                    <a:lnTo>
                      <a:pt x="32" y="177"/>
                    </a:lnTo>
                    <a:lnTo>
                      <a:pt x="41" y="145"/>
                    </a:lnTo>
                    <a:lnTo>
                      <a:pt x="41" y="127"/>
                    </a:lnTo>
                    <a:lnTo>
                      <a:pt x="39" y="112"/>
                    </a:lnTo>
                    <a:lnTo>
                      <a:pt x="41" y="94"/>
                    </a:lnTo>
                    <a:lnTo>
                      <a:pt x="51" y="90"/>
                    </a:lnTo>
                    <a:lnTo>
                      <a:pt x="63" y="85"/>
                    </a:lnTo>
                    <a:lnTo>
                      <a:pt x="74" y="79"/>
                    </a:lnTo>
                    <a:lnTo>
                      <a:pt x="77" y="58"/>
                    </a:lnTo>
                    <a:lnTo>
                      <a:pt x="83" y="46"/>
                    </a:lnTo>
                    <a:lnTo>
                      <a:pt x="92" y="42"/>
                    </a:lnTo>
                    <a:lnTo>
                      <a:pt x="110" y="33"/>
                    </a:lnTo>
                    <a:lnTo>
                      <a:pt x="119" y="27"/>
                    </a:lnTo>
                    <a:lnTo>
                      <a:pt x="128" y="15"/>
                    </a:lnTo>
                    <a:lnTo>
                      <a:pt x="129" y="0"/>
                    </a:lnTo>
                    <a:lnTo>
                      <a:pt x="137" y="9"/>
                    </a:lnTo>
                    <a:lnTo>
                      <a:pt x="147" y="21"/>
                    </a:lnTo>
                    <a:lnTo>
                      <a:pt x="161" y="27"/>
                    </a:lnTo>
                    <a:lnTo>
                      <a:pt x="176" y="27"/>
                    </a:lnTo>
                    <a:lnTo>
                      <a:pt x="185" y="36"/>
                    </a:lnTo>
                    <a:lnTo>
                      <a:pt x="197" y="43"/>
                    </a:lnTo>
                    <a:lnTo>
                      <a:pt x="216" y="54"/>
                    </a:lnTo>
                    <a:lnTo>
                      <a:pt x="222" y="85"/>
                    </a:lnTo>
                    <a:lnTo>
                      <a:pt x="225" y="97"/>
                    </a:lnTo>
                    <a:lnTo>
                      <a:pt x="230" y="106"/>
                    </a:lnTo>
                    <a:lnTo>
                      <a:pt x="242" y="112"/>
                    </a:lnTo>
                    <a:lnTo>
                      <a:pt x="255" y="118"/>
                    </a:lnTo>
                    <a:lnTo>
                      <a:pt x="272" y="127"/>
                    </a:lnTo>
                    <a:lnTo>
                      <a:pt x="281" y="138"/>
                    </a:lnTo>
                    <a:lnTo>
                      <a:pt x="300" y="157"/>
                    </a:lnTo>
                    <a:lnTo>
                      <a:pt x="305" y="166"/>
                    </a:lnTo>
                    <a:lnTo>
                      <a:pt x="321" y="165"/>
                    </a:lnTo>
                    <a:lnTo>
                      <a:pt x="341" y="159"/>
                    </a:lnTo>
                    <a:lnTo>
                      <a:pt x="350" y="150"/>
                    </a:lnTo>
                    <a:lnTo>
                      <a:pt x="351" y="130"/>
                    </a:lnTo>
                    <a:lnTo>
                      <a:pt x="348" y="109"/>
                    </a:lnTo>
                    <a:lnTo>
                      <a:pt x="374" y="91"/>
                    </a:lnTo>
                    <a:lnTo>
                      <a:pt x="396" y="88"/>
                    </a:lnTo>
                    <a:lnTo>
                      <a:pt x="408" y="91"/>
                    </a:lnTo>
                    <a:lnTo>
                      <a:pt x="428" y="99"/>
                    </a:lnTo>
                    <a:lnTo>
                      <a:pt x="441" y="103"/>
                    </a:lnTo>
                    <a:lnTo>
                      <a:pt x="443" y="121"/>
                    </a:lnTo>
                    <a:lnTo>
                      <a:pt x="470" y="135"/>
                    </a:lnTo>
                    <a:lnTo>
                      <a:pt x="491" y="139"/>
                    </a:lnTo>
                    <a:lnTo>
                      <a:pt x="500" y="153"/>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41" name="Freeform 797"/>
              <p:cNvSpPr>
                <a:spLocks/>
              </p:cNvSpPr>
              <p:nvPr/>
            </p:nvSpPr>
            <p:spPr bwMode="auto">
              <a:xfrm>
                <a:off x="3554" y="1612"/>
                <a:ext cx="24" cy="30"/>
              </a:xfrm>
              <a:custGeom>
                <a:avLst/>
                <a:gdLst>
                  <a:gd name="T0" fmla="*/ 0 w 134"/>
                  <a:gd name="T1" fmla="*/ 0 h 162"/>
                  <a:gd name="T2" fmla="*/ 0 w 134"/>
                  <a:gd name="T3" fmla="*/ 0 h 162"/>
                  <a:gd name="T4" fmla="*/ 0 w 134"/>
                  <a:gd name="T5" fmla="*/ 0 h 162"/>
                  <a:gd name="T6" fmla="*/ 0 w 134"/>
                  <a:gd name="T7" fmla="*/ 0 h 162"/>
                  <a:gd name="T8" fmla="*/ 0 w 134"/>
                  <a:gd name="T9" fmla="*/ 0 h 162"/>
                  <a:gd name="T10" fmla="*/ 0 w 134"/>
                  <a:gd name="T11" fmla="*/ 0 h 162"/>
                  <a:gd name="T12" fmla="*/ 0 w 134"/>
                  <a:gd name="T13" fmla="*/ 0 h 162"/>
                  <a:gd name="T14" fmla="*/ 0 w 134"/>
                  <a:gd name="T15" fmla="*/ 0 h 162"/>
                  <a:gd name="T16" fmla="*/ 0 w 134"/>
                  <a:gd name="T17" fmla="*/ 0 h 162"/>
                  <a:gd name="T18" fmla="*/ 0 w 134"/>
                  <a:gd name="T19" fmla="*/ 0 h 162"/>
                  <a:gd name="T20" fmla="*/ 0 w 134"/>
                  <a:gd name="T21" fmla="*/ 0 h 162"/>
                  <a:gd name="T22" fmla="*/ 0 w 134"/>
                  <a:gd name="T23" fmla="*/ 0 h 162"/>
                  <a:gd name="T24" fmla="*/ 0 w 134"/>
                  <a:gd name="T25" fmla="*/ 0 h 162"/>
                  <a:gd name="T26" fmla="*/ 0 w 134"/>
                  <a:gd name="T27" fmla="*/ 0 h 162"/>
                  <a:gd name="T28" fmla="*/ 0 w 134"/>
                  <a:gd name="T29" fmla="*/ 0 h 162"/>
                  <a:gd name="T30" fmla="*/ 0 w 134"/>
                  <a:gd name="T31" fmla="*/ 0 h 162"/>
                  <a:gd name="T32" fmla="*/ 0 w 134"/>
                  <a:gd name="T33" fmla="*/ 0 h 162"/>
                  <a:gd name="T34" fmla="*/ 0 w 134"/>
                  <a:gd name="T35" fmla="*/ 0 h 162"/>
                  <a:gd name="T36" fmla="*/ 0 w 134"/>
                  <a:gd name="T37" fmla="*/ 0 h 162"/>
                  <a:gd name="T38" fmla="*/ 0 w 134"/>
                  <a:gd name="T39" fmla="*/ 0 h 162"/>
                  <a:gd name="T40" fmla="*/ 0 w 134"/>
                  <a:gd name="T41" fmla="*/ 0 h 162"/>
                  <a:gd name="T42" fmla="*/ 0 w 134"/>
                  <a:gd name="T43" fmla="*/ 0 h 162"/>
                  <a:gd name="T44" fmla="*/ 0 w 134"/>
                  <a:gd name="T45" fmla="*/ 0 h 162"/>
                  <a:gd name="T46" fmla="*/ 0 w 134"/>
                  <a:gd name="T47" fmla="*/ 0 h 162"/>
                  <a:gd name="T48" fmla="*/ 0 w 134"/>
                  <a:gd name="T49" fmla="*/ 0 h 162"/>
                  <a:gd name="T50" fmla="*/ 0 w 134"/>
                  <a:gd name="T51" fmla="*/ 0 h 162"/>
                  <a:gd name="T52" fmla="*/ 0 w 134"/>
                  <a:gd name="T53" fmla="*/ 0 h 162"/>
                  <a:gd name="T54" fmla="*/ 0 w 134"/>
                  <a:gd name="T55" fmla="*/ 0 h 162"/>
                  <a:gd name="T56" fmla="*/ 0 w 134"/>
                  <a:gd name="T57" fmla="*/ 0 h 162"/>
                  <a:gd name="T58" fmla="*/ 0 w 134"/>
                  <a:gd name="T59" fmla="*/ 0 h 162"/>
                  <a:gd name="T60" fmla="*/ 0 w 134"/>
                  <a:gd name="T61" fmla="*/ 0 h 162"/>
                  <a:gd name="T62" fmla="*/ 0 w 134"/>
                  <a:gd name="T63" fmla="*/ 0 h 162"/>
                  <a:gd name="T64" fmla="*/ 0 w 134"/>
                  <a:gd name="T65" fmla="*/ 0 h 16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4"/>
                  <a:gd name="T100" fmla="*/ 0 h 162"/>
                  <a:gd name="T101" fmla="*/ 134 w 134"/>
                  <a:gd name="T102" fmla="*/ 162 h 16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4" h="162">
                    <a:moveTo>
                      <a:pt x="92" y="0"/>
                    </a:moveTo>
                    <a:lnTo>
                      <a:pt x="104" y="0"/>
                    </a:lnTo>
                    <a:lnTo>
                      <a:pt x="113" y="13"/>
                    </a:lnTo>
                    <a:lnTo>
                      <a:pt x="120" y="22"/>
                    </a:lnTo>
                    <a:lnTo>
                      <a:pt x="134" y="31"/>
                    </a:lnTo>
                    <a:lnTo>
                      <a:pt x="125" y="46"/>
                    </a:lnTo>
                    <a:lnTo>
                      <a:pt x="114" y="46"/>
                    </a:lnTo>
                    <a:lnTo>
                      <a:pt x="107" y="57"/>
                    </a:lnTo>
                    <a:lnTo>
                      <a:pt x="99" y="66"/>
                    </a:lnTo>
                    <a:lnTo>
                      <a:pt x="95" y="75"/>
                    </a:lnTo>
                    <a:lnTo>
                      <a:pt x="89" y="90"/>
                    </a:lnTo>
                    <a:lnTo>
                      <a:pt x="78" y="88"/>
                    </a:lnTo>
                    <a:lnTo>
                      <a:pt x="68" y="91"/>
                    </a:lnTo>
                    <a:lnTo>
                      <a:pt x="69" y="102"/>
                    </a:lnTo>
                    <a:lnTo>
                      <a:pt x="65" y="114"/>
                    </a:lnTo>
                    <a:lnTo>
                      <a:pt x="53" y="127"/>
                    </a:lnTo>
                    <a:lnTo>
                      <a:pt x="56" y="138"/>
                    </a:lnTo>
                    <a:lnTo>
                      <a:pt x="44" y="148"/>
                    </a:lnTo>
                    <a:lnTo>
                      <a:pt x="30" y="160"/>
                    </a:lnTo>
                    <a:lnTo>
                      <a:pt x="14" y="162"/>
                    </a:lnTo>
                    <a:lnTo>
                      <a:pt x="0" y="151"/>
                    </a:lnTo>
                    <a:lnTo>
                      <a:pt x="6" y="136"/>
                    </a:lnTo>
                    <a:lnTo>
                      <a:pt x="14" y="123"/>
                    </a:lnTo>
                    <a:lnTo>
                      <a:pt x="24" y="114"/>
                    </a:lnTo>
                    <a:lnTo>
                      <a:pt x="24" y="108"/>
                    </a:lnTo>
                    <a:lnTo>
                      <a:pt x="32" y="87"/>
                    </a:lnTo>
                    <a:lnTo>
                      <a:pt x="42" y="63"/>
                    </a:lnTo>
                    <a:lnTo>
                      <a:pt x="59" y="52"/>
                    </a:lnTo>
                    <a:lnTo>
                      <a:pt x="69" y="42"/>
                    </a:lnTo>
                    <a:lnTo>
                      <a:pt x="71" y="33"/>
                    </a:lnTo>
                    <a:lnTo>
                      <a:pt x="72" y="22"/>
                    </a:lnTo>
                    <a:lnTo>
                      <a:pt x="83" y="13"/>
                    </a:lnTo>
                    <a:lnTo>
                      <a:pt x="92"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42" name="Freeform 798"/>
              <p:cNvSpPr>
                <a:spLocks/>
              </p:cNvSpPr>
              <p:nvPr/>
            </p:nvSpPr>
            <p:spPr bwMode="auto">
              <a:xfrm>
                <a:off x="3559" y="1603"/>
                <a:ext cx="55" cy="54"/>
              </a:xfrm>
              <a:custGeom>
                <a:avLst/>
                <a:gdLst>
                  <a:gd name="T0" fmla="*/ 0 w 297"/>
                  <a:gd name="T1" fmla="*/ 0 h 288"/>
                  <a:gd name="T2" fmla="*/ 0 w 297"/>
                  <a:gd name="T3" fmla="*/ 0 h 288"/>
                  <a:gd name="T4" fmla="*/ 0 w 297"/>
                  <a:gd name="T5" fmla="*/ 0 h 288"/>
                  <a:gd name="T6" fmla="*/ 0 w 297"/>
                  <a:gd name="T7" fmla="*/ 0 h 288"/>
                  <a:gd name="T8" fmla="*/ 0 w 297"/>
                  <a:gd name="T9" fmla="*/ 0 h 288"/>
                  <a:gd name="T10" fmla="*/ 0 w 297"/>
                  <a:gd name="T11" fmla="*/ 0 h 288"/>
                  <a:gd name="T12" fmla="*/ 0 w 297"/>
                  <a:gd name="T13" fmla="*/ 0 h 288"/>
                  <a:gd name="T14" fmla="*/ 0 w 297"/>
                  <a:gd name="T15" fmla="*/ 0 h 288"/>
                  <a:gd name="T16" fmla="*/ 0 w 297"/>
                  <a:gd name="T17" fmla="*/ 0 h 288"/>
                  <a:gd name="T18" fmla="*/ 0 w 297"/>
                  <a:gd name="T19" fmla="*/ 0 h 288"/>
                  <a:gd name="T20" fmla="*/ 0 w 297"/>
                  <a:gd name="T21" fmla="*/ 0 h 288"/>
                  <a:gd name="T22" fmla="*/ 0 w 297"/>
                  <a:gd name="T23" fmla="*/ 0 h 288"/>
                  <a:gd name="T24" fmla="*/ 0 w 297"/>
                  <a:gd name="T25" fmla="*/ 0 h 288"/>
                  <a:gd name="T26" fmla="*/ 0 w 297"/>
                  <a:gd name="T27" fmla="*/ 0 h 288"/>
                  <a:gd name="T28" fmla="*/ 0 w 297"/>
                  <a:gd name="T29" fmla="*/ 0 h 288"/>
                  <a:gd name="T30" fmla="*/ 0 w 297"/>
                  <a:gd name="T31" fmla="*/ 0 h 288"/>
                  <a:gd name="T32" fmla="*/ 0 w 297"/>
                  <a:gd name="T33" fmla="*/ 0 h 288"/>
                  <a:gd name="T34" fmla="*/ 0 w 297"/>
                  <a:gd name="T35" fmla="*/ 0 h 288"/>
                  <a:gd name="T36" fmla="*/ 0 w 297"/>
                  <a:gd name="T37" fmla="*/ 0 h 288"/>
                  <a:gd name="T38" fmla="*/ 0 w 297"/>
                  <a:gd name="T39" fmla="*/ 0 h 288"/>
                  <a:gd name="T40" fmla="*/ 0 w 297"/>
                  <a:gd name="T41" fmla="*/ 0 h 288"/>
                  <a:gd name="T42" fmla="*/ 0 w 297"/>
                  <a:gd name="T43" fmla="*/ 0 h 288"/>
                  <a:gd name="T44" fmla="*/ 0 w 297"/>
                  <a:gd name="T45" fmla="*/ 0 h 288"/>
                  <a:gd name="T46" fmla="*/ 0 w 297"/>
                  <a:gd name="T47" fmla="*/ 0 h 288"/>
                  <a:gd name="T48" fmla="*/ 0 w 297"/>
                  <a:gd name="T49" fmla="*/ 0 h 288"/>
                  <a:gd name="T50" fmla="*/ 0 w 297"/>
                  <a:gd name="T51" fmla="*/ 0 h 288"/>
                  <a:gd name="T52" fmla="*/ 0 w 297"/>
                  <a:gd name="T53" fmla="*/ 0 h 288"/>
                  <a:gd name="T54" fmla="*/ 0 w 297"/>
                  <a:gd name="T55" fmla="*/ 0 h 288"/>
                  <a:gd name="T56" fmla="*/ 0 w 297"/>
                  <a:gd name="T57" fmla="*/ 0 h 288"/>
                  <a:gd name="T58" fmla="*/ 0 w 297"/>
                  <a:gd name="T59" fmla="*/ 0 h 288"/>
                  <a:gd name="T60" fmla="*/ 0 w 297"/>
                  <a:gd name="T61" fmla="*/ 0 h 288"/>
                  <a:gd name="T62" fmla="*/ 0 w 297"/>
                  <a:gd name="T63" fmla="*/ 0 h 288"/>
                  <a:gd name="T64" fmla="*/ 0 w 297"/>
                  <a:gd name="T65" fmla="*/ 0 h 288"/>
                  <a:gd name="T66" fmla="*/ 0 w 297"/>
                  <a:gd name="T67" fmla="*/ 0 h 288"/>
                  <a:gd name="T68" fmla="*/ 0 w 297"/>
                  <a:gd name="T69" fmla="*/ 0 h 28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7"/>
                  <a:gd name="T106" fmla="*/ 0 h 288"/>
                  <a:gd name="T107" fmla="*/ 297 w 297"/>
                  <a:gd name="T108" fmla="*/ 288 h 28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7" h="288">
                    <a:moveTo>
                      <a:pt x="0" y="208"/>
                    </a:moveTo>
                    <a:lnTo>
                      <a:pt x="16" y="196"/>
                    </a:lnTo>
                    <a:lnTo>
                      <a:pt x="27" y="186"/>
                    </a:lnTo>
                    <a:lnTo>
                      <a:pt x="24" y="175"/>
                    </a:lnTo>
                    <a:lnTo>
                      <a:pt x="36" y="162"/>
                    </a:lnTo>
                    <a:lnTo>
                      <a:pt x="40" y="150"/>
                    </a:lnTo>
                    <a:lnTo>
                      <a:pt x="39" y="138"/>
                    </a:lnTo>
                    <a:lnTo>
                      <a:pt x="49" y="135"/>
                    </a:lnTo>
                    <a:lnTo>
                      <a:pt x="60" y="138"/>
                    </a:lnTo>
                    <a:lnTo>
                      <a:pt x="66" y="123"/>
                    </a:lnTo>
                    <a:lnTo>
                      <a:pt x="70" y="112"/>
                    </a:lnTo>
                    <a:lnTo>
                      <a:pt x="78" y="103"/>
                    </a:lnTo>
                    <a:lnTo>
                      <a:pt x="85" y="93"/>
                    </a:lnTo>
                    <a:lnTo>
                      <a:pt x="94" y="91"/>
                    </a:lnTo>
                    <a:lnTo>
                      <a:pt x="105" y="78"/>
                    </a:lnTo>
                    <a:lnTo>
                      <a:pt x="91" y="70"/>
                    </a:lnTo>
                    <a:lnTo>
                      <a:pt x="84" y="60"/>
                    </a:lnTo>
                    <a:lnTo>
                      <a:pt x="75" y="46"/>
                    </a:lnTo>
                    <a:lnTo>
                      <a:pt x="76" y="31"/>
                    </a:lnTo>
                    <a:lnTo>
                      <a:pt x="79" y="21"/>
                    </a:lnTo>
                    <a:lnTo>
                      <a:pt x="78" y="9"/>
                    </a:lnTo>
                    <a:lnTo>
                      <a:pt x="90" y="0"/>
                    </a:lnTo>
                    <a:lnTo>
                      <a:pt x="103" y="4"/>
                    </a:lnTo>
                    <a:lnTo>
                      <a:pt x="112" y="0"/>
                    </a:lnTo>
                    <a:lnTo>
                      <a:pt x="121" y="6"/>
                    </a:lnTo>
                    <a:lnTo>
                      <a:pt x="130" y="18"/>
                    </a:lnTo>
                    <a:lnTo>
                      <a:pt x="145" y="22"/>
                    </a:lnTo>
                    <a:lnTo>
                      <a:pt x="154" y="34"/>
                    </a:lnTo>
                    <a:lnTo>
                      <a:pt x="169" y="43"/>
                    </a:lnTo>
                    <a:lnTo>
                      <a:pt x="180" y="49"/>
                    </a:lnTo>
                    <a:lnTo>
                      <a:pt x="187" y="58"/>
                    </a:lnTo>
                    <a:lnTo>
                      <a:pt x="199" y="63"/>
                    </a:lnTo>
                    <a:lnTo>
                      <a:pt x="207" y="70"/>
                    </a:lnTo>
                    <a:lnTo>
                      <a:pt x="216" y="79"/>
                    </a:lnTo>
                    <a:lnTo>
                      <a:pt x="223" y="93"/>
                    </a:lnTo>
                    <a:lnTo>
                      <a:pt x="228" y="102"/>
                    </a:lnTo>
                    <a:lnTo>
                      <a:pt x="232" y="112"/>
                    </a:lnTo>
                    <a:lnTo>
                      <a:pt x="250" y="118"/>
                    </a:lnTo>
                    <a:lnTo>
                      <a:pt x="265" y="133"/>
                    </a:lnTo>
                    <a:lnTo>
                      <a:pt x="274" y="141"/>
                    </a:lnTo>
                    <a:lnTo>
                      <a:pt x="288" y="151"/>
                    </a:lnTo>
                    <a:lnTo>
                      <a:pt x="297" y="159"/>
                    </a:lnTo>
                    <a:lnTo>
                      <a:pt x="288" y="168"/>
                    </a:lnTo>
                    <a:lnTo>
                      <a:pt x="277" y="172"/>
                    </a:lnTo>
                    <a:lnTo>
                      <a:pt x="259" y="178"/>
                    </a:lnTo>
                    <a:lnTo>
                      <a:pt x="244" y="178"/>
                    </a:lnTo>
                    <a:lnTo>
                      <a:pt x="229" y="177"/>
                    </a:lnTo>
                    <a:lnTo>
                      <a:pt x="210" y="186"/>
                    </a:lnTo>
                    <a:lnTo>
                      <a:pt x="196" y="195"/>
                    </a:lnTo>
                    <a:lnTo>
                      <a:pt x="187" y="202"/>
                    </a:lnTo>
                    <a:lnTo>
                      <a:pt x="178" y="211"/>
                    </a:lnTo>
                    <a:lnTo>
                      <a:pt x="172" y="220"/>
                    </a:lnTo>
                    <a:lnTo>
                      <a:pt x="168" y="235"/>
                    </a:lnTo>
                    <a:lnTo>
                      <a:pt x="166" y="250"/>
                    </a:lnTo>
                    <a:lnTo>
                      <a:pt x="153" y="250"/>
                    </a:lnTo>
                    <a:lnTo>
                      <a:pt x="142" y="262"/>
                    </a:lnTo>
                    <a:lnTo>
                      <a:pt x="135" y="268"/>
                    </a:lnTo>
                    <a:lnTo>
                      <a:pt x="118" y="270"/>
                    </a:lnTo>
                    <a:lnTo>
                      <a:pt x="100" y="280"/>
                    </a:lnTo>
                    <a:lnTo>
                      <a:pt x="93" y="288"/>
                    </a:lnTo>
                    <a:lnTo>
                      <a:pt x="72" y="277"/>
                    </a:lnTo>
                    <a:lnTo>
                      <a:pt x="61" y="270"/>
                    </a:lnTo>
                    <a:lnTo>
                      <a:pt x="48" y="264"/>
                    </a:lnTo>
                    <a:lnTo>
                      <a:pt x="34" y="264"/>
                    </a:lnTo>
                    <a:lnTo>
                      <a:pt x="24" y="268"/>
                    </a:lnTo>
                    <a:lnTo>
                      <a:pt x="12" y="271"/>
                    </a:lnTo>
                    <a:lnTo>
                      <a:pt x="10" y="262"/>
                    </a:lnTo>
                    <a:lnTo>
                      <a:pt x="10" y="243"/>
                    </a:lnTo>
                    <a:lnTo>
                      <a:pt x="13" y="229"/>
                    </a:lnTo>
                    <a:lnTo>
                      <a:pt x="0" y="208"/>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43" name="Freeform 799"/>
              <p:cNvSpPr>
                <a:spLocks/>
              </p:cNvSpPr>
              <p:nvPr/>
            </p:nvSpPr>
            <p:spPr bwMode="auto">
              <a:xfrm>
                <a:off x="3599" y="1578"/>
                <a:ext cx="53" cy="54"/>
              </a:xfrm>
              <a:custGeom>
                <a:avLst/>
                <a:gdLst>
                  <a:gd name="T0" fmla="*/ 0 w 288"/>
                  <a:gd name="T1" fmla="*/ 0 h 291"/>
                  <a:gd name="T2" fmla="*/ 0 w 288"/>
                  <a:gd name="T3" fmla="*/ 0 h 291"/>
                  <a:gd name="T4" fmla="*/ 0 w 288"/>
                  <a:gd name="T5" fmla="*/ 0 h 291"/>
                  <a:gd name="T6" fmla="*/ 0 w 288"/>
                  <a:gd name="T7" fmla="*/ 0 h 291"/>
                  <a:gd name="T8" fmla="*/ 0 w 288"/>
                  <a:gd name="T9" fmla="*/ 0 h 291"/>
                  <a:gd name="T10" fmla="*/ 0 w 288"/>
                  <a:gd name="T11" fmla="*/ 0 h 291"/>
                  <a:gd name="T12" fmla="*/ 0 w 288"/>
                  <a:gd name="T13" fmla="*/ 0 h 291"/>
                  <a:gd name="T14" fmla="*/ 0 w 288"/>
                  <a:gd name="T15" fmla="*/ 0 h 291"/>
                  <a:gd name="T16" fmla="*/ 0 w 288"/>
                  <a:gd name="T17" fmla="*/ 0 h 291"/>
                  <a:gd name="T18" fmla="*/ 0 w 288"/>
                  <a:gd name="T19" fmla="*/ 0 h 291"/>
                  <a:gd name="T20" fmla="*/ 0 w 288"/>
                  <a:gd name="T21" fmla="*/ 0 h 291"/>
                  <a:gd name="T22" fmla="*/ 0 w 288"/>
                  <a:gd name="T23" fmla="*/ 0 h 291"/>
                  <a:gd name="T24" fmla="*/ 0 w 288"/>
                  <a:gd name="T25" fmla="*/ 0 h 291"/>
                  <a:gd name="T26" fmla="*/ 0 w 288"/>
                  <a:gd name="T27" fmla="*/ 0 h 291"/>
                  <a:gd name="T28" fmla="*/ 0 w 288"/>
                  <a:gd name="T29" fmla="*/ 0 h 291"/>
                  <a:gd name="T30" fmla="*/ 0 w 288"/>
                  <a:gd name="T31" fmla="*/ 0 h 291"/>
                  <a:gd name="T32" fmla="*/ 0 w 288"/>
                  <a:gd name="T33" fmla="*/ 0 h 291"/>
                  <a:gd name="T34" fmla="*/ 0 w 288"/>
                  <a:gd name="T35" fmla="*/ 0 h 291"/>
                  <a:gd name="T36" fmla="*/ 0 w 288"/>
                  <a:gd name="T37" fmla="*/ 0 h 291"/>
                  <a:gd name="T38" fmla="*/ 0 w 288"/>
                  <a:gd name="T39" fmla="*/ 0 h 291"/>
                  <a:gd name="T40" fmla="*/ 0 w 288"/>
                  <a:gd name="T41" fmla="*/ 0 h 291"/>
                  <a:gd name="T42" fmla="*/ 0 w 288"/>
                  <a:gd name="T43" fmla="*/ 0 h 291"/>
                  <a:gd name="T44" fmla="*/ 0 w 288"/>
                  <a:gd name="T45" fmla="*/ 0 h 291"/>
                  <a:gd name="T46" fmla="*/ 0 w 288"/>
                  <a:gd name="T47" fmla="*/ 0 h 291"/>
                  <a:gd name="T48" fmla="*/ 0 w 288"/>
                  <a:gd name="T49" fmla="*/ 0 h 291"/>
                  <a:gd name="T50" fmla="*/ 0 w 288"/>
                  <a:gd name="T51" fmla="*/ 0 h 291"/>
                  <a:gd name="T52" fmla="*/ 0 w 288"/>
                  <a:gd name="T53" fmla="*/ 0 h 291"/>
                  <a:gd name="T54" fmla="*/ 0 w 288"/>
                  <a:gd name="T55" fmla="*/ 0 h 291"/>
                  <a:gd name="T56" fmla="*/ 0 w 288"/>
                  <a:gd name="T57" fmla="*/ 0 h 291"/>
                  <a:gd name="T58" fmla="*/ 0 w 288"/>
                  <a:gd name="T59" fmla="*/ 0 h 291"/>
                  <a:gd name="T60" fmla="*/ 0 w 288"/>
                  <a:gd name="T61" fmla="*/ 0 h 291"/>
                  <a:gd name="T62" fmla="*/ 0 w 288"/>
                  <a:gd name="T63" fmla="*/ 0 h 291"/>
                  <a:gd name="T64" fmla="*/ 0 w 288"/>
                  <a:gd name="T65" fmla="*/ 0 h 291"/>
                  <a:gd name="T66" fmla="*/ 0 w 288"/>
                  <a:gd name="T67" fmla="*/ 0 h 291"/>
                  <a:gd name="T68" fmla="*/ 0 w 288"/>
                  <a:gd name="T69" fmla="*/ 0 h 291"/>
                  <a:gd name="T70" fmla="*/ 0 w 288"/>
                  <a:gd name="T71" fmla="*/ 0 h 291"/>
                  <a:gd name="T72" fmla="*/ 0 w 288"/>
                  <a:gd name="T73" fmla="*/ 0 h 291"/>
                  <a:gd name="T74" fmla="*/ 0 w 288"/>
                  <a:gd name="T75" fmla="*/ 0 h 291"/>
                  <a:gd name="T76" fmla="*/ 0 w 288"/>
                  <a:gd name="T77" fmla="*/ 0 h 291"/>
                  <a:gd name="T78" fmla="*/ 0 w 288"/>
                  <a:gd name="T79" fmla="*/ 0 h 291"/>
                  <a:gd name="T80" fmla="*/ 0 w 288"/>
                  <a:gd name="T81" fmla="*/ 0 h 291"/>
                  <a:gd name="T82" fmla="*/ 0 w 288"/>
                  <a:gd name="T83" fmla="*/ 0 h 291"/>
                  <a:gd name="T84" fmla="*/ 0 w 288"/>
                  <a:gd name="T85" fmla="*/ 0 h 291"/>
                  <a:gd name="T86" fmla="*/ 0 w 288"/>
                  <a:gd name="T87" fmla="*/ 0 h 291"/>
                  <a:gd name="T88" fmla="*/ 0 w 288"/>
                  <a:gd name="T89" fmla="*/ 0 h 291"/>
                  <a:gd name="T90" fmla="*/ 0 w 288"/>
                  <a:gd name="T91" fmla="*/ 0 h 291"/>
                  <a:gd name="T92" fmla="*/ 0 w 288"/>
                  <a:gd name="T93" fmla="*/ 0 h 291"/>
                  <a:gd name="T94" fmla="*/ 0 w 288"/>
                  <a:gd name="T95" fmla="*/ 0 h 291"/>
                  <a:gd name="T96" fmla="*/ 0 w 288"/>
                  <a:gd name="T97" fmla="*/ 0 h 291"/>
                  <a:gd name="T98" fmla="*/ 0 w 288"/>
                  <a:gd name="T99" fmla="*/ 0 h 291"/>
                  <a:gd name="T100" fmla="*/ 0 w 288"/>
                  <a:gd name="T101" fmla="*/ 0 h 291"/>
                  <a:gd name="T102" fmla="*/ 0 w 288"/>
                  <a:gd name="T103" fmla="*/ 0 h 291"/>
                  <a:gd name="T104" fmla="*/ 0 w 288"/>
                  <a:gd name="T105" fmla="*/ 0 h 291"/>
                  <a:gd name="T106" fmla="*/ 0 w 288"/>
                  <a:gd name="T107" fmla="*/ 0 h 291"/>
                  <a:gd name="T108" fmla="*/ 0 w 288"/>
                  <a:gd name="T109" fmla="*/ 0 h 291"/>
                  <a:gd name="T110" fmla="*/ 0 w 288"/>
                  <a:gd name="T111" fmla="*/ 0 h 291"/>
                  <a:gd name="T112" fmla="*/ 0 w 288"/>
                  <a:gd name="T113" fmla="*/ 0 h 291"/>
                  <a:gd name="T114" fmla="*/ 0 w 288"/>
                  <a:gd name="T115" fmla="*/ 0 h 291"/>
                  <a:gd name="T116" fmla="*/ 0 w 288"/>
                  <a:gd name="T117" fmla="*/ 0 h 2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8"/>
                  <a:gd name="T178" fmla="*/ 0 h 291"/>
                  <a:gd name="T179" fmla="*/ 288 w 288"/>
                  <a:gd name="T180" fmla="*/ 291 h 29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8" h="291">
                    <a:moveTo>
                      <a:pt x="0" y="213"/>
                    </a:moveTo>
                    <a:lnTo>
                      <a:pt x="8" y="226"/>
                    </a:lnTo>
                    <a:lnTo>
                      <a:pt x="12" y="235"/>
                    </a:lnTo>
                    <a:lnTo>
                      <a:pt x="17" y="247"/>
                    </a:lnTo>
                    <a:lnTo>
                      <a:pt x="36" y="252"/>
                    </a:lnTo>
                    <a:lnTo>
                      <a:pt x="51" y="268"/>
                    </a:lnTo>
                    <a:lnTo>
                      <a:pt x="74" y="283"/>
                    </a:lnTo>
                    <a:lnTo>
                      <a:pt x="81" y="291"/>
                    </a:lnTo>
                    <a:lnTo>
                      <a:pt x="83" y="279"/>
                    </a:lnTo>
                    <a:lnTo>
                      <a:pt x="86" y="267"/>
                    </a:lnTo>
                    <a:lnTo>
                      <a:pt x="99" y="258"/>
                    </a:lnTo>
                    <a:lnTo>
                      <a:pt x="114" y="256"/>
                    </a:lnTo>
                    <a:lnTo>
                      <a:pt x="126" y="264"/>
                    </a:lnTo>
                    <a:lnTo>
                      <a:pt x="143" y="276"/>
                    </a:lnTo>
                    <a:lnTo>
                      <a:pt x="147" y="286"/>
                    </a:lnTo>
                    <a:lnTo>
                      <a:pt x="156" y="291"/>
                    </a:lnTo>
                    <a:lnTo>
                      <a:pt x="167" y="289"/>
                    </a:lnTo>
                    <a:lnTo>
                      <a:pt x="171" y="280"/>
                    </a:lnTo>
                    <a:lnTo>
                      <a:pt x="182" y="277"/>
                    </a:lnTo>
                    <a:lnTo>
                      <a:pt x="192" y="276"/>
                    </a:lnTo>
                    <a:lnTo>
                      <a:pt x="192" y="265"/>
                    </a:lnTo>
                    <a:lnTo>
                      <a:pt x="186" y="252"/>
                    </a:lnTo>
                    <a:lnTo>
                      <a:pt x="191" y="241"/>
                    </a:lnTo>
                    <a:lnTo>
                      <a:pt x="195" y="232"/>
                    </a:lnTo>
                    <a:lnTo>
                      <a:pt x="200" y="225"/>
                    </a:lnTo>
                    <a:lnTo>
                      <a:pt x="206" y="217"/>
                    </a:lnTo>
                    <a:lnTo>
                      <a:pt x="210" y="207"/>
                    </a:lnTo>
                    <a:lnTo>
                      <a:pt x="213" y="195"/>
                    </a:lnTo>
                    <a:lnTo>
                      <a:pt x="215" y="187"/>
                    </a:lnTo>
                    <a:lnTo>
                      <a:pt x="212" y="181"/>
                    </a:lnTo>
                    <a:lnTo>
                      <a:pt x="210" y="174"/>
                    </a:lnTo>
                    <a:lnTo>
                      <a:pt x="216" y="168"/>
                    </a:lnTo>
                    <a:lnTo>
                      <a:pt x="218" y="166"/>
                    </a:lnTo>
                    <a:lnTo>
                      <a:pt x="225" y="157"/>
                    </a:lnTo>
                    <a:lnTo>
                      <a:pt x="231" y="156"/>
                    </a:lnTo>
                    <a:lnTo>
                      <a:pt x="237" y="151"/>
                    </a:lnTo>
                    <a:lnTo>
                      <a:pt x="245" y="148"/>
                    </a:lnTo>
                    <a:lnTo>
                      <a:pt x="252" y="147"/>
                    </a:lnTo>
                    <a:lnTo>
                      <a:pt x="257" y="142"/>
                    </a:lnTo>
                    <a:lnTo>
                      <a:pt x="260" y="133"/>
                    </a:lnTo>
                    <a:lnTo>
                      <a:pt x="266" y="129"/>
                    </a:lnTo>
                    <a:lnTo>
                      <a:pt x="272" y="123"/>
                    </a:lnTo>
                    <a:lnTo>
                      <a:pt x="276" y="117"/>
                    </a:lnTo>
                    <a:lnTo>
                      <a:pt x="288" y="111"/>
                    </a:lnTo>
                    <a:lnTo>
                      <a:pt x="281" y="105"/>
                    </a:lnTo>
                    <a:lnTo>
                      <a:pt x="273" y="100"/>
                    </a:lnTo>
                    <a:lnTo>
                      <a:pt x="267" y="91"/>
                    </a:lnTo>
                    <a:lnTo>
                      <a:pt x="263" y="81"/>
                    </a:lnTo>
                    <a:lnTo>
                      <a:pt x="260" y="73"/>
                    </a:lnTo>
                    <a:lnTo>
                      <a:pt x="254" y="72"/>
                    </a:lnTo>
                    <a:lnTo>
                      <a:pt x="248" y="73"/>
                    </a:lnTo>
                    <a:lnTo>
                      <a:pt x="246" y="66"/>
                    </a:lnTo>
                    <a:lnTo>
                      <a:pt x="249" y="49"/>
                    </a:lnTo>
                    <a:lnTo>
                      <a:pt x="240" y="48"/>
                    </a:lnTo>
                    <a:lnTo>
                      <a:pt x="239" y="42"/>
                    </a:lnTo>
                    <a:lnTo>
                      <a:pt x="243" y="37"/>
                    </a:lnTo>
                    <a:lnTo>
                      <a:pt x="239" y="28"/>
                    </a:lnTo>
                    <a:lnTo>
                      <a:pt x="237" y="22"/>
                    </a:lnTo>
                    <a:lnTo>
                      <a:pt x="234" y="12"/>
                    </a:lnTo>
                    <a:lnTo>
                      <a:pt x="231" y="4"/>
                    </a:lnTo>
                    <a:lnTo>
                      <a:pt x="222" y="0"/>
                    </a:lnTo>
                    <a:lnTo>
                      <a:pt x="213" y="1"/>
                    </a:lnTo>
                    <a:lnTo>
                      <a:pt x="204" y="7"/>
                    </a:lnTo>
                    <a:lnTo>
                      <a:pt x="198" y="16"/>
                    </a:lnTo>
                    <a:lnTo>
                      <a:pt x="188" y="22"/>
                    </a:lnTo>
                    <a:lnTo>
                      <a:pt x="185" y="25"/>
                    </a:lnTo>
                    <a:lnTo>
                      <a:pt x="174" y="27"/>
                    </a:lnTo>
                    <a:lnTo>
                      <a:pt x="165" y="28"/>
                    </a:lnTo>
                    <a:lnTo>
                      <a:pt x="161" y="15"/>
                    </a:lnTo>
                    <a:lnTo>
                      <a:pt x="149" y="25"/>
                    </a:lnTo>
                    <a:lnTo>
                      <a:pt x="156" y="36"/>
                    </a:lnTo>
                    <a:lnTo>
                      <a:pt x="144" y="34"/>
                    </a:lnTo>
                    <a:lnTo>
                      <a:pt x="131" y="30"/>
                    </a:lnTo>
                    <a:lnTo>
                      <a:pt x="131" y="19"/>
                    </a:lnTo>
                    <a:lnTo>
                      <a:pt x="120" y="13"/>
                    </a:lnTo>
                    <a:lnTo>
                      <a:pt x="119" y="24"/>
                    </a:lnTo>
                    <a:lnTo>
                      <a:pt x="111" y="34"/>
                    </a:lnTo>
                    <a:lnTo>
                      <a:pt x="105" y="45"/>
                    </a:lnTo>
                    <a:lnTo>
                      <a:pt x="105" y="40"/>
                    </a:lnTo>
                    <a:lnTo>
                      <a:pt x="101" y="40"/>
                    </a:lnTo>
                    <a:lnTo>
                      <a:pt x="93" y="36"/>
                    </a:lnTo>
                    <a:lnTo>
                      <a:pt x="90" y="33"/>
                    </a:lnTo>
                    <a:lnTo>
                      <a:pt x="86" y="27"/>
                    </a:lnTo>
                    <a:lnTo>
                      <a:pt x="80" y="25"/>
                    </a:lnTo>
                    <a:lnTo>
                      <a:pt x="75" y="19"/>
                    </a:lnTo>
                    <a:lnTo>
                      <a:pt x="68" y="19"/>
                    </a:lnTo>
                    <a:lnTo>
                      <a:pt x="54" y="22"/>
                    </a:lnTo>
                    <a:lnTo>
                      <a:pt x="51" y="27"/>
                    </a:lnTo>
                    <a:lnTo>
                      <a:pt x="50" y="28"/>
                    </a:lnTo>
                    <a:lnTo>
                      <a:pt x="44" y="33"/>
                    </a:lnTo>
                    <a:lnTo>
                      <a:pt x="48" y="36"/>
                    </a:lnTo>
                    <a:lnTo>
                      <a:pt x="47" y="43"/>
                    </a:lnTo>
                    <a:lnTo>
                      <a:pt x="53" y="48"/>
                    </a:lnTo>
                    <a:lnTo>
                      <a:pt x="59" y="52"/>
                    </a:lnTo>
                    <a:lnTo>
                      <a:pt x="63" y="60"/>
                    </a:lnTo>
                    <a:lnTo>
                      <a:pt x="62" y="67"/>
                    </a:lnTo>
                    <a:lnTo>
                      <a:pt x="66" y="75"/>
                    </a:lnTo>
                    <a:lnTo>
                      <a:pt x="63" y="81"/>
                    </a:lnTo>
                    <a:lnTo>
                      <a:pt x="75" y="82"/>
                    </a:lnTo>
                    <a:lnTo>
                      <a:pt x="75" y="85"/>
                    </a:lnTo>
                    <a:lnTo>
                      <a:pt x="72" y="90"/>
                    </a:lnTo>
                    <a:lnTo>
                      <a:pt x="65" y="90"/>
                    </a:lnTo>
                    <a:lnTo>
                      <a:pt x="62" y="97"/>
                    </a:lnTo>
                    <a:lnTo>
                      <a:pt x="63" y="108"/>
                    </a:lnTo>
                    <a:lnTo>
                      <a:pt x="63" y="121"/>
                    </a:lnTo>
                    <a:lnTo>
                      <a:pt x="65" y="129"/>
                    </a:lnTo>
                    <a:lnTo>
                      <a:pt x="63" y="129"/>
                    </a:lnTo>
                    <a:lnTo>
                      <a:pt x="62" y="136"/>
                    </a:lnTo>
                    <a:lnTo>
                      <a:pt x="57" y="142"/>
                    </a:lnTo>
                    <a:lnTo>
                      <a:pt x="56" y="151"/>
                    </a:lnTo>
                    <a:lnTo>
                      <a:pt x="51" y="156"/>
                    </a:lnTo>
                    <a:lnTo>
                      <a:pt x="45" y="163"/>
                    </a:lnTo>
                    <a:lnTo>
                      <a:pt x="38" y="174"/>
                    </a:lnTo>
                    <a:lnTo>
                      <a:pt x="33" y="184"/>
                    </a:lnTo>
                    <a:lnTo>
                      <a:pt x="23" y="190"/>
                    </a:lnTo>
                    <a:lnTo>
                      <a:pt x="15" y="199"/>
                    </a:lnTo>
                    <a:lnTo>
                      <a:pt x="9" y="207"/>
                    </a:lnTo>
                    <a:lnTo>
                      <a:pt x="0" y="213"/>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44" name="Freeform 800"/>
              <p:cNvSpPr>
                <a:spLocks/>
              </p:cNvSpPr>
              <p:nvPr/>
            </p:nvSpPr>
            <p:spPr bwMode="auto">
              <a:xfrm>
                <a:off x="3595" y="1648"/>
                <a:ext cx="2" cy="2"/>
              </a:xfrm>
              <a:custGeom>
                <a:avLst/>
                <a:gdLst>
                  <a:gd name="T0" fmla="*/ 0 w 13"/>
                  <a:gd name="T1" fmla="*/ 0 h 10"/>
                  <a:gd name="T2" fmla="*/ 0 w 13"/>
                  <a:gd name="T3" fmla="*/ 0 h 10"/>
                  <a:gd name="T4" fmla="*/ 0 w 13"/>
                  <a:gd name="T5" fmla="*/ 0 h 10"/>
                  <a:gd name="T6" fmla="*/ 0 w 13"/>
                  <a:gd name="T7" fmla="*/ 0 h 10"/>
                  <a:gd name="T8" fmla="*/ 0 60000 65536"/>
                  <a:gd name="T9" fmla="*/ 0 60000 65536"/>
                  <a:gd name="T10" fmla="*/ 0 60000 65536"/>
                  <a:gd name="T11" fmla="*/ 0 60000 65536"/>
                  <a:gd name="T12" fmla="*/ 0 w 13"/>
                  <a:gd name="T13" fmla="*/ 0 h 10"/>
                  <a:gd name="T14" fmla="*/ 13 w 13"/>
                  <a:gd name="T15" fmla="*/ 10 h 10"/>
                </a:gdLst>
                <a:ahLst/>
                <a:cxnLst>
                  <a:cxn ang="T8">
                    <a:pos x="T0" y="T1"/>
                  </a:cxn>
                  <a:cxn ang="T9">
                    <a:pos x="T2" y="T3"/>
                  </a:cxn>
                  <a:cxn ang="T10">
                    <a:pos x="T4" y="T5"/>
                  </a:cxn>
                  <a:cxn ang="T11">
                    <a:pos x="T6" y="T7"/>
                  </a:cxn>
                </a:cxnLst>
                <a:rect l="T12" t="T13" r="T14" b="T15"/>
                <a:pathLst>
                  <a:path w="13" h="10">
                    <a:moveTo>
                      <a:pt x="10" y="0"/>
                    </a:moveTo>
                    <a:lnTo>
                      <a:pt x="0" y="10"/>
                    </a:lnTo>
                    <a:lnTo>
                      <a:pt x="13" y="10"/>
                    </a:lnTo>
                    <a:lnTo>
                      <a:pt x="10"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45" name="Freeform 801"/>
              <p:cNvSpPr>
                <a:spLocks/>
              </p:cNvSpPr>
              <p:nvPr/>
            </p:nvSpPr>
            <p:spPr bwMode="auto">
              <a:xfrm>
                <a:off x="3601" y="1646"/>
                <a:ext cx="6" cy="4"/>
              </a:xfrm>
              <a:custGeom>
                <a:avLst/>
                <a:gdLst>
                  <a:gd name="T0" fmla="*/ 0 w 27"/>
                  <a:gd name="T1" fmla="*/ 0 h 21"/>
                  <a:gd name="T2" fmla="*/ 0 w 27"/>
                  <a:gd name="T3" fmla="*/ 0 h 21"/>
                  <a:gd name="T4" fmla="*/ 0 w 27"/>
                  <a:gd name="T5" fmla="*/ 0 h 21"/>
                  <a:gd name="T6" fmla="*/ 0 w 27"/>
                  <a:gd name="T7" fmla="*/ 0 h 21"/>
                  <a:gd name="T8" fmla="*/ 0 w 27"/>
                  <a:gd name="T9" fmla="*/ 0 h 21"/>
                  <a:gd name="T10" fmla="*/ 0 w 27"/>
                  <a:gd name="T11" fmla="*/ 0 h 21"/>
                  <a:gd name="T12" fmla="*/ 0 w 27"/>
                  <a:gd name="T13" fmla="*/ 0 h 21"/>
                  <a:gd name="T14" fmla="*/ 0 60000 65536"/>
                  <a:gd name="T15" fmla="*/ 0 60000 65536"/>
                  <a:gd name="T16" fmla="*/ 0 60000 65536"/>
                  <a:gd name="T17" fmla="*/ 0 60000 65536"/>
                  <a:gd name="T18" fmla="*/ 0 60000 65536"/>
                  <a:gd name="T19" fmla="*/ 0 60000 65536"/>
                  <a:gd name="T20" fmla="*/ 0 60000 65536"/>
                  <a:gd name="T21" fmla="*/ 0 w 27"/>
                  <a:gd name="T22" fmla="*/ 0 h 21"/>
                  <a:gd name="T23" fmla="*/ 27 w 27"/>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21">
                    <a:moveTo>
                      <a:pt x="0" y="12"/>
                    </a:moveTo>
                    <a:lnTo>
                      <a:pt x="9" y="17"/>
                    </a:lnTo>
                    <a:lnTo>
                      <a:pt x="24" y="21"/>
                    </a:lnTo>
                    <a:lnTo>
                      <a:pt x="27" y="6"/>
                    </a:lnTo>
                    <a:lnTo>
                      <a:pt x="18" y="0"/>
                    </a:lnTo>
                    <a:lnTo>
                      <a:pt x="7" y="0"/>
                    </a:lnTo>
                    <a:lnTo>
                      <a:pt x="0" y="12"/>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46" name="Freeform 802"/>
              <p:cNvSpPr>
                <a:spLocks/>
              </p:cNvSpPr>
              <p:nvPr/>
            </p:nvSpPr>
            <p:spPr bwMode="auto">
              <a:xfrm>
                <a:off x="3609" y="1646"/>
                <a:ext cx="2" cy="2"/>
              </a:xfrm>
              <a:custGeom>
                <a:avLst/>
                <a:gdLst>
                  <a:gd name="T0" fmla="*/ 0 w 12"/>
                  <a:gd name="T1" fmla="*/ 0 h 12"/>
                  <a:gd name="T2" fmla="*/ 0 w 12"/>
                  <a:gd name="T3" fmla="*/ 0 h 12"/>
                  <a:gd name="T4" fmla="*/ 0 w 12"/>
                  <a:gd name="T5" fmla="*/ 0 h 12"/>
                  <a:gd name="T6" fmla="*/ 0 w 12"/>
                  <a:gd name="T7" fmla="*/ 0 h 12"/>
                  <a:gd name="T8" fmla="*/ 0 60000 65536"/>
                  <a:gd name="T9" fmla="*/ 0 60000 65536"/>
                  <a:gd name="T10" fmla="*/ 0 60000 65536"/>
                  <a:gd name="T11" fmla="*/ 0 60000 65536"/>
                  <a:gd name="T12" fmla="*/ 0 w 12"/>
                  <a:gd name="T13" fmla="*/ 0 h 12"/>
                  <a:gd name="T14" fmla="*/ 12 w 12"/>
                  <a:gd name="T15" fmla="*/ 12 h 12"/>
                </a:gdLst>
                <a:ahLst/>
                <a:cxnLst>
                  <a:cxn ang="T8">
                    <a:pos x="T0" y="T1"/>
                  </a:cxn>
                  <a:cxn ang="T9">
                    <a:pos x="T2" y="T3"/>
                  </a:cxn>
                  <a:cxn ang="T10">
                    <a:pos x="T4" y="T5"/>
                  </a:cxn>
                  <a:cxn ang="T11">
                    <a:pos x="T6" y="T7"/>
                  </a:cxn>
                </a:cxnLst>
                <a:rect l="T12" t="T13" r="T14" b="T15"/>
                <a:pathLst>
                  <a:path w="12" h="12">
                    <a:moveTo>
                      <a:pt x="4" y="0"/>
                    </a:moveTo>
                    <a:lnTo>
                      <a:pt x="12" y="12"/>
                    </a:lnTo>
                    <a:lnTo>
                      <a:pt x="0" y="12"/>
                    </a:lnTo>
                    <a:lnTo>
                      <a:pt x="4"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47" name="Freeform 803"/>
              <p:cNvSpPr>
                <a:spLocks/>
              </p:cNvSpPr>
              <p:nvPr/>
            </p:nvSpPr>
            <p:spPr bwMode="auto">
              <a:xfrm>
                <a:off x="3633" y="1636"/>
                <a:ext cx="7" cy="11"/>
              </a:xfrm>
              <a:custGeom>
                <a:avLst/>
                <a:gdLst>
                  <a:gd name="T0" fmla="*/ 0 w 33"/>
                  <a:gd name="T1" fmla="*/ 0 h 60"/>
                  <a:gd name="T2" fmla="*/ 0 w 33"/>
                  <a:gd name="T3" fmla="*/ 0 h 60"/>
                  <a:gd name="T4" fmla="*/ 0 w 33"/>
                  <a:gd name="T5" fmla="*/ 0 h 60"/>
                  <a:gd name="T6" fmla="*/ 0 w 33"/>
                  <a:gd name="T7" fmla="*/ 0 h 60"/>
                  <a:gd name="T8" fmla="*/ 0 w 33"/>
                  <a:gd name="T9" fmla="*/ 0 h 60"/>
                  <a:gd name="T10" fmla="*/ 0 w 33"/>
                  <a:gd name="T11" fmla="*/ 0 h 60"/>
                  <a:gd name="T12" fmla="*/ 0 w 33"/>
                  <a:gd name="T13" fmla="*/ 0 h 60"/>
                  <a:gd name="T14" fmla="*/ 0 w 33"/>
                  <a:gd name="T15" fmla="*/ 0 h 60"/>
                  <a:gd name="T16" fmla="*/ 0 w 33"/>
                  <a:gd name="T17" fmla="*/ 0 h 60"/>
                  <a:gd name="T18" fmla="*/ 0 w 33"/>
                  <a:gd name="T19" fmla="*/ 0 h 60"/>
                  <a:gd name="T20" fmla="*/ 0 w 33"/>
                  <a:gd name="T21" fmla="*/ 0 h 60"/>
                  <a:gd name="T22" fmla="*/ 0 w 33"/>
                  <a:gd name="T23" fmla="*/ 0 h 6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60"/>
                  <a:gd name="T38" fmla="*/ 33 w 33"/>
                  <a:gd name="T39" fmla="*/ 60 h 6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60">
                    <a:moveTo>
                      <a:pt x="17" y="14"/>
                    </a:moveTo>
                    <a:lnTo>
                      <a:pt x="5" y="21"/>
                    </a:lnTo>
                    <a:lnTo>
                      <a:pt x="0" y="33"/>
                    </a:lnTo>
                    <a:lnTo>
                      <a:pt x="3" y="48"/>
                    </a:lnTo>
                    <a:lnTo>
                      <a:pt x="5" y="60"/>
                    </a:lnTo>
                    <a:lnTo>
                      <a:pt x="14" y="48"/>
                    </a:lnTo>
                    <a:lnTo>
                      <a:pt x="23" y="36"/>
                    </a:lnTo>
                    <a:lnTo>
                      <a:pt x="26" y="23"/>
                    </a:lnTo>
                    <a:lnTo>
                      <a:pt x="33" y="12"/>
                    </a:lnTo>
                    <a:lnTo>
                      <a:pt x="33" y="0"/>
                    </a:lnTo>
                    <a:lnTo>
                      <a:pt x="29" y="12"/>
                    </a:lnTo>
                    <a:lnTo>
                      <a:pt x="17" y="14"/>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48" name="Freeform 804"/>
              <p:cNvSpPr>
                <a:spLocks/>
              </p:cNvSpPr>
              <p:nvPr/>
            </p:nvSpPr>
            <p:spPr bwMode="auto">
              <a:xfrm>
                <a:off x="3625" y="1648"/>
                <a:ext cx="10" cy="14"/>
              </a:xfrm>
              <a:custGeom>
                <a:avLst/>
                <a:gdLst>
                  <a:gd name="T0" fmla="*/ 0 w 53"/>
                  <a:gd name="T1" fmla="*/ 0 h 80"/>
                  <a:gd name="T2" fmla="*/ 0 w 53"/>
                  <a:gd name="T3" fmla="*/ 0 h 80"/>
                  <a:gd name="T4" fmla="*/ 0 w 53"/>
                  <a:gd name="T5" fmla="*/ 0 h 80"/>
                  <a:gd name="T6" fmla="*/ 0 w 53"/>
                  <a:gd name="T7" fmla="*/ 0 h 80"/>
                  <a:gd name="T8" fmla="*/ 0 w 53"/>
                  <a:gd name="T9" fmla="*/ 0 h 80"/>
                  <a:gd name="T10" fmla="*/ 0 w 53"/>
                  <a:gd name="T11" fmla="*/ 0 h 80"/>
                  <a:gd name="T12" fmla="*/ 0 w 53"/>
                  <a:gd name="T13" fmla="*/ 0 h 80"/>
                  <a:gd name="T14" fmla="*/ 0 w 53"/>
                  <a:gd name="T15" fmla="*/ 0 h 80"/>
                  <a:gd name="T16" fmla="*/ 0 w 53"/>
                  <a:gd name="T17" fmla="*/ 0 h 80"/>
                  <a:gd name="T18" fmla="*/ 0 w 53"/>
                  <a:gd name="T19" fmla="*/ 0 h 80"/>
                  <a:gd name="T20" fmla="*/ 0 w 53"/>
                  <a:gd name="T21" fmla="*/ 0 h 80"/>
                  <a:gd name="T22" fmla="*/ 0 w 53"/>
                  <a:gd name="T23" fmla="*/ 0 h 80"/>
                  <a:gd name="T24" fmla="*/ 0 w 53"/>
                  <a:gd name="T25" fmla="*/ 0 h 80"/>
                  <a:gd name="T26" fmla="*/ 0 w 53"/>
                  <a:gd name="T27" fmla="*/ 0 h 80"/>
                  <a:gd name="T28" fmla="*/ 0 w 53"/>
                  <a:gd name="T29" fmla="*/ 0 h 80"/>
                  <a:gd name="T30" fmla="*/ 0 w 53"/>
                  <a:gd name="T31" fmla="*/ 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
                  <a:gd name="T49" fmla="*/ 0 h 80"/>
                  <a:gd name="T50" fmla="*/ 53 w 53"/>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 h="80">
                    <a:moveTo>
                      <a:pt x="42" y="0"/>
                    </a:moveTo>
                    <a:lnTo>
                      <a:pt x="32" y="8"/>
                    </a:lnTo>
                    <a:lnTo>
                      <a:pt x="21" y="6"/>
                    </a:lnTo>
                    <a:lnTo>
                      <a:pt x="9" y="15"/>
                    </a:lnTo>
                    <a:lnTo>
                      <a:pt x="6" y="30"/>
                    </a:lnTo>
                    <a:lnTo>
                      <a:pt x="2" y="42"/>
                    </a:lnTo>
                    <a:lnTo>
                      <a:pt x="2" y="59"/>
                    </a:lnTo>
                    <a:lnTo>
                      <a:pt x="2" y="69"/>
                    </a:lnTo>
                    <a:lnTo>
                      <a:pt x="0" y="80"/>
                    </a:lnTo>
                    <a:lnTo>
                      <a:pt x="14" y="77"/>
                    </a:lnTo>
                    <a:lnTo>
                      <a:pt x="27" y="78"/>
                    </a:lnTo>
                    <a:lnTo>
                      <a:pt x="36" y="63"/>
                    </a:lnTo>
                    <a:lnTo>
                      <a:pt x="42" y="41"/>
                    </a:lnTo>
                    <a:lnTo>
                      <a:pt x="50" y="27"/>
                    </a:lnTo>
                    <a:lnTo>
                      <a:pt x="53" y="11"/>
                    </a:lnTo>
                    <a:lnTo>
                      <a:pt x="42"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49" name="Freeform 805"/>
              <p:cNvSpPr>
                <a:spLocks/>
              </p:cNvSpPr>
              <p:nvPr/>
            </p:nvSpPr>
            <p:spPr bwMode="auto">
              <a:xfrm>
                <a:off x="3637" y="1606"/>
                <a:ext cx="16" cy="12"/>
              </a:xfrm>
              <a:custGeom>
                <a:avLst/>
                <a:gdLst>
                  <a:gd name="T0" fmla="*/ 0 w 84"/>
                  <a:gd name="T1" fmla="*/ 0 h 66"/>
                  <a:gd name="T2" fmla="*/ 0 w 84"/>
                  <a:gd name="T3" fmla="*/ 0 h 66"/>
                  <a:gd name="T4" fmla="*/ 0 w 84"/>
                  <a:gd name="T5" fmla="*/ 0 h 66"/>
                  <a:gd name="T6" fmla="*/ 0 w 84"/>
                  <a:gd name="T7" fmla="*/ 0 h 66"/>
                  <a:gd name="T8" fmla="*/ 0 w 84"/>
                  <a:gd name="T9" fmla="*/ 0 h 66"/>
                  <a:gd name="T10" fmla="*/ 0 w 84"/>
                  <a:gd name="T11" fmla="*/ 0 h 66"/>
                  <a:gd name="T12" fmla="*/ 0 w 84"/>
                  <a:gd name="T13" fmla="*/ 0 h 66"/>
                  <a:gd name="T14" fmla="*/ 0 w 84"/>
                  <a:gd name="T15" fmla="*/ 0 h 66"/>
                  <a:gd name="T16" fmla="*/ 0 w 84"/>
                  <a:gd name="T17" fmla="*/ 0 h 66"/>
                  <a:gd name="T18" fmla="*/ 0 w 84"/>
                  <a:gd name="T19" fmla="*/ 0 h 66"/>
                  <a:gd name="T20" fmla="*/ 0 w 84"/>
                  <a:gd name="T21" fmla="*/ 0 h 66"/>
                  <a:gd name="T22" fmla="*/ 0 w 84"/>
                  <a:gd name="T23" fmla="*/ 0 h 66"/>
                  <a:gd name="T24" fmla="*/ 0 w 84"/>
                  <a:gd name="T25" fmla="*/ 0 h 66"/>
                  <a:gd name="T26" fmla="*/ 0 w 84"/>
                  <a:gd name="T27" fmla="*/ 0 h 66"/>
                  <a:gd name="T28" fmla="*/ 0 w 84"/>
                  <a:gd name="T29" fmla="*/ 0 h 66"/>
                  <a:gd name="T30" fmla="*/ 0 w 84"/>
                  <a:gd name="T31" fmla="*/ 0 h 66"/>
                  <a:gd name="T32" fmla="*/ 0 w 84"/>
                  <a:gd name="T33" fmla="*/ 0 h 66"/>
                  <a:gd name="T34" fmla="*/ 0 w 84"/>
                  <a:gd name="T35" fmla="*/ 0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4"/>
                  <a:gd name="T55" fmla="*/ 0 h 66"/>
                  <a:gd name="T56" fmla="*/ 84 w 84"/>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4" h="66">
                    <a:moveTo>
                      <a:pt x="38" y="0"/>
                    </a:moveTo>
                    <a:lnTo>
                      <a:pt x="46" y="10"/>
                    </a:lnTo>
                    <a:lnTo>
                      <a:pt x="60" y="12"/>
                    </a:lnTo>
                    <a:lnTo>
                      <a:pt x="76" y="14"/>
                    </a:lnTo>
                    <a:lnTo>
                      <a:pt x="78" y="36"/>
                    </a:lnTo>
                    <a:lnTo>
                      <a:pt x="84" y="46"/>
                    </a:lnTo>
                    <a:lnTo>
                      <a:pt x="78" y="56"/>
                    </a:lnTo>
                    <a:lnTo>
                      <a:pt x="62" y="58"/>
                    </a:lnTo>
                    <a:lnTo>
                      <a:pt x="46" y="66"/>
                    </a:lnTo>
                    <a:lnTo>
                      <a:pt x="40" y="54"/>
                    </a:lnTo>
                    <a:lnTo>
                      <a:pt x="28" y="52"/>
                    </a:lnTo>
                    <a:lnTo>
                      <a:pt x="14" y="52"/>
                    </a:lnTo>
                    <a:lnTo>
                      <a:pt x="2" y="52"/>
                    </a:lnTo>
                    <a:lnTo>
                      <a:pt x="0" y="32"/>
                    </a:lnTo>
                    <a:lnTo>
                      <a:pt x="4" y="20"/>
                    </a:lnTo>
                    <a:lnTo>
                      <a:pt x="16" y="6"/>
                    </a:lnTo>
                    <a:lnTo>
                      <a:pt x="26" y="0"/>
                    </a:lnTo>
                    <a:lnTo>
                      <a:pt x="38"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50" name="Freeform 806"/>
              <p:cNvSpPr>
                <a:spLocks/>
              </p:cNvSpPr>
              <p:nvPr/>
            </p:nvSpPr>
            <p:spPr bwMode="auto">
              <a:xfrm>
                <a:off x="3633" y="1614"/>
                <a:ext cx="40" cy="72"/>
              </a:xfrm>
              <a:custGeom>
                <a:avLst/>
                <a:gdLst>
                  <a:gd name="T0" fmla="*/ 0 w 214"/>
                  <a:gd name="T1" fmla="*/ 0 h 386"/>
                  <a:gd name="T2" fmla="*/ 0 w 214"/>
                  <a:gd name="T3" fmla="*/ 0 h 386"/>
                  <a:gd name="T4" fmla="*/ 0 w 214"/>
                  <a:gd name="T5" fmla="*/ 0 h 386"/>
                  <a:gd name="T6" fmla="*/ 0 w 214"/>
                  <a:gd name="T7" fmla="*/ 0 h 386"/>
                  <a:gd name="T8" fmla="*/ 0 w 214"/>
                  <a:gd name="T9" fmla="*/ 0 h 386"/>
                  <a:gd name="T10" fmla="*/ 0 w 214"/>
                  <a:gd name="T11" fmla="*/ 0 h 386"/>
                  <a:gd name="T12" fmla="*/ 0 w 214"/>
                  <a:gd name="T13" fmla="*/ 0 h 386"/>
                  <a:gd name="T14" fmla="*/ 0 w 214"/>
                  <a:gd name="T15" fmla="*/ 0 h 386"/>
                  <a:gd name="T16" fmla="*/ 0 w 214"/>
                  <a:gd name="T17" fmla="*/ 0 h 386"/>
                  <a:gd name="T18" fmla="*/ 0 w 214"/>
                  <a:gd name="T19" fmla="*/ 0 h 386"/>
                  <a:gd name="T20" fmla="*/ 0 w 214"/>
                  <a:gd name="T21" fmla="*/ 0 h 386"/>
                  <a:gd name="T22" fmla="*/ 0 w 214"/>
                  <a:gd name="T23" fmla="*/ 0 h 386"/>
                  <a:gd name="T24" fmla="*/ 0 w 214"/>
                  <a:gd name="T25" fmla="*/ 0 h 386"/>
                  <a:gd name="T26" fmla="*/ 0 w 214"/>
                  <a:gd name="T27" fmla="*/ 0 h 386"/>
                  <a:gd name="T28" fmla="*/ 0 w 214"/>
                  <a:gd name="T29" fmla="*/ 0 h 386"/>
                  <a:gd name="T30" fmla="*/ 0 w 214"/>
                  <a:gd name="T31" fmla="*/ 0 h 386"/>
                  <a:gd name="T32" fmla="*/ 0 w 214"/>
                  <a:gd name="T33" fmla="*/ 0 h 386"/>
                  <a:gd name="T34" fmla="*/ 0 w 214"/>
                  <a:gd name="T35" fmla="*/ 0 h 386"/>
                  <a:gd name="T36" fmla="*/ 0 w 214"/>
                  <a:gd name="T37" fmla="*/ 0 h 386"/>
                  <a:gd name="T38" fmla="*/ 0 w 214"/>
                  <a:gd name="T39" fmla="*/ 0 h 386"/>
                  <a:gd name="T40" fmla="*/ 0 w 214"/>
                  <a:gd name="T41" fmla="*/ 0 h 386"/>
                  <a:gd name="T42" fmla="*/ 0 w 214"/>
                  <a:gd name="T43" fmla="*/ 0 h 386"/>
                  <a:gd name="T44" fmla="*/ 0 w 214"/>
                  <a:gd name="T45" fmla="*/ 0 h 386"/>
                  <a:gd name="T46" fmla="*/ 0 w 214"/>
                  <a:gd name="T47" fmla="*/ 0 h 386"/>
                  <a:gd name="T48" fmla="*/ 0 w 214"/>
                  <a:gd name="T49" fmla="*/ 0 h 386"/>
                  <a:gd name="T50" fmla="*/ 0 w 214"/>
                  <a:gd name="T51" fmla="*/ 0 h 386"/>
                  <a:gd name="T52" fmla="*/ 0 w 214"/>
                  <a:gd name="T53" fmla="*/ 0 h 386"/>
                  <a:gd name="T54" fmla="*/ 0 w 214"/>
                  <a:gd name="T55" fmla="*/ 0 h 386"/>
                  <a:gd name="T56" fmla="*/ 0 w 214"/>
                  <a:gd name="T57" fmla="*/ 0 h 386"/>
                  <a:gd name="T58" fmla="*/ 0 w 214"/>
                  <a:gd name="T59" fmla="*/ 0 h 386"/>
                  <a:gd name="T60" fmla="*/ 0 w 214"/>
                  <a:gd name="T61" fmla="*/ 0 h 386"/>
                  <a:gd name="T62" fmla="*/ 0 w 214"/>
                  <a:gd name="T63" fmla="*/ 0 h 386"/>
                  <a:gd name="T64" fmla="*/ 0 w 214"/>
                  <a:gd name="T65" fmla="*/ 0 h 386"/>
                  <a:gd name="T66" fmla="*/ 0 w 214"/>
                  <a:gd name="T67" fmla="*/ 0 h 386"/>
                  <a:gd name="T68" fmla="*/ 0 w 214"/>
                  <a:gd name="T69" fmla="*/ 0 h 386"/>
                  <a:gd name="T70" fmla="*/ 0 w 214"/>
                  <a:gd name="T71" fmla="*/ 0 h 386"/>
                  <a:gd name="T72" fmla="*/ 0 w 214"/>
                  <a:gd name="T73" fmla="*/ 0 h 386"/>
                  <a:gd name="T74" fmla="*/ 0 w 214"/>
                  <a:gd name="T75" fmla="*/ 0 h 386"/>
                  <a:gd name="T76" fmla="*/ 0 w 214"/>
                  <a:gd name="T77" fmla="*/ 0 h 386"/>
                  <a:gd name="T78" fmla="*/ 0 w 214"/>
                  <a:gd name="T79" fmla="*/ 0 h 386"/>
                  <a:gd name="T80" fmla="*/ 0 w 214"/>
                  <a:gd name="T81" fmla="*/ 0 h 386"/>
                  <a:gd name="T82" fmla="*/ 0 w 214"/>
                  <a:gd name="T83" fmla="*/ 0 h 386"/>
                  <a:gd name="T84" fmla="*/ 0 w 214"/>
                  <a:gd name="T85" fmla="*/ 0 h 386"/>
                  <a:gd name="T86" fmla="*/ 0 w 214"/>
                  <a:gd name="T87" fmla="*/ 0 h 386"/>
                  <a:gd name="T88" fmla="*/ 0 w 214"/>
                  <a:gd name="T89" fmla="*/ 0 h 386"/>
                  <a:gd name="T90" fmla="*/ 0 w 214"/>
                  <a:gd name="T91" fmla="*/ 0 h 386"/>
                  <a:gd name="T92" fmla="*/ 0 w 214"/>
                  <a:gd name="T93" fmla="*/ 0 h 386"/>
                  <a:gd name="T94" fmla="*/ 0 w 214"/>
                  <a:gd name="T95" fmla="*/ 0 h 386"/>
                  <a:gd name="T96" fmla="*/ 0 w 214"/>
                  <a:gd name="T97" fmla="*/ 0 h 386"/>
                  <a:gd name="T98" fmla="*/ 0 w 214"/>
                  <a:gd name="T99" fmla="*/ 0 h 386"/>
                  <a:gd name="T100" fmla="*/ 0 w 214"/>
                  <a:gd name="T101" fmla="*/ 0 h 386"/>
                  <a:gd name="T102" fmla="*/ 0 w 214"/>
                  <a:gd name="T103" fmla="*/ 0 h 386"/>
                  <a:gd name="T104" fmla="*/ 0 w 214"/>
                  <a:gd name="T105" fmla="*/ 0 h 386"/>
                  <a:gd name="T106" fmla="*/ 0 w 214"/>
                  <a:gd name="T107" fmla="*/ 0 h 386"/>
                  <a:gd name="T108" fmla="*/ 0 w 214"/>
                  <a:gd name="T109" fmla="*/ 0 h 386"/>
                  <a:gd name="T110" fmla="*/ 0 w 214"/>
                  <a:gd name="T111" fmla="*/ 0 h 38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4"/>
                  <a:gd name="T169" fmla="*/ 0 h 386"/>
                  <a:gd name="T170" fmla="*/ 214 w 214"/>
                  <a:gd name="T171" fmla="*/ 386 h 38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4" h="386">
                    <a:moveTo>
                      <a:pt x="4" y="84"/>
                    </a:moveTo>
                    <a:lnTo>
                      <a:pt x="22" y="82"/>
                    </a:lnTo>
                    <a:lnTo>
                      <a:pt x="30" y="72"/>
                    </a:lnTo>
                    <a:lnTo>
                      <a:pt x="50" y="76"/>
                    </a:lnTo>
                    <a:lnTo>
                      <a:pt x="68" y="98"/>
                    </a:lnTo>
                    <a:lnTo>
                      <a:pt x="62" y="122"/>
                    </a:lnTo>
                    <a:lnTo>
                      <a:pt x="62" y="140"/>
                    </a:lnTo>
                    <a:lnTo>
                      <a:pt x="68" y="154"/>
                    </a:lnTo>
                    <a:lnTo>
                      <a:pt x="74" y="166"/>
                    </a:lnTo>
                    <a:lnTo>
                      <a:pt x="82" y="182"/>
                    </a:lnTo>
                    <a:lnTo>
                      <a:pt x="88" y="198"/>
                    </a:lnTo>
                    <a:lnTo>
                      <a:pt x="102" y="214"/>
                    </a:lnTo>
                    <a:lnTo>
                      <a:pt x="116" y="224"/>
                    </a:lnTo>
                    <a:lnTo>
                      <a:pt x="122" y="240"/>
                    </a:lnTo>
                    <a:lnTo>
                      <a:pt x="128" y="252"/>
                    </a:lnTo>
                    <a:lnTo>
                      <a:pt x="138" y="268"/>
                    </a:lnTo>
                    <a:lnTo>
                      <a:pt x="146" y="278"/>
                    </a:lnTo>
                    <a:lnTo>
                      <a:pt x="142" y="298"/>
                    </a:lnTo>
                    <a:lnTo>
                      <a:pt x="142" y="312"/>
                    </a:lnTo>
                    <a:lnTo>
                      <a:pt x="140" y="324"/>
                    </a:lnTo>
                    <a:lnTo>
                      <a:pt x="130" y="334"/>
                    </a:lnTo>
                    <a:lnTo>
                      <a:pt x="110" y="336"/>
                    </a:lnTo>
                    <a:lnTo>
                      <a:pt x="84" y="334"/>
                    </a:lnTo>
                    <a:lnTo>
                      <a:pt x="68" y="328"/>
                    </a:lnTo>
                    <a:lnTo>
                      <a:pt x="48" y="316"/>
                    </a:lnTo>
                    <a:lnTo>
                      <a:pt x="34" y="318"/>
                    </a:lnTo>
                    <a:lnTo>
                      <a:pt x="36" y="332"/>
                    </a:lnTo>
                    <a:lnTo>
                      <a:pt x="48" y="340"/>
                    </a:lnTo>
                    <a:lnTo>
                      <a:pt x="56" y="348"/>
                    </a:lnTo>
                    <a:lnTo>
                      <a:pt x="66" y="362"/>
                    </a:lnTo>
                    <a:lnTo>
                      <a:pt x="76" y="374"/>
                    </a:lnTo>
                    <a:lnTo>
                      <a:pt x="84" y="386"/>
                    </a:lnTo>
                    <a:lnTo>
                      <a:pt x="96" y="378"/>
                    </a:lnTo>
                    <a:lnTo>
                      <a:pt x="96" y="366"/>
                    </a:lnTo>
                    <a:lnTo>
                      <a:pt x="106" y="344"/>
                    </a:lnTo>
                    <a:lnTo>
                      <a:pt x="118" y="342"/>
                    </a:lnTo>
                    <a:lnTo>
                      <a:pt x="130" y="348"/>
                    </a:lnTo>
                    <a:lnTo>
                      <a:pt x="140" y="334"/>
                    </a:lnTo>
                    <a:lnTo>
                      <a:pt x="154" y="326"/>
                    </a:lnTo>
                    <a:lnTo>
                      <a:pt x="172" y="306"/>
                    </a:lnTo>
                    <a:lnTo>
                      <a:pt x="162" y="294"/>
                    </a:lnTo>
                    <a:lnTo>
                      <a:pt x="162" y="282"/>
                    </a:lnTo>
                    <a:lnTo>
                      <a:pt x="168" y="272"/>
                    </a:lnTo>
                    <a:lnTo>
                      <a:pt x="176" y="268"/>
                    </a:lnTo>
                    <a:lnTo>
                      <a:pt x="184" y="268"/>
                    </a:lnTo>
                    <a:lnTo>
                      <a:pt x="194" y="278"/>
                    </a:lnTo>
                    <a:lnTo>
                      <a:pt x="200" y="288"/>
                    </a:lnTo>
                    <a:lnTo>
                      <a:pt x="204" y="296"/>
                    </a:lnTo>
                    <a:lnTo>
                      <a:pt x="208" y="296"/>
                    </a:lnTo>
                    <a:lnTo>
                      <a:pt x="214" y="288"/>
                    </a:lnTo>
                    <a:lnTo>
                      <a:pt x="214" y="278"/>
                    </a:lnTo>
                    <a:lnTo>
                      <a:pt x="208" y="270"/>
                    </a:lnTo>
                    <a:lnTo>
                      <a:pt x="200" y="262"/>
                    </a:lnTo>
                    <a:lnTo>
                      <a:pt x="194" y="248"/>
                    </a:lnTo>
                    <a:lnTo>
                      <a:pt x="184" y="236"/>
                    </a:lnTo>
                    <a:lnTo>
                      <a:pt x="170" y="234"/>
                    </a:lnTo>
                    <a:lnTo>
                      <a:pt x="166" y="228"/>
                    </a:lnTo>
                    <a:lnTo>
                      <a:pt x="164" y="218"/>
                    </a:lnTo>
                    <a:lnTo>
                      <a:pt x="168" y="214"/>
                    </a:lnTo>
                    <a:lnTo>
                      <a:pt x="174" y="212"/>
                    </a:lnTo>
                    <a:lnTo>
                      <a:pt x="174" y="206"/>
                    </a:lnTo>
                    <a:lnTo>
                      <a:pt x="170" y="204"/>
                    </a:lnTo>
                    <a:lnTo>
                      <a:pt x="160" y="204"/>
                    </a:lnTo>
                    <a:lnTo>
                      <a:pt x="152" y="200"/>
                    </a:lnTo>
                    <a:lnTo>
                      <a:pt x="148" y="198"/>
                    </a:lnTo>
                    <a:lnTo>
                      <a:pt x="146" y="194"/>
                    </a:lnTo>
                    <a:lnTo>
                      <a:pt x="140" y="184"/>
                    </a:lnTo>
                    <a:lnTo>
                      <a:pt x="140" y="176"/>
                    </a:lnTo>
                    <a:lnTo>
                      <a:pt x="134" y="170"/>
                    </a:lnTo>
                    <a:lnTo>
                      <a:pt x="132" y="160"/>
                    </a:lnTo>
                    <a:lnTo>
                      <a:pt x="134" y="152"/>
                    </a:lnTo>
                    <a:lnTo>
                      <a:pt x="136" y="144"/>
                    </a:lnTo>
                    <a:lnTo>
                      <a:pt x="134" y="138"/>
                    </a:lnTo>
                    <a:lnTo>
                      <a:pt x="134" y="130"/>
                    </a:lnTo>
                    <a:lnTo>
                      <a:pt x="130" y="124"/>
                    </a:lnTo>
                    <a:lnTo>
                      <a:pt x="122" y="118"/>
                    </a:lnTo>
                    <a:lnTo>
                      <a:pt x="118" y="108"/>
                    </a:lnTo>
                    <a:lnTo>
                      <a:pt x="114" y="102"/>
                    </a:lnTo>
                    <a:lnTo>
                      <a:pt x="116" y="94"/>
                    </a:lnTo>
                    <a:lnTo>
                      <a:pt x="120" y="90"/>
                    </a:lnTo>
                    <a:lnTo>
                      <a:pt x="128" y="86"/>
                    </a:lnTo>
                    <a:lnTo>
                      <a:pt x="126" y="74"/>
                    </a:lnTo>
                    <a:lnTo>
                      <a:pt x="130" y="64"/>
                    </a:lnTo>
                    <a:lnTo>
                      <a:pt x="142" y="62"/>
                    </a:lnTo>
                    <a:lnTo>
                      <a:pt x="154" y="58"/>
                    </a:lnTo>
                    <a:lnTo>
                      <a:pt x="162" y="58"/>
                    </a:lnTo>
                    <a:lnTo>
                      <a:pt x="170" y="52"/>
                    </a:lnTo>
                    <a:lnTo>
                      <a:pt x="172" y="40"/>
                    </a:lnTo>
                    <a:lnTo>
                      <a:pt x="170" y="32"/>
                    </a:lnTo>
                    <a:lnTo>
                      <a:pt x="162" y="26"/>
                    </a:lnTo>
                    <a:lnTo>
                      <a:pt x="158" y="18"/>
                    </a:lnTo>
                    <a:lnTo>
                      <a:pt x="152" y="12"/>
                    </a:lnTo>
                    <a:lnTo>
                      <a:pt x="150" y="4"/>
                    </a:lnTo>
                    <a:lnTo>
                      <a:pt x="142" y="2"/>
                    </a:lnTo>
                    <a:lnTo>
                      <a:pt x="134" y="0"/>
                    </a:lnTo>
                    <a:lnTo>
                      <a:pt x="126" y="0"/>
                    </a:lnTo>
                    <a:lnTo>
                      <a:pt x="120" y="2"/>
                    </a:lnTo>
                    <a:lnTo>
                      <a:pt x="114" y="0"/>
                    </a:lnTo>
                    <a:lnTo>
                      <a:pt x="106" y="2"/>
                    </a:lnTo>
                    <a:lnTo>
                      <a:pt x="100" y="8"/>
                    </a:lnTo>
                    <a:lnTo>
                      <a:pt x="92" y="10"/>
                    </a:lnTo>
                    <a:lnTo>
                      <a:pt x="82" y="14"/>
                    </a:lnTo>
                    <a:lnTo>
                      <a:pt x="70" y="16"/>
                    </a:lnTo>
                    <a:lnTo>
                      <a:pt x="64" y="10"/>
                    </a:lnTo>
                    <a:lnTo>
                      <a:pt x="52" y="2"/>
                    </a:lnTo>
                    <a:lnTo>
                      <a:pt x="38" y="2"/>
                    </a:lnTo>
                    <a:lnTo>
                      <a:pt x="24" y="10"/>
                    </a:lnTo>
                    <a:lnTo>
                      <a:pt x="18" y="20"/>
                    </a:lnTo>
                    <a:lnTo>
                      <a:pt x="12" y="28"/>
                    </a:lnTo>
                    <a:lnTo>
                      <a:pt x="6" y="36"/>
                    </a:lnTo>
                    <a:lnTo>
                      <a:pt x="0" y="50"/>
                    </a:lnTo>
                    <a:lnTo>
                      <a:pt x="4" y="68"/>
                    </a:lnTo>
                    <a:lnTo>
                      <a:pt x="4" y="84"/>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51" name="Freeform 807"/>
              <p:cNvSpPr>
                <a:spLocks/>
              </p:cNvSpPr>
              <p:nvPr/>
            </p:nvSpPr>
            <p:spPr bwMode="auto">
              <a:xfrm>
                <a:off x="3652" y="1608"/>
                <a:ext cx="32" cy="14"/>
              </a:xfrm>
              <a:custGeom>
                <a:avLst/>
                <a:gdLst>
                  <a:gd name="T0" fmla="*/ 0 w 170"/>
                  <a:gd name="T1" fmla="*/ 0 h 78"/>
                  <a:gd name="T2" fmla="*/ 0 w 170"/>
                  <a:gd name="T3" fmla="*/ 0 h 78"/>
                  <a:gd name="T4" fmla="*/ 0 w 170"/>
                  <a:gd name="T5" fmla="*/ 0 h 78"/>
                  <a:gd name="T6" fmla="*/ 0 w 170"/>
                  <a:gd name="T7" fmla="*/ 0 h 78"/>
                  <a:gd name="T8" fmla="*/ 0 w 170"/>
                  <a:gd name="T9" fmla="*/ 0 h 78"/>
                  <a:gd name="T10" fmla="*/ 0 w 170"/>
                  <a:gd name="T11" fmla="*/ 0 h 78"/>
                  <a:gd name="T12" fmla="*/ 0 w 170"/>
                  <a:gd name="T13" fmla="*/ 0 h 78"/>
                  <a:gd name="T14" fmla="*/ 0 w 170"/>
                  <a:gd name="T15" fmla="*/ 0 h 78"/>
                  <a:gd name="T16" fmla="*/ 0 w 170"/>
                  <a:gd name="T17" fmla="*/ 0 h 78"/>
                  <a:gd name="T18" fmla="*/ 0 w 170"/>
                  <a:gd name="T19" fmla="*/ 0 h 78"/>
                  <a:gd name="T20" fmla="*/ 0 w 170"/>
                  <a:gd name="T21" fmla="*/ 0 h 78"/>
                  <a:gd name="T22" fmla="*/ 0 w 170"/>
                  <a:gd name="T23" fmla="*/ 0 h 78"/>
                  <a:gd name="T24" fmla="*/ 0 w 170"/>
                  <a:gd name="T25" fmla="*/ 0 h 78"/>
                  <a:gd name="T26" fmla="*/ 0 w 170"/>
                  <a:gd name="T27" fmla="*/ 0 h 78"/>
                  <a:gd name="T28" fmla="*/ 0 w 170"/>
                  <a:gd name="T29" fmla="*/ 0 h 78"/>
                  <a:gd name="T30" fmla="*/ 0 w 170"/>
                  <a:gd name="T31" fmla="*/ 0 h 78"/>
                  <a:gd name="T32" fmla="*/ 0 w 170"/>
                  <a:gd name="T33" fmla="*/ 0 h 78"/>
                  <a:gd name="T34" fmla="*/ 0 w 170"/>
                  <a:gd name="T35" fmla="*/ 0 h 78"/>
                  <a:gd name="T36" fmla="*/ 0 w 170"/>
                  <a:gd name="T37" fmla="*/ 0 h 78"/>
                  <a:gd name="T38" fmla="*/ 0 w 170"/>
                  <a:gd name="T39" fmla="*/ 0 h 78"/>
                  <a:gd name="T40" fmla="*/ 0 w 170"/>
                  <a:gd name="T41" fmla="*/ 0 h 78"/>
                  <a:gd name="T42" fmla="*/ 0 w 170"/>
                  <a:gd name="T43" fmla="*/ 0 h 78"/>
                  <a:gd name="T44" fmla="*/ 0 w 170"/>
                  <a:gd name="T45" fmla="*/ 0 h 78"/>
                  <a:gd name="T46" fmla="*/ 0 w 170"/>
                  <a:gd name="T47" fmla="*/ 0 h 78"/>
                  <a:gd name="T48" fmla="*/ 0 w 170"/>
                  <a:gd name="T49" fmla="*/ 0 h 78"/>
                  <a:gd name="T50" fmla="*/ 0 w 170"/>
                  <a:gd name="T51" fmla="*/ 0 h 78"/>
                  <a:gd name="T52" fmla="*/ 0 w 170"/>
                  <a:gd name="T53" fmla="*/ 0 h 78"/>
                  <a:gd name="T54" fmla="*/ 0 w 170"/>
                  <a:gd name="T55" fmla="*/ 0 h 78"/>
                  <a:gd name="T56" fmla="*/ 0 w 170"/>
                  <a:gd name="T57" fmla="*/ 0 h 78"/>
                  <a:gd name="T58" fmla="*/ 0 w 170"/>
                  <a:gd name="T59" fmla="*/ 0 h 78"/>
                  <a:gd name="T60" fmla="*/ 0 w 170"/>
                  <a:gd name="T61" fmla="*/ 0 h 78"/>
                  <a:gd name="T62" fmla="*/ 0 w 170"/>
                  <a:gd name="T63" fmla="*/ 0 h 78"/>
                  <a:gd name="T64" fmla="*/ 0 w 170"/>
                  <a:gd name="T65" fmla="*/ 0 h 78"/>
                  <a:gd name="T66" fmla="*/ 0 w 170"/>
                  <a:gd name="T67" fmla="*/ 0 h 78"/>
                  <a:gd name="T68" fmla="*/ 0 w 170"/>
                  <a:gd name="T69" fmla="*/ 0 h 78"/>
                  <a:gd name="T70" fmla="*/ 0 w 170"/>
                  <a:gd name="T71" fmla="*/ 0 h 78"/>
                  <a:gd name="T72" fmla="*/ 0 w 170"/>
                  <a:gd name="T73" fmla="*/ 0 h 78"/>
                  <a:gd name="T74" fmla="*/ 0 w 170"/>
                  <a:gd name="T75" fmla="*/ 0 h 78"/>
                  <a:gd name="T76" fmla="*/ 0 w 170"/>
                  <a:gd name="T77" fmla="*/ 0 h 78"/>
                  <a:gd name="T78" fmla="*/ 0 w 170"/>
                  <a:gd name="T79" fmla="*/ 0 h 78"/>
                  <a:gd name="T80" fmla="*/ 0 w 170"/>
                  <a:gd name="T81" fmla="*/ 0 h 78"/>
                  <a:gd name="T82" fmla="*/ 0 w 170"/>
                  <a:gd name="T83" fmla="*/ 0 h 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0"/>
                  <a:gd name="T127" fmla="*/ 0 h 78"/>
                  <a:gd name="T128" fmla="*/ 170 w 170"/>
                  <a:gd name="T129" fmla="*/ 78 h 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0" h="78">
                    <a:moveTo>
                      <a:pt x="0" y="38"/>
                    </a:moveTo>
                    <a:lnTo>
                      <a:pt x="0" y="22"/>
                    </a:lnTo>
                    <a:lnTo>
                      <a:pt x="2" y="8"/>
                    </a:lnTo>
                    <a:lnTo>
                      <a:pt x="12" y="22"/>
                    </a:lnTo>
                    <a:lnTo>
                      <a:pt x="20" y="12"/>
                    </a:lnTo>
                    <a:lnTo>
                      <a:pt x="30" y="30"/>
                    </a:lnTo>
                    <a:lnTo>
                      <a:pt x="48" y="18"/>
                    </a:lnTo>
                    <a:lnTo>
                      <a:pt x="58" y="28"/>
                    </a:lnTo>
                    <a:lnTo>
                      <a:pt x="72" y="32"/>
                    </a:lnTo>
                    <a:lnTo>
                      <a:pt x="76" y="14"/>
                    </a:lnTo>
                    <a:lnTo>
                      <a:pt x="86" y="6"/>
                    </a:lnTo>
                    <a:lnTo>
                      <a:pt x="100" y="0"/>
                    </a:lnTo>
                    <a:lnTo>
                      <a:pt x="112" y="4"/>
                    </a:lnTo>
                    <a:lnTo>
                      <a:pt x="126" y="6"/>
                    </a:lnTo>
                    <a:lnTo>
                      <a:pt x="144" y="0"/>
                    </a:lnTo>
                    <a:lnTo>
                      <a:pt x="152" y="12"/>
                    </a:lnTo>
                    <a:lnTo>
                      <a:pt x="170" y="14"/>
                    </a:lnTo>
                    <a:lnTo>
                      <a:pt x="168" y="26"/>
                    </a:lnTo>
                    <a:lnTo>
                      <a:pt x="168" y="42"/>
                    </a:lnTo>
                    <a:lnTo>
                      <a:pt x="160" y="48"/>
                    </a:lnTo>
                    <a:lnTo>
                      <a:pt x="156" y="50"/>
                    </a:lnTo>
                    <a:lnTo>
                      <a:pt x="152" y="54"/>
                    </a:lnTo>
                    <a:lnTo>
                      <a:pt x="146" y="60"/>
                    </a:lnTo>
                    <a:lnTo>
                      <a:pt x="144" y="66"/>
                    </a:lnTo>
                    <a:lnTo>
                      <a:pt x="140" y="70"/>
                    </a:lnTo>
                    <a:lnTo>
                      <a:pt x="132" y="70"/>
                    </a:lnTo>
                    <a:lnTo>
                      <a:pt x="124" y="72"/>
                    </a:lnTo>
                    <a:lnTo>
                      <a:pt x="118" y="76"/>
                    </a:lnTo>
                    <a:lnTo>
                      <a:pt x="108" y="72"/>
                    </a:lnTo>
                    <a:lnTo>
                      <a:pt x="102" y="72"/>
                    </a:lnTo>
                    <a:lnTo>
                      <a:pt x="94" y="78"/>
                    </a:lnTo>
                    <a:lnTo>
                      <a:pt x="90" y="76"/>
                    </a:lnTo>
                    <a:lnTo>
                      <a:pt x="86" y="70"/>
                    </a:lnTo>
                    <a:lnTo>
                      <a:pt x="80" y="70"/>
                    </a:lnTo>
                    <a:lnTo>
                      <a:pt x="74" y="70"/>
                    </a:lnTo>
                    <a:lnTo>
                      <a:pt x="66" y="72"/>
                    </a:lnTo>
                    <a:lnTo>
                      <a:pt x="56" y="64"/>
                    </a:lnTo>
                    <a:lnTo>
                      <a:pt x="50" y="52"/>
                    </a:lnTo>
                    <a:lnTo>
                      <a:pt x="46" y="40"/>
                    </a:lnTo>
                    <a:lnTo>
                      <a:pt x="28" y="38"/>
                    </a:lnTo>
                    <a:lnTo>
                      <a:pt x="16" y="36"/>
                    </a:lnTo>
                    <a:lnTo>
                      <a:pt x="0" y="38"/>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52" name="Freeform 808"/>
              <p:cNvSpPr>
                <a:spLocks/>
              </p:cNvSpPr>
              <p:nvPr/>
            </p:nvSpPr>
            <p:spPr bwMode="auto">
              <a:xfrm>
                <a:off x="3663" y="1622"/>
                <a:ext cx="23" cy="24"/>
              </a:xfrm>
              <a:custGeom>
                <a:avLst/>
                <a:gdLst>
                  <a:gd name="T0" fmla="*/ 0 w 128"/>
                  <a:gd name="T1" fmla="*/ 0 h 130"/>
                  <a:gd name="T2" fmla="*/ 0 w 128"/>
                  <a:gd name="T3" fmla="*/ 0 h 130"/>
                  <a:gd name="T4" fmla="*/ 0 w 128"/>
                  <a:gd name="T5" fmla="*/ 0 h 130"/>
                  <a:gd name="T6" fmla="*/ 0 w 128"/>
                  <a:gd name="T7" fmla="*/ 0 h 130"/>
                  <a:gd name="T8" fmla="*/ 0 w 128"/>
                  <a:gd name="T9" fmla="*/ 0 h 130"/>
                  <a:gd name="T10" fmla="*/ 0 w 128"/>
                  <a:gd name="T11" fmla="*/ 0 h 130"/>
                  <a:gd name="T12" fmla="*/ 0 w 128"/>
                  <a:gd name="T13" fmla="*/ 0 h 130"/>
                  <a:gd name="T14" fmla="*/ 0 w 128"/>
                  <a:gd name="T15" fmla="*/ 0 h 130"/>
                  <a:gd name="T16" fmla="*/ 0 w 128"/>
                  <a:gd name="T17" fmla="*/ 0 h 130"/>
                  <a:gd name="T18" fmla="*/ 0 w 128"/>
                  <a:gd name="T19" fmla="*/ 0 h 130"/>
                  <a:gd name="T20" fmla="*/ 0 w 128"/>
                  <a:gd name="T21" fmla="*/ 0 h 130"/>
                  <a:gd name="T22" fmla="*/ 0 w 128"/>
                  <a:gd name="T23" fmla="*/ 0 h 130"/>
                  <a:gd name="T24" fmla="*/ 0 w 128"/>
                  <a:gd name="T25" fmla="*/ 0 h 130"/>
                  <a:gd name="T26" fmla="*/ 0 w 128"/>
                  <a:gd name="T27" fmla="*/ 0 h 130"/>
                  <a:gd name="T28" fmla="*/ 0 w 128"/>
                  <a:gd name="T29" fmla="*/ 0 h 130"/>
                  <a:gd name="T30" fmla="*/ 0 w 128"/>
                  <a:gd name="T31" fmla="*/ 0 h 130"/>
                  <a:gd name="T32" fmla="*/ 0 w 128"/>
                  <a:gd name="T33" fmla="*/ 0 h 130"/>
                  <a:gd name="T34" fmla="*/ 0 w 128"/>
                  <a:gd name="T35" fmla="*/ 0 h 130"/>
                  <a:gd name="T36" fmla="*/ 0 w 128"/>
                  <a:gd name="T37" fmla="*/ 0 h 130"/>
                  <a:gd name="T38" fmla="*/ 0 w 128"/>
                  <a:gd name="T39" fmla="*/ 0 h 130"/>
                  <a:gd name="T40" fmla="*/ 0 w 128"/>
                  <a:gd name="T41" fmla="*/ 0 h 130"/>
                  <a:gd name="T42" fmla="*/ 0 w 128"/>
                  <a:gd name="T43" fmla="*/ 0 h 130"/>
                  <a:gd name="T44" fmla="*/ 0 w 128"/>
                  <a:gd name="T45" fmla="*/ 0 h 130"/>
                  <a:gd name="T46" fmla="*/ 0 w 128"/>
                  <a:gd name="T47" fmla="*/ 0 h 130"/>
                  <a:gd name="T48" fmla="*/ 0 w 128"/>
                  <a:gd name="T49" fmla="*/ 0 h 130"/>
                  <a:gd name="T50" fmla="*/ 0 w 128"/>
                  <a:gd name="T51" fmla="*/ 0 h 130"/>
                  <a:gd name="T52" fmla="*/ 0 w 128"/>
                  <a:gd name="T53" fmla="*/ 0 h 130"/>
                  <a:gd name="T54" fmla="*/ 0 w 128"/>
                  <a:gd name="T55" fmla="*/ 0 h 130"/>
                  <a:gd name="T56" fmla="*/ 0 w 128"/>
                  <a:gd name="T57" fmla="*/ 0 h 130"/>
                  <a:gd name="T58" fmla="*/ 0 w 128"/>
                  <a:gd name="T59" fmla="*/ 0 h 130"/>
                  <a:gd name="T60" fmla="*/ 0 w 128"/>
                  <a:gd name="T61" fmla="*/ 0 h 130"/>
                  <a:gd name="T62" fmla="*/ 0 w 128"/>
                  <a:gd name="T63" fmla="*/ 0 h 130"/>
                  <a:gd name="T64" fmla="*/ 0 w 128"/>
                  <a:gd name="T65" fmla="*/ 0 h 130"/>
                  <a:gd name="T66" fmla="*/ 0 w 128"/>
                  <a:gd name="T67" fmla="*/ 0 h 130"/>
                  <a:gd name="T68" fmla="*/ 0 w 128"/>
                  <a:gd name="T69" fmla="*/ 0 h 130"/>
                  <a:gd name="T70" fmla="*/ 0 w 128"/>
                  <a:gd name="T71" fmla="*/ 0 h 130"/>
                  <a:gd name="T72" fmla="*/ 0 w 128"/>
                  <a:gd name="T73" fmla="*/ 0 h 130"/>
                  <a:gd name="T74" fmla="*/ 0 w 128"/>
                  <a:gd name="T75" fmla="*/ 0 h 130"/>
                  <a:gd name="T76" fmla="*/ 0 w 128"/>
                  <a:gd name="T77" fmla="*/ 0 h 130"/>
                  <a:gd name="T78" fmla="*/ 0 w 128"/>
                  <a:gd name="T79" fmla="*/ 0 h 130"/>
                  <a:gd name="T80" fmla="*/ 0 w 128"/>
                  <a:gd name="T81" fmla="*/ 0 h 130"/>
                  <a:gd name="T82" fmla="*/ 0 w 128"/>
                  <a:gd name="T83" fmla="*/ 0 h 130"/>
                  <a:gd name="T84" fmla="*/ 0 w 128"/>
                  <a:gd name="T85" fmla="*/ 0 h 130"/>
                  <a:gd name="T86" fmla="*/ 0 w 128"/>
                  <a:gd name="T87" fmla="*/ 0 h 130"/>
                  <a:gd name="T88" fmla="*/ 0 w 128"/>
                  <a:gd name="T89" fmla="*/ 0 h 130"/>
                  <a:gd name="T90" fmla="*/ 0 w 128"/>
                  <a:gd name="T91" fmla="*/ 0 h 130"/>
                  <a:gd name="T92" fmla="*/ 0 w 128"/>
                  <a:gd name="T93" fmla="*/ 0 h 130"/>
                  <a:gd name="T94" fmla="*/ 0 w 128"/>
                  <a:gd name="T95" fmla="*/ 0 h 130"/>
                  <a:gd name="T96" fmla="*/ 0 w 128"/>
                  <a:gd name="T97" fmla="*/ 0 h 1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8"/>
                  <a:gd name="T148" fmla="*/ 0 h 130"/>
                  <a:gd name="T149" fmla="*/ 128 w 128"/>
                  <a:gd name="T150" fmla="*/ 130 h 1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8" h="130">
                    <a:moveTo>
                      <a:pt x="8" y="34"/>
                    </a:moveTo>
                    <a:lnTo>
                      <a:pt x="0" y="52"/>
                    </a:lnTo>
                    <a:lnTo>
                      <a:pt x="12" y="40"/>
                    </a:lnTo>
                    <a:lnTo>
                      <a:pt x="26" y="34"/>
                    </a:lnTo>
                    <a:lnTo>
                      <a:pt x="34" y="48"/>
                    </a:lnTo>
                    <a:lnTo>
                      <a:pt x="40" y="36"/>
                    </a:lnTo>
                    <a:lnTo>
                      <a:pt x="52" y="32"/>
                    </a:lnTo>
                    <a:lnTo>
                      <a:pt x="64" y="20"/>
                    </a:lnTo>
                    <a:lnTo>
                      <a:pt x="76" y="14"/>
                    </a:lnTo>
                    <a:lnTo>
                      <a:pt x="80" y="0"/>
                    </a:lnTo>
                    <a:lnTo>
                      <a:pt x="84" y="18"/>
                    </a:lnTo>
                    <a:lnTo>
                      <a:pt x="86" y="22"/>
                    </a:lnTo>
                    <a:lnTo>
                      <a:pt x="94" y="28"/>
                    </a:lnTo>
                    <a:lnTo>
                      <a:pt x="98" y="42"/>
                    </a:lnTo>
                    <a:lnTo>
                      <a:pt x="104" y="48"/>
                    </a:lnTo>
                    <a:lnTo>
                      <a:pt x="114" y="52"/>
                    </a:lnTo>
                    <a:lnTo>
                      <a:pt x="122" y="54"/>
                    </a:lnTo>
                    <a:lnTo>
                      <a:pt x="126" y="58"/>
                    </a:lnTo>
                    <a:lnTo>
                      <a:pt x="128" y="62"/>
                    </a:lnTo>
                    <a:lnTo>
                      <a:pt x="128" y="66"/>
                    </a:lnTo>
                    <a:lnTo>
                      <a:pt x="124" y="74"/>
                    </a:lnTo>
                    <a:lnTo>
                      <a:pt x="128" y="84"/>
                    </a:lnTo>
                    <a:lnTo>
                      <a:pt x="114" y="72"/>
                    </a:lnTo>
                    <a:lnTo>
                      <a:pt x="102" y="70"/>
                    </a:lnTo>
                    <a:lnTo>
                      <a:pt x="90" y="66"/>
                    </a:lnTo>
                    <a:lnTo>
                      <a:pt x="80" y="60"/>
                    </a:lnTo>
                    <a:lnTo>
                      <a:pt x="74" y="54"/>
                    </a:lnTo>
                    <a:lnTo>
                      <a:pt x="66" y="56"/>
                    </a:lnTo>
                    <a:lnTo>
                      <a:pt x="64" y="60"/>
                    </a:lnTo>
                    <a:lnTo>
                      <a:pt x="60" y="58"/>
                    </a:lnTo>
                    <a:lnTo>
                      <a:pt x="50" y="52"/>
                    </a:lnTo>
                    <a:lnTo>
                      <a:pt x="42" y="64"/>
                    </a:lnTo>
                    <a:lnTo>
                      <a:pt x="46" y="78"/>
                    </a:lnTo>
                    <a:lnTo>
                      <a:pt x="48" y="92"/>
                    </a:lnTo>
                    <a:lnTo>
                      <a:pt x="50" y="106"/>
                    </a:lnTo>
                    <a:lnTo>
                      <a:pt x="54" y="116"/>
                    </a:lnTo>
                    <a:lnTo>
                      <a:pt x="54" y="130"/>
                    </a:lnTo>
                    <a:lnTo>
                      <a:pt x="46" y="124"/>
                    </a:lnTo>
                    <a:lnTo>
                      <a:pt x="38" y="114"/>
                    </a:lnTo>
                    <a:lnTo>
                      <a:pt x="30" y="108"/>
                    </a:lnTo>
                    <a:lnTo>
                      <a:pt x="24" y="100"/>
                    </a:lnTo>
                    <a:lnTo>
                      <a:pt x="20" y="94"/>
                    </a:lnTo>
                    <a:lnTo>
                      <a:pt x="22" y="82"/>
                    </a:lnTo>
                    <a:lnTo>
                      <a:pt x="24" y="74"/>
                    </a:lnTo>
                    <a:lnTo>
                      <a:pt x="22" y="64"/>
                    </a:lnTo>
                    <a:lnTo>
                      <a:pt x="20" y="58"/>
                    </a:lnTo>
                    <a:lnTo>
                      <a:pt x="10" y="54"/>
                    </a:lnTo>
                    <a:lnTo>
                      <a:pt x="4" y="50"/>
                    </a:lnTo>
                    <a:lnTo>
                      <a:pt x="8" y="34"/>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53" name="Freeform 809"/>
              <p:cNvSpPr>
                <a:spLocks/>
              </p:cNvSpPr>
              <p:nvPr/>
            </p:nvSpPr>
            <p:spPr bwMode="auto">
              <a:xfrm>
                <a:off x="3670" y="1631"/>
                <a:ext cx="16" cy="20"/>
              </a:xfrm>
              <a:custGeom>
                <a:avLst/>
                <a:gdLst>
                  <a:gd name="T0" fmla="*/ 0 w 86"/>
                  <a:gd name="T1" fmla="*/ 0 h 106"/>
                  <a:gd name="T2" fmla="*/ 0 w 86"/>
                  <a:gd name="T3" fmla="*/ 0 h 106"/>
                  <a:gd name="T4" fmla="*/ 0 w 86"/>
                  <a:gd name="T5" fmla="*/ 0 h 106"/>
                  <a:gd name="T6" fmla="*/ 0 w 86"/>
                  <a:gd name="T7" fmla="*/ 0 h 106"/>
                  <a:gd name="T8" fmla="*/ 0 w 86"/>
                  <a:gd name="T9" fmla="*/ 0 h 106"/>
                  <a:gd name="T10" fmla="*/ 0 w 86"/>
                  <a:gd name="T11" fmla="*/ 0 h 106"/>
                  <a:gd name="T12" fmla="*/ 0 w 86"/>
                  <a:gd name="T13" fmla="*/ 0 h 106"/>
                  <a:gd name="T14" fmla="*/ 0 w 86"/>
                  <a:gd name="T15" fmla="*/ 0 h 106"/>
                  <a:gd name="T16" fmla="*/ 0 w 86"/>
                  <a:gd name="T17" fmla="*/ 0 h 106"/>
                  <a:gd name="T18" fmla="*/ 0 w 86"/>
                  <a:gd name="T19" fmla="*/ 0 h 106"/>
                  <a:gd name="T20" fmla="*/ 0 w 86"/>
                  <a:gd name="T21" fmla="*/ 0 h 106"/>
                  <a:gd name="T22" fmla="*/ 0 w 86"/>
                  <a:gd name="T23" fmla="*/ 0 h 106"/>
                  <a:gd name="T24" fmla="*/ 0 w 86"/>
                  <a:gd name="T25" fmla="*/ 0 h 106"/>
                  <a:gd name="T26" fmla="*/ 0 w 86"/>
                  <a:gd name="T27" fmla="*/ 0 h 106"/>
                  <a:gd name="T28" fmla="*/ 0 w 86"/>
                  <a:gd name="T29" fmla="*/ 0 h 106"/>
                  <a:gd name="T30" fmla="*/ 0 w 86"/>
                  <a:gd name="T31" fmla="*/ 0 h 106"/>
                  <a:gd name="T32" fmla="*/ 0 w 86"/>
                  <a:gd name="T33" fmla="*/ 0 h 106"/>
                  <a:gd name="T34" fmla="*/ 0 w 86"/>
                  <a:gd name="T35" fmla="*/ 0 h 106"/>
                  <a:gd name="T36" fmla="*/ 0 w 86"/>
                  <a:gd name="T37" fmla="*/ 0 h 106"/>
                  <a:gd name="T38" fmla="*/ 0 w 86"/>
                  <a:gd name="T39" fmla="*/ 0 h 106"/>
                  <a:gd name="T40" fmla="*/ 0 w 86"/>
                  <a:gd name="T41" fmla="*/ 0 h 106"/>
                  <a:gd name="T42" fmla="*/ 0 w 86"/>
                  <a:gd name="T43" fmla="*/ 0 h 106"/>
                  <a:gd name="T44" fmla="*/ 0 w 86"/>
                  <a:gd name="T45" fmla="*/ 0 h 106"/>
                  <a:gd name="T46" fmla="*/ 0 w 86"/>
                  <a:gd name="T47" fmla="*/ 0 h 106"/>
                  <a:gd name="T48" fmla="*/ 0 w 86"/>
                  <a:gd name="T49" fmla="*/ 0 h 106"/>
                  <a:gd name="T50" fmla="*/ 0 w 86"/>
                  <a:gd name="T51" fmla="*/ 0 h 106"/>
                  <a:gd name="T52" fmla="*/ 0 w 86"/>
                  <a:gd name="T53" fmla="*/ 0 h 106"/>
                  <a:gd name="T54" fmla="*/ 0 w 86"/>
                  <a:gd name="T55" fmla="*/ 0 h 106"/>
                  <a:gd name="T56" fmla="*/ 0 w 86"/>
                  <a:gd name="T57" fmla="*/ 0 h 106"/>
                  <a:gd name="T58" fmla="*/ 0 w 86"/>
                  <a:gd name="T59" fmla="*/ 0 h 106"/>
                  <a:gd name="T60" fmla="*/ 0 w 86"/>
                  <a:gd name="T61" fmla="*/ 0 h 106"/>
                  <a:gd name="T62" fmla="*/ 0 w 86"/>
                  <a:gd name="T63" fmla="*/ 0 h 106"/>
                  <a:gd name="T64" fmla="*/ 0 w 86"/>
                  <a:gd name="T65" fmla="*/ 0 h 106"/>
                  <a:gd name="T66" fmla="*/ 0 w 86"/>
                  <a:gd name="T67" fmla="*/ 0 h 106"/>
                  <a:gd name="T68" fmla="*/ 0 w 86"/>
                  <a:gd name="T69" fmla="*/ 0 h 106"/>
                  <a:gd name="T70" fmla="*/ 0 w 86"/>
                  <a:gd name="T71" fmla="*/ 0 h 106"/>
                  <a:gd name="T72" fmla="*/ 0 w 86"/>
                  <a:gd name="T73" fmla="*/ 0 h 106"/>
                  <a:gd name="T74" fmla="*/ 0 w 86"/>
                  <a:gd name="T75" fmla="*/ 0 h 106"/>
                  <a:gd name="T76" fmla="*/ 0 w 86"/>
                  <a:gd name="T77" fmla="*/ 0 h 106"/>
                  <a:gd name="T78" fmla="*/ 0 w 86"/>
                  <a:gd name="T79" fmla="*/ 0 h 106"/>
                  <a:gd name="T80" fmla="*/ 0 w 86"/>
                  <a:gd name="T81" fmla="*/ 0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6"/>
                  <a:gd name="T124" fmla="*/ 0 h 106"/>
                  <a:gd name="T125" fmla="*/ 86 w 86"/>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6" h="106">
                    <a:moveTo>
                      <a:pt x="40" y="106"/>
                    </a:moveTo>
                    <a:lnTo>
                      <a:pt x="44" y="106"/>
                    </a:lnTo>
                    <a:lnTo>
                      <a:pt x="44" y="98"/>
                    </a:lnTo>
                    <a:lnTo>
                      <a:pt x="50" y="94"/>
                    </a:lnTo>
                    <a:lnTo>
                      <a:pt x="56" y="90"/>
                    </a:lnTo>
                    <a:lnTo>
                      <a:pt x="62" y="88"/>
                    </a:lnTo>
                    <a:lnTo>
                      <a:pt x="66" y="82"/>
                    </a:lnTo>
                    <a:lnTo>
                      <a:pt x="72" y="72"/>
                    </a:lnTo>
                    <a:lnTo>
                      <a:pt x="80" y="78"/>
                    </a:lnTo>
                    <a:lnTo>
                      <a:pt x="82" y="72"/>
                    </a:lnTo>
                    <a:lnTo>
                      <a:pt x="80" y="60"/>
                    </a:lnTo>
                    <a:lnTo>
                      <a:pt x="80" y="68"/>
                    </a:lnTo>
                    <a:lnTo>
                      <a:pt x="84" y="60"/>
                    </a:lnTo>
                    <a:lnTo>
                      <a:pt x="78" y="46"/>
                    </a:lnTo>
                    <a:lnTo>
                      <a:pt x="82" y="44"/>
                    </a:lnTo>
                    <a:lnTo>
                      <a:pt x="80" y="34"/>
                    </a:lnTo>
                    <a:lnTo>
                      <a:pt x="80" y="32"/>
                    </a:lnTo>
                    <a:lnTo>
                      <a:pt x="86" y="10"/>
                    </a:lnTo>
                    <a:lnTo>
                      <a:pt x="86" y="14"/>
                    </a:lnTo>
                    <a:lnTo>
                      <a:pt x="82" y="22"/>
                    </a:lnTo>
                    <a:lnTo>
                      <a:pt x="86" y="32"/>
                    </a:lnTo>
                    <a:lnTo>
                      <a:pt x="72" y="20"/>
                    </a:lnTo>
                    <a:lnTo>
                      <a:pt x="60" y="18"/>
                    </a:lnTo>
                    <a:lnTo>
                      <a:pt x="48" y="14"/>
                    </a:lnTo>
                    <a:lnTo>
                      <a:pt x="38" y="8"/>
                    </a:lnTo>
                    <a:lnTo>
                      <a:pt x="32" y="2"/>
                    </a:lnTo>
                    <a:lnTo>
                      <a:pt x="24" y="4"/>
                    </a:lnTo>
                    <a:lnTo>
                      <a:pt x="22" y="8"/>
                    </a:lnTo>
                    <a:lnTo>
                      <a:pt x="18" y="6"/>
                    </a:lnTo>
                    <a:lnTo>
                      <a:pt x="8" y="0"/>
                    </a:lnTo>
                    <a:lnTo>
                      <a:pt x="0" y="12"/>
                    </a:lnTo>
                    <a:lnTo>
                      <a:pt x="4" y="26"/>
                    </a:lnTo>
                    <a:lnTo>
                      <a:pt x="6" y="40"/>
                    </a:lnTo>
                    <a:lnTo>
                      <a:pt x="8" y="54"/>
                    </a:lnTo>
                    <a:lnTo>
                      <a:pt x="12" y="64"/>
                    </a:lnTo>
                    <a:lnTo>
                      <a:pt x="12" y="78"/>
                    </a:lnTo>
                    <a:lnTo>
                      <a:pt x="16" y="88"/>
                    </a:lnTo>
                    <a:lnTo>
                      <a:pt x="20" y="94"/>
                    </a:lnTo>
                    <a:lnTo>
                      <a:pt x="24" y="100"/>
                    </a:lnTo>
                    <a:lnTo>
                      <a:pt x="28" y="102"/>
                    </a:lnTo>
                    <a:lnTo>
                      <a:pt x="40" y="10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54" name="Freeform 810"/>
              <p:cNvSpPr>
                <a:spLocks/>
              </p:cNvSpPr>
              <p:nvPr/>
            </p:nvSpPr>
            <p:spPr bwMode="auto">
              <a:xfrm>
                <a:off x="3670" y="1631"/>
                <a:ext cx="16" cy="20"/>
              </a:xfrm>
              <a:custGeom>
                <a:avLst/>
                <a:gdLst>
                  <a:gd name="T0" fmla="*/ 0 w 86"/>
                  <a:gd name="T1" fmla="*/ 0 h 106"/>
                  <a:gd name="T2" fmla="*/ 0 w 86"/>
                  <a:gd name="T3" fmla="*/ 0 h 106"/>
                  <a:gd name="T4" fmla="*/ 0 w 86"/>
                  <a:gd name="T5" fmla="*/ 0 h 106"/>
                  <a:gd name="T6" fmla="*/ 0 w 86"/>
                  <a:gd name="T7" fmla="*/ 0 h 106"/>
                  <a:gd name="T8" fmla="*/ 0 w 86"/>
                  <a:gd name="T9" fmla="*/ 0 h 106"/>
                  <a:gd name="T10" fmla="*/ 0 w 86"/>
                  <a:gd name="T11" fmla="*/ 0 h 106"/>
                  <a:gd name="T12" fmla="*/ 0 w 86"/>
                  <a:gd name="T13" fmla="*/ 0 h 106"/>
                  <a:gd name="T14" fmla="*/ 0 w 86"/>
                  <a:gd name="T15" fmla="*/ 0 h 106"/>
                  <a:gd name="T16" fmla="*/ 0 w 86"/>
                  <a:gd name="T17" fmla="*/ 0 h 106"/>
                  <a:gd name="T18" fmla="*/ 0 w 86"/>
                  <a:gd name="T19" fmla="*/ 0 h 106"/>
                  <a:gd name="T20" fmla="*/ 0 w 86"/>
                  <a:gd name="T21" fmla="*/ 0 h 106"/>
                  <a:gd name="T22" fmla="*/ 0 w 86"/>
                  <a:gd name="T23" fmla="*/ 0 h 106"/>
                  <a:gd name="T24" fmla="*/ 0 w 86"/>
                  <a:gd name="T25" fmla="*/ 0 h 106"/>
                  <a:gd name="T26" fmla="*/ 0 w 86"/>
                  <a:gd name="T27" fmla="*/ 0 h 106"/>
                  <a:gd name="T28" fmla="*/ 0 w 86"/>
                  <a:gd name="T29" fmla="*/ 0 h 106"/>
                  <a:gd name="T30" fmla="*/ 0 w 86"/>
                  <a:gd name="T31" fmla="*/ 0 h 106"/>
                  <a:gd name="T32" fmla="*/ 0 w 86"/>
                  <a:gd name="T33" fmla="*/ 0 h 106"/>
                  <a:gd name="T34" fmla="*/ 0 w 86"/>
                  <a:gd name="T35" fmla="*/ 0 h 106"/>
                  <a:gd name="T36" fmla="*/ 0 w 86"/>
                  <a:gd name="T37" fmla="*/ 0 h 106"/>
                  <a:gd name="T38" fmla="*/ 0 w 86"/>
                  <a:gd name="T39" fmla="*/ 0 h 106"/>
                  <a:gd name="T40" fmla="*/ 0 w 86"/>
                  <a:gd name="T41" fmla="*/ 0 h 106"/>
                  <a:gd name="T42" fmla="*/ 0 w 86"/>
                  <a:gd name="T43" fmla="*/ 0 h 106"/>
                  <a:gd name="T44" fmla="*/ 0 w 86"/>
                  <a:gd name="T45" fmla="*/ 0 h 106"/>
                  <a:gd name="T46" fmla="*/ 0 w 86"/>
                  <a:gd name="T47" fmla="*/ 0 h 106"/>
                  <a:gd name="T48" fmla="*/ 0 w 86"/>
                  <a:gd name="T49" fmla="*/ 0 h 106"/>
                  <a:gd name="T50" fmla="*/ 0 w 86"/>
                  <a:gd name="T51" fmla="*/ 0 h 106"/>
                  <a:gd name="T52" fmla="*/ 0 w 86"/>
                  <a:gd name="T53" fmla="*/ 0 h 106"/>
                  <a:gd name="T54" fmla="*/ 0 w 86"/>
                  <a:gd name="T55" fmla="*/ 0 h 106"/>
                  <a:gd name="T56" fmla="*/ 0 w 86"/>
                  <a:gd name="T57" fmla="*/ 0 h 106"/>
                  <a:gd name="T58" fmla="*/ 0 w 86"/>
                  <a:gd name="T59" fmla="*/ 0 h 106"/>
                  <a:gd name="T60" fmla="*/ 0 w 86"/>
                  <a:gd name="T61" fmla="*/ 0 h 106"/>
                  <a:gd name="T62" fmla="*/ 0 w 86"/>
                  <a:gd name="T63" fmla="*/ 0 h 106"/>
                  <a:gd name="T64" fmla="*/ 0 w 86"/>
                  <a:gd name="T65" fmla="*/ 0 h 106"/>
                  <a:gd name="T66" fmla="*/ 0 w 86"/>
                  <a:gd name="T67" fmla="*/ 0 h 106"/>
                  <a:gd name="T68" fmla="*/ 0 w 86"/>
                  <a:gd name="T69" fmla="*/ 0 h 106"/>
                  <a:gd name="T70" fmla="*/ 0 w 86"/>
                  <a:gd name="T71" fmla="*/ 0 h 106"/>
                  <a:gd name="T72" fmla="*/ 0 w 86"/>
                  <a:gd name="T73" fmla="*/ 0 h 106"/>
                  <a:gd name="T74" fmla="*/ 0 w 86"/>
                  <a:gd name="T75" fmla="*/ 0 h 106"/>
                  <a:gd name="T76" fmla="*/ 0 w 86"/>
                  <a:gd name="T77" fmla="*/ 0 h 106"/>
                  <a:gd name="T78" fmla="*/ 0 w 86"/>
                  <a:gd name="T79" fmla="*/ 0 h 106"/>
                  <a:gd name="T80" fmla="*/ 0 w 86"/>
                  <a:gd name="T81" fmla="*/ 0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6"/>
                  <a:gd name="T124" fmla="*/ 0 h 106"/>
                  <a:gd name="T125" fmla="*/ 86 w 86"/>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6" h="106">
                    <a:moveTo>
                      <a:pt x="40" y="106"/>
                    </a:moveTo>
                    <a:lnTo>
                      <a:pt x="44" y="106"/>
                    </a:lnTo>
                    <a:lnTo>
                      <a:pt x="44" y="98"/>
                    </a:lnTo>
                    <a:lnTo>
                      <a:pt x="50" y="94"/>
                    </a:lnTo>
                    <a:lnTo>
                      <a:pt x="56" y="90"/>
                    </a:lnTo>
                    <a:lnTo>
                      <a:pt x="62" y="88"/>
                    </a:lnTo>
                    <a:lnTo>
                      <a:pt x="66" y="82"/>
                    </a:lnTo>
                    <a:lnTo>
                      <a:pt x="72" y="72"/>
                    </a:lnTo>
                    <a:lnTo>
                      <a:pt x="80" y="78"/>
                    </a:lnTo>
                    <a:lnTo>
                      <a:pt x="82" y="72"/>
                    </a:lnTo>
                    <a:lnTo>
                      <a:pt x="80" y="60"/>
                    </a:lnTo>
                    <a:lnTo>
                      <a:pt x="80" y="68"/>
                    </a:lnTo>
                    <a:lnTo>
                      <a:pt x="84" y="60"/>
                    </a:lnTo>
                    <a:lnTo>
                      <a:pt x="78" y="46"/>
                    </a:lnTo>
                    <a:lnTo>
                      <a:pt x="82" y="44"/>
                    </a:lnTo>
                    <a:lnTo>
                      <a:pt x="80" y="34"/>
                    </a:lnTo>
                    <a:lnTo>
                      <a:pt x="80" y="32"/>
                    </a:lnTo>
                    <a:lnTo>
                      <a:pt x="86" y="10"/>
                    </a:lnTo>
                    <a:lnTo>
                      <a:pt x="86" y="14"/>
                    </a:lnTo>
                    <a:lnTo>
                      <a:pt x="82" y="22"/>
                    </a:lnTo>
                    <a:lnTo>
                      <a:pt x="86" y="32"/>
                    </a:lnTo>
                    <a:lnTo>
                      <a:pt x="72" y="20"/>
                    </a:lnTo>
                    <a:lnTo>
                      <a:pt x="60" y="18"/>
                    </a:lnTo>
                    <a:lnTo>
                      <a:pt x="48" y="14"/>
                    </a:lnTo>
                    <a:lnTo>
                      <a:pt x="38" y="8"/>
                    </a:lnTo>
                    <a:lnTo>
                      <a:pt x="32" y="2"/>
                    </a:lnTo>
                    <a:lnTo>
                      <a:pt x="24" y="4"/>
                    </a:lnTo>
                    <a:lnTo>
                      <a:pt x="22" y="8"/>
                    </a:lnTo>
                    <a:lnTo>
                      <a:pt x="18" y="6"/>
                    </a:lnTo>
                    <a:lnTo>
                      <a:pt x="8" y="0"/>
                    </a:lnTo>
                    <a:lnTo>
                      <a:pt x="0" y="12"/>
                    </a:lnTo>
                    <a:lnTo>
                      <a:pt x="4" y="26"/>
                    </a:lnTo>
                    <a:lnTo>
                      <a:pt x="6" y="40"/>
                    </a:lnTo>
                    <a:lnTo>
                      <a:pt x="8" y="54"/>
                    </a:lnTo>
                    <a:lnTo>
                      <a:pt x="12" y="64"/>
                    </a:lnTo>
                    <a:lnTo>
                      <a:pt x="12" y="78"/>
                    </a:lnTo>
                    <a:lnTo>
                      <a:pt x="16" y="88"/>
                    </a:lnTo>
                    <a:lnTo>
                      <a:pt x="20" y="94"/>
                    </a:lnTo>
                    <a:lnTo>
                      <a:pt x="24" y="100"/>
                    </a:lnTo>
                    <a:lnTo>
                      <a:pt x="28" y="102"/>
                    </a:lnTo>
                    <a:lnTo>
                      <a:pt x="40" y="10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55" name="Freeform 811"/>
              <p:cNvSpPr>
                <a:spLocks/>
              </p:cNvSpPr>
              <p:nvPr/>
            </p:nvSpPr>
            <p:spPr bwMode="auto">
              <a:xfrm>
                <a:off x="3675" y="1631"/>
                <a:ext cx="25" cy="26"/>
              </a:xfrm>
              <a:custGeom>
                <a:avLst/>
                <a:gdLst>
                  <a:gd name="T0" fmla="*/ 0 w 136"/>
                  <a:gd name="T1" fmla="*/ 0 h 146"/>
                  <a:gd name="T2" fmla="*/ 0 w 136"/>
                  <a:gd name="T3" fmla="*/ 0 h 146"/>
                  <a:gd name="T4" fmla="*/ 0 w 136"/>
                  <a:gd name="T5" fmla="*/ 0 h 146"/>
                  <a:gd name="T6" fmla="*/ 0 w 136"/>
                  <a:gd name="T7" fmla="*/ 0 h 146"/>
                  <a:gd name="T8" fmla="*/ 0 w 136"/>
                  <a:gd name="T9" fmla="*/ 0 h 146"/>
                  <a:gd name="T10" fmla="*/ 0 w 136"/>
                  <a:gd name="T11" fmla="*/ 0 h 146"/>
                  <a:gd name="T12" fmla="*/ 0 w 136"/>
                  <a:gd name="T13" fmla="*/ 0 h 146"/>
                  <a:gd name="T14" fmla="*/ 0 w 136"/>
                  <a:gd name="T15" fmla="*/ 0 h 146"/>
                  <a:gd name="T16" fmla="*/ 0 w 136"/>
                  <a:gd name="T17" fmla="*/ 0 h 146"/>
                  <a:gd name="T18" fmla="*/ 0 w 136"/>
                  <a:gd name="T19" fmla="*/ 0 h 146"/>
                  <a:gd name="T20" fmla="*/ 0 w 136"/>
                  <a:gd name="T21" fmla="*/ 0 h 146"/>
                  <a:gd name="T22" fmla="*/ 0 w 136"/>
                  <a:gd name="T23" fmla="*/ 0 h 146"/>
                  <a:gd name="T24" fmla="*/ 0 w 136"/>
                  <a:gd name="T25" fmla="*/ 0 h 146"/>
                  <a:gd name="T26" fmla="*/ 0 w 136"/>
                  <a:gd name="T27" fmla="*/ 0 h 146"/>
                  <a:gd name="T28" fmla="*/ 0 w 136"/>
                  <a:gd name="T29" fmla="*/ 0 h 146"/>
                  <a:gd name="T30" fmla="*/ 0 w 136"/>
                  <a:gd name="T31" fmla="*/ 0 h 146"/>
                  <a:gd name="T32" fmla="*/ 0 w 136"/>
                  <a:gd name="T33" fmla="*/ 0 h 146"/>
                  <a:gd name="T34" fmla="*/ 0 w 136"/>
                  <a:gd name="T35" fmla="*/ 0 h 146"/>
                  <a:gd name="T36" fmla="*/ 0 w 136"/>
                  <a:gd name="T37" fmla="*/ 0 h 146"/>
                  <a:gd name="T38" fmla="*/ 0 w 136"/>
                  <a:gd name="T39" fmla="*/ 0 h 146"/>
                  <a:gd name="T40" fmla="*/ 0 w 136"/>
                  <a:gd name="T41" fmla="*/ 0 h 146"/>
                  <a:gd name="T42" fmla="*/ 0 w 136"/>
                  <a:gd name="T43" fmla="*/ 0 h 146"/>
                  <a:gd name="T44" fmla="*/ 0 w 136"/>
                  <a:gd name="T45" fmla="*/ 0 h 146"/>
                  <a:gd name="T46" fmla="*/ 0 w 136"/>
                  <a:gd name="T47" fmla="*/ 0 h 146"/>
                  <a:gd name="T48" fmla="*/ 0 w 136"/>
                  <a:gd name="T49" fmla="*/ 0 h 146"/>
                  <a:gd name="T50" fmla="*/ 0 w 136"/>
                  <a:gd name="T51" fmla="*/ 0 h 146"/>
                  <a:gd name="T52" fmla="*/ 0 w 136"/>
                  <a:gd name="T53" fmla="*/ 0 h 146"/>
                  <a:gd name="T54" fmla="*/ 0 w 136"/>
                  <a:gd name="T55" fmla="*/ 0 h 146"/>
                  <a:gd name="T56" fmla="*/ 0 w 136"/>
                  <a:gd name="T57" fmla="*/ 0 h 146"/>
                  <a:gd name="T58" fmla="*/ 0 w 136"/>
                  <a:gd name="T59" fmla="*/ 0 h 146"/>
                  <a:gd name="T60" fmla="*/ 0 w 136"/>
                  <a:gd name="T61" fmla="*/ 0 h 146"/>
                  <a:gd name="T62" fmla="*/ 0 w 136"/>
                  <a:gd name="T63" fmla="*/ 0 h 146"/>
                  <a:gd name="T64" fmla="*/ 0 w 136"/>
                  <a:gd name="T65" fmla="*/ 0 h 146"/>
                  <a:gd name="T66" fmla="*/ 0 w 136"/>
                  <a:gd name="T67" fmla="*/ 0 h 146"/>
                  <a:gd name="T68" fmla="*/ 0 w 136"/>
                  <a:gd name="T69" fmla="*/ 0 h 146"/>
                  <a:gd name="T70" fmla="*/ 0 w 136"/>
                  <a:gd name="T71" fmla="*/ 0 h 146"/>
                  <a:gd name="T72" fmla="*/ 0 w 136"/>
                  <a:gd name="T73" fmla="*/ 0 h 146"/>
                  <a:gd name="T74" fmla="*/ 0 w 136"/>
                  <a:gd name="T75" fmla="*/ 0 h 146"/>
                  <a:gd name="T76" fmla="*/ 0 w 136"/>
                  <a:gd name="T77" fmla="*/ 0 h 146"/>
                  <a:gd name="T78" fmla="*/ 0 w 136"/>
                  <a:gd name="T79" fmla="*/ 0 h 146"/>
                  <a:gd name="T80" fmla="*/ 0 w 136"/>
                  <a:gd name="T81" fmla="*/ 0 h 146"/>
                  <a:gd name="T82" fmla="*/ 0 w 136"/>
                  <a:gd name="T83" fmla="*/ 0 h 146"/>
                  <a:gd name="T84" fmla="*/ 0 w 136"/>
                  <a:gd name="T85" fmla="*/ 0 h 146"/>
                  <a:gd name="T86" fmla="*/ 0 w 136"/>
                  <a:gd name="T87" fmla="*/ 0 h 146"/>
                  <a:gd name="T88" fmla="*/ 0 w 136"/>
                  <a:gd name="T89" fmla="*/ 0 h 146"/>
                  <a:gd name="T90" fmla="*/ 0 w 136"/>
                  <a:gd name="T91" fmla="*/ 0 h 146"/>
                  <a:gd name="T92" fmla="*/ 0 w 136"/>
                  <a:gd name="T93" fmla="*/ 0 h 146"/>
                  <a:gd name="T94" fmla="*/ 0 w 136"/>
                  <a:gd name="T95" fmla="*/ 0 h 146"/>
                  <a:gd name="T96" fmla="*/ 0 w 136"/>
                  <a:gd name="T97" fmla="*/ 0 h 146"/>
                  <a:gd name="T98" fmla="*/ 0 w 136"/>
                  <a:gd name="T99" fmla="*/ 0 h 146"/>
                  <a:gd name="T100" fmla="*/ 0 w 136"/>
                  <a:gd name="T101" fmla="*/ 0 h 146"/>
                  <a:gd name="T102" fmla="*/ 0 w 136"/>
                  <a:gd name="T103" fmla="*/ 0 h 146"/>
                  <a:gd name="T104" fmla="*/ 0 w 136"/>
                  <a:gd name="T105" fmla="*/ 0 h 146"/>
                  <a:gd name="T106" fmla="*/ 0 w 136"/>
                  <a:gd name="T107" fmla="*/ 0 h 146"/>
                  <a:gd name="T108" fmla="*/ 0 w 136"/>
                  <a:gd name="T109" fmla="*/ 0 h 146"/>
                  <a:gd name="T110" fmla="*/ 0 w 136"/>
                  <a:gd name="T111" fmla="*/ 0 h 146"/>
                  <a:gd name="T112" fmla="*/ 0 w 136"/>
                  <a:gd name="T113" fmla="*/ 0 h 1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6"/>
                  <a:gd name="T172" fmla="*/ 0 h 146"/>
                  <a:gd name="T173" fmla="*/ 136 w 136"/>
                  <a:gd name="T174" fmla="*/ 146 h 1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6" h="146">
                    <a:moveTo>
                      <a:pt x="16" y="110"/>
                    </a:moveTo>
                    <a:lnTo>
                      <a:pt x="20" y="110"/>
                    </a:lnTo>
                    <a:lnTo>
                      <a:pt x="20" y="102"/>
                    </a:lnTo>
                    <a:lnTo>
                      <a:pt x="26" y="98"/>
                    </a:lnTo>
                    <a:lnTo>
                      <a:pt x="32" y="94"/>
                    </a:lnTo>
                    <a:lnTo>
                      <a:pt x="38" y="92"/>
                    </a:lnTo>
                    <a:lnTo>
                      <a:pt x="42" y="86"/>
                    </a:lnTo>
                    <a:lnTo>
                      <a:pt x="48" y="76"/>
                    </a:lnTo>
                    <a:lnTo>
                      <a:pt x="56" y="82"/>
                    </a:lnTo>
                    <a:lnTo>
                      <a:pt x="58" y="76"/>
                    </a:lnTo>
                    <a:lnTo>
                      <a:pt x="56" y="64"/>
                    </a:lnTo>
                    <a:lnTo>
                      <a:pt x="56" y="72"/>
                    </a:lnTo>
                    <a:lnTo>
                      <a:pt x="60" y="64"/>
                    </a:lnTo>
                    <a:lnTo>
                      <a:pt x="54" y="50"/>
                    </a:lnTo>
                    <a:lnTo>
                      <a:pt x="58" y="48"/>
                    </a:lnTo>
                    <a:lnTo>
                      <a:pt x="56" y="38"/>
                    </a:lnTo>
                    <a:lnTo>
                      <a:pt x="56" y="36"/>
                    </a:lnTo>
                    <a:lnTo>
                      <a:pt x="62" y="14"/>
                    </a:lnTo>
                    <a:lnTo>
                      <a:pt x="62" y="18"/>
                    </a:lnTo>
                    <a:lnTo>
                      <a:pt x="58" y="26"/>
                    </a:lnTo>
                    <a:lnTo>
                      <a:pt x="62" y="36"/>
                    </a:lnTo>
                    <a:lnTo>
                      <a:pt x="62" y="8"/>
                    </a:lnTo>
                    <a:lnTo>
                      <a:pt x="56" y="2"/>
                    </a:lnTo>
                    <a:lnTo>
                      <a:pt x="98" y="0"/>
                    </a:lnTo>
                    <a:lnTo>
                      <a:pt x="102" y="6"/>
                    </a:lnTo>
                    <a:lnTo>
                      <a:pt x="108" y="14"/>
                    </a:lnTo>
                    <a:lnTo>
                      <a:pt x="108" y="20"/>
                    </a:lnTo>
                    <a:lnTo>
                      <a:pt x="106" y="28"/>
                    </a:lnTo>
                    <a:lnTo>
                      <a:pt x="108" y="38"/>
                    </a:lnTo>
                    <a:lnTo>
                      <a:pt x="110" y="48"/>
                    </a:lnTo>
                    <a:lnTo>
                      <a:pt x="112" y="54"/>
                    </a:lnTo>
                    <a:lnTo>
                      <a:pt x="116" y="58"/>
                    </a:lnTo>
                    <a:lnTo>
                      <a:pt x="116" y="66"/>
                    </a:lnTo>
                    <a:lnTo>
                      <a:pt x="122" y="74"/>
                    </a:lnTo>
                    <a:lnTo>
                      <a:pt x="132" y="80"/>
                    </a:lnTo>
                    <a:lnTo>
                      <a:pt x="136" y="86"/>
                    </a:lnTo>
                    <a:lnTo>
                      <a:pt x="124" y="88"/>
                    </a:lnTo>
                    <a:lnTo>
                      <a:pt x="126" y="92"/>
                    </a:lnTo>
                    <a:lnTo>
                      <a:pt x="124" y="102"/>
                    </a:lnTo>
                    <a:lnTo>
                      <a:pt x="126" y="112"/>
                    </a:lnTo>
                    <a:lnTo>
                      <a:pt x="128" y="124"/>
                    </a:lnTo>
                    <a:lnTo>
                      <a:pt x="120" y="128"/>
                    </a:lnTo>
                    <a:lnTo>
                      <a:pt x="114" y="138"/>
                    </a:lnTo>
                    <a:lnTo>
                      <a:pt x="110" y="146"/>
                    </a:lnTo>
                    <a:lnTo>
                      <a:pt x="98" y="144"/>
                    </a:lnTo>
                    <a:lnTo>
                      <a:pt x="86" y="140"/>
                    </a:lnTo>
                    <a:lnTo>
                      <a:pt x="74" y="138"/>
                    </a:lnTo>
                    <a:lnTo>
                      <a:pt x="68" y="140"/>
                    </a:lnTo>
                    <a:lnTo>
                      <a:pt x="60" y="132"/>
                    </a:lnTo>
                    <a:lnTo>
                      <a:pt x="48" y="126"/>
                    </a:lnTo>
                    <a:lnTo>
                      <a:pt x="38" y="126"/>
                    </a:lnTo>
                    <a:lnTo>
                      <a:pt x="34" y="136"/>
                    </a:lnTo>
                    <a:lnTo>
                      <a:pt x="28" y="140"/>
                    </a:lnTo>
                    <a:lnTo>
                      <a:pt x="18" y="124"/>
                    </a:lnTo>
                    <a:lnTo>
                      <a:pt x="0" y="104"/>
                    </a:lnTo>
                    <a:lnTo>
                      <a:pt x="4" y="106"/>
                    </a:lnTo>
                    <a:lnTo>
                      <a:pt x="16" y="11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56" name="Freeform 812"/>
              <p:cNvSpPr>
                <a:spLocks/>
              </p:cNvSpPr>
              <p:nvPr/>
            </p:nvSpPr>
            <p:spPr bwMode="auto">
              <a:xfrm>
                <a:off x="3685" y="1656"/>
                <a:ext cx="12" cy="11"/>
              </a:xfrm>
              <a:custGeom>
                <a:avLst/>
                <a:gdLst>
                  <a:gd name="T0" fmla="*/ 0 w 62"/>
                  <a:gd name="T1" fmla="*/ 0 h 56"/>
                  <a:gd name="T2" fmla="*/ 0 w 62"/>
                  <a:gd name="T3" fmla="*/ 0 h 56"/>
                  <a:gd name="T4" fmla="*/ 0 w 62"/>
                  <a:gd name="T5" fmla="*/ 0 h 56"/>
                  <a:gd name="T6" fmla="*/ 0 w 62"/>
                  <a:gd name="T7" fmla="*/ 0 h 56"/>
                  <a:gd name="T8" fmla="*/ 0 w 62"/>
                  <a:gd name="T9" fmla="*/ 0 h 56"/>
                  <a:gd name="T10" fmla="*/ 0 w 62"/>
                  <a:gd name="T11" fmla="*/ 0 h 56"/>
                  <a:gd name="T12" fmla="*/ 0 w 62"/>
                  <a:gd name="T13" fmla="*/ 0 h 56"/>
                  <a:gd name="T14" fmla="*/ 0 w 62"/>
                  <a:gd name="T15" fmla="*/ 0 h 56"/>
                  <a:gd name="T16" fmla="*/ 0 w 62"/>
                  <a:gd name="T17" fmla="*/ 0 h 56"/>
                  <a:gd name="T18" fmla="*/ 0 w 62"/>
                  <a:gd name="T19" fmla="*/ 0 h 56"/>
                  <a:gd name="T20" fmla="*/ 0 w 62"/>
                  <a:gd name="T21" fmla="*/ 0 h 56"/>
                  <a:gd name="T22" fmla="*/ 0 w 62"/>
                  <a:gd name="T23" fmla="*/ 0 h 56"/>
                  <a:gd name="T24" fmla="*/ 0 w 62"/>
                  <a:gd name="T25" fmla="*/ 0 h 56"/>
                  <a:gd name="T26" fmla="*/ 0 w 62"/>
                  <a:gd name="T27" fmla="*/ 0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2"/>
                  <a:gd name="T43" fmla="*/ 0 h 56"/>
                  <a:gd name="T44" fmla="*/ 62 w 62"/>
                  <a:gd name="T45" fmla="*/ 56 h 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2" h="56">
                    <a:moveTo>
                      <a:pt x="8" y="0"/>
                    </a:moveTo>
                    <a:lnTo>
                      <a:pt x="0" y="10"/>
                    </a:lnTo>
                    <a:lnTo>
                      <a:pt x="0" y="22"/>
                    </a:lnTo>
                    <a:lnTo>
                      <a:pt x="0" y="34"/>
                    </a:lnTo>
                    <a:lnTo>
                      <a:pt x="4" y="48"/>
                    </a:lnTo>
                    <a:lnTo>
                      <a:pt x="14" y="56"/>
                    </a:lnTo>
                    <a:lnTo>
                      <a:pt x="28" y="44"/>
                    </a:lnTo>
                    <a:lnTo>
                      <a:pt x="52" y="44"/>
                    </a:lnTo>
                    <a:lnTo>
                      <a:pt x="62" y="36"/>
                    </a:lnTo>
                    <a:lnTo>
                      <a:pt x="62" y="16"/>
                    </a:lnTo>
                    <a:lnTo>
                      <a:pt x="52" y="8"/>
                    </a:lnTo>
                    <a:lnTo>
                      <a:pt x="42" y="2"/>
                    </a:lnTo>
                    <a:lnTo>
                      <a:pt x="22" y="0"/>
                    </a:lnTo>
                    <a:lnTo>
                      <a:pt x="8"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57" name="Freeform 813"/>
              <p:cNvSpPr>
                <a:spLocks/>
              </p:cNvSpPr>
              <p:nvPr/>
            </p:nvSpPr>
            <p:spPr bwMode="auto">
              <a:xfrm>
                <a:off x="3677" y="1653"/>
                <a:ext cx="10" cy="20"/>
              </a:xfrm>
              <a:custGeom>
                <a:avLst/>
                <a:gdLst>
                  <a:gd name="T0" fmla="*/ 0 w 52"/>
                  <a:gd name="T1" fmla="*/ 0 h 106"/>
                  <a:gd name="T2" fmla="*/ 0 w 52"/>
                  <a:gd name="T3" fmla="*/ 0 h 106"/>
                  <a:gd name="T4" fmla="*/ 0 w 52"/>
                  <a:gd name="T5" fmla="*/ 0 h 106"/>
                  <a:gd name="T6" fmla="*/ 0 w 52"/>
                  <a:gd name="T7" fmla="*/ 0 h 106"/>
                  <a:gd name="T8" fmla="*/ 0 w 52"/>
                  <a:gd name="T9" fmla="*/ 0 h 106"/>
                  <a:gd name="T10" fmla="*/ 0 w 52"/>
                  <a:gd name="T11" fmla="*/ 0 h 106"/>
                  <a:gd name="T12" fmla="*/ 0 w 52"/>
                  <a:gd name="T13" fmla="*/ 0 h 106"/>
                  <a:gd name="T14" fmla="*/ 0 w 52"/>
                  <a:gd name="T15" fmla="*/ 0 h 106"/>
                  <a:gd name="T16" fmla="*/ 0 w 52"/>
                  <a:gd name="T17" fmla="*/ 0 h 106"/>
                  <a:gd name="T18" fmla="*/ 0 w 52"/>
                  <a:gd name="T19" fmla="*/ 0 h 106"/>
                  <a:gd name="T20" fmla="*/ 0 w 52"/>
                  <a:gd name="T21" fmla="*/ 0 h 106"/>
                  <a:gd name="T22" fmla="*/ 0 w 52"/>
                  <a:gd name="T23" fmla="*/ 0 h 106"/>
                  <a:gd name="T24" fmla="*/ 0 w 52"/>
                  <a:gd name="T25" fmla="*/ 0 h 106"/>
                  <a:gd name="T26" fmla="*/ 0 w 52"/>
                  <a:gd name="T27" fmla="*/ 0 h 106"/>
                  <a:gd name="T28" fmla="*/ 0 w 52"/>
                  <a:gd name="T29" fmla="*/ 0 h 106"/>
                  <a:gd name="T30" fmla="*/ 0 w 52"/>
                  <a:gd name="T31" fmla="*/ 0 h 106"/>
                  <a:gd name="T32" fmla="*/ 0 w 52"/>
                  <a:gd name="T33" fmla="*/ 0 h 106"/>
                  <a:gd name="T34" fmla="*/ 0 w 52"/>
                  <a:gd name="T35" fmla="*/ 0 h 106"/>
                  <a:gd name="T36" fmla="*/ 0 w 52"/>
                  <a:gd name="T37" fmla="*/ 0 h 106"/>
                  <a:gd name="T38" fmla="*/ 0 w 52"/>
                  <a:gd name="T39" fmla="*/ 0 h 10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
                  <a:gd name="T61" fmla="*/ 0 h 106"/>
                  <a:gd name="T62" fmla="*/ 52 w 52"/>
                  <a:gd name="T63" fmla="*/ 106 h 10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 h="106">
                    <a:moveTo>
                      <a:pt x="18" y="22"/>
                    </a:moveTo>
                    <a:lnTo>
                      <a:pt x="16" y="34"/>
                    </a:lnTo>
                    <a:lnTo>
                      <a:pt x="12" y="46"/>
                    </a:lnTo>
                    <a:lnTo>
                      <a:pt x="6" y="62"/>
                    </a:lnTo>
                    <a:lnTo>
                      <a:pt x="0" y="72"/>
                    </a:lnTo>
                    <a:lnTo>
                      <a:pt x="4" y="88"/>
                    </a:lnTo>
                    <a:lnTo>
                      <a:pt x="12" y="102"/>
                    </a:lnTo>
                    <a:lnTo>
                      <a:pt x="0" y="106"/>
                    </a:lnTo>
                    <a:lnTo>
                      <a:pt x="14" y="102"/>
                    </a:lnTo>
                    <a:lnTo>
                      <a:pt x="24" y="96"/>
                    </a:lnTo>
                    <a:lnTo>
                      <a:pt x="38" y="86"/>
                    </a:lnTo>
                    <a:lnTo>
                      <a:pt x="48" y="78"/>
                    </a:lnTo>
                    <a:lnTo>
                      <a:pt x="44" y="64"/>
                    </a:lnTo>
                    <a:lnTo>
                      <a:pt x="44" y="50"/>
                    </a:lnTo>
                    <a:lnTo>
                      <a:pt x="42" y="38"/>
                    </a:lnTo>
                    <a:lnTo>
                      <a:pt x="42" y="24"/>
                    </a:lnTo>
                    <a:lnTo>
                      <a:pt x="52" y="16"/>
                    </a:lnTo>
                    <a:lnTo>
                      <a:pt x="42" y="0"/>
                    </a:lnTo>
                    <a:lnTo>
                      <a:pt x="30" y="2"/>
                    </a:lnTo>
                    <a:lnTo>
                      <a:pt x="18" y="2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58" name="Freeform 814"/>
              <p:cNvSpPr>
                <a:spLocks/>
              </p:cNvSpPr>
              <p:nvPr/>
            </p:nvSpPr>
            <p:spPr bwMode="auto">
              <a:xfrm>
                <a:off x="3680" y="1664"/>
                <a:ext cx="35" cy="34"/>
              </a:xfrm>
              <a:custGeom>
                <a:avLst/>
                <a:gdLst>
                  <a:gd name="T0" fmla="*/ 0 w 186"/>
                  <a:gd name="T1" fmla="*/ 0 h 182"/>
                  <a:gd name="T2" fmla="*/ 0 w 186"/>
                  <a:gd name="T3" fmla="*/ 0 h 182"/>
                  <a:gd name="T4" fmla="*/ 0 w 186"/>
                  <a:gd name="T5" fmla="*/ 0 h 182"/>
                  <a:gd name="T6" fmla="*/ 0 w 186"/>
                  <a:gd name="T7" fmla="*/ 0 h 182"/>
                  <a:gd name="T8" fmla="*/ 0 w 186"/>
                  <a:gd name="T9" fmla="*/ 0 h 182"/>
                  <a:gd name="T10" fmla="*/ 0 w 186"/>
                  <a:gd name="T11" fmla="*/ 0 h 182"/>
                  <a:gd name="T12" fmla="*/ 0 w 186"/>
                  <a:gd name="T13" fmla="*/ 0 h 182"/>
                  <a:gd name="T14" fmla="*/ 0 w 186"/>
                  <a:gd name="T15" fmla="*/ 0 h 182"/>
                  <a:gd name="T16" fmla="*/ 0 w 186"/>
                  <a:gd name="T17" fmla="*/ 0 h 182"/>
                  <a:gd name="T18" fmla="*/ 0 w 186"/>
                  <a:gd name="T19" fmla="*/ 0 h 182"/>
                  <a:gd name="T20" fmla="*/ 0 w 186"/>
                  <a:gd name="T21" fmla="*/ 0 h 182"/>
                  <a:gd name="T22" fmla="*/ 0 w 186"/>
                  <a:gd name="T23" fmla="*/ 0 h 182"/>
                  <a:gd name="T24" fmla="*/ 0 w 186"/>
                  <a:gd name="T25" fmla="*/ 0 h 182"/>
                  <a:gd name="T26" fmla="*/ 0 w 186"/>
                  <a:gd name="T27" fmla="*/ 0 h 182"/>
                  <a:gd name="T28" fmla="*/ 0 w 186"/>
                  <a:gd name="T29" fmla="*/ 0 h 182"/>
                  <a:gd name="T30" fmla="*/ 0 w 186"/>
                  <a:gd name="T31" fmla="*/ 0 h 182"/>
                  <a:gd name="T32" fmla="*/ 0 w 186"/>
                  <a:gd name="T33" fmla="*/ 0 h 182"/>
                  <a:gd name="T34" fmla="*/ 0 w 186"/>
                  <a:gd name="T35" fmla="*/ 0 h 182"/>
                  <a:gd name="T36" fmla="*/ 0 w 186"/>
                  <a:gd name="T37" fmla="*/ 0 h 182"/>
                  <a:gd name="T38" fmla="*/ 0 w 186"/>
                  <a:gd name="T39" fmla="*/ 0 h 182"/>
                  <a:gd name="T40" fmla="*/ 0 w 186"/>
                  <a:gd name="T41" fmla="*/ 0 h 182"/>
                  <a:gd name="T42" fmla="*/ 0 w 186"/>
                  <a:gd name="T43" fmla="*/ 0 h 182"/>
                  <a:gd name="T44" fmla="*/ 0 w 186"/>
                  <a:gd name="T45" fmla="*/ 0 h 182"/>
                  <a:gd name="T46" fmla="*/ 0 w 186"/>
                  <a:gd name="T47" fmla="*/ 0 h 182"/>
                  <a:gd name="T48" fmla="*/ 0 w 186"/>
                  <a:gd name="T49" fmla="*/ 0 h 182"/>
                  <a:gd name="T50" fmla="*/ 0 w 186"/>
                  <a:gd name="T51" fmla="*/ 0 h 182"/>
                  <a:gd name="T52" fmla="*/ 0 w 186"/>
                  <a:gd name="T53" fmla="*/ 0 h 182"/>
                  <a:gd name="T54" fmla="*/ 0 w 186"/>
                  <a:gd name="T55" fmla="*/ 0 h 182"/>
                  <a:gd name="T56" fmla="*/ 0 w 186"/>
                  <a:gd name="T57" fmla="*/ 0 h 182"/>
                  <a:gd name="T58" fmla="*/ 0 w 186"/>
                  <a:gd name="T59" fmla="*/ 0 h 182"/>
                  <a:gd name="T60" fmla="*/ 0 w 186"/>
                  <a:gd name="T61" fmla="*/ 0 h 182"/>
                  <a:gd name="T62" fmla="*/ 0 w 186"/>
                  <a:gd name="T63" fmla="*/ 0 h 182"/>
                  <a:gd name="T64" fmla="*/ 0 w 186"/>
                  <a:gd name="T65" fmla="*/ 0 h 182"/>
                  <a:gd name="T66" fmla="*/ 0 w 186"/>
                  <a:gd name="T67" fmla="*/ 0 h 182"/>
                  <a:gd name="T68" fmla="*/ 0 w 186"/>
                  <a:gd name="T69" fmla="*/ 0 h 182"/>
                  <a:gd name="T70" fmla="*/ 0 w 186"/>
                  <a:gd name="T71" fmla="*/ 0 h 18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6"/>
                  <a:gd name="T109" fmla="*/ 0 h 182"/>
                  <a:gd name="T110" fmla="*/ 186 w 186"/>
                  <a:gd name="T111" fmla="*/ 182 h 18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6" h="182">
                    <a:moveTo>
                      <a:pt x="0" y="46"/>
                    </a:moveTo>
                    <a:lnTo>
                      <a:pt x="4" y="60"/>
                    </a:lnTo>
                    <a:lnTo>
                      <a:pt x="12" y="74"/>
                    </a:lnTo>
                    <a:lnTo>
                      <a:pt x="18" y="86"/>
                    </a:lnTo>
                    <a:lnTo>
                      <a:pt x="14" y="100"/>
                    </a:lnTo>
                    <a:lnTo>
                      <a:pt x="6" y="114"/>
                    </a:lnTo>
                    <a:lnTo>
                      <a:pt x="10" y="128"/>
                    </a:lnTo>
                    <a:lnTo>
                      <a:pt x="16" y="144"/>
                    </a:lnTo>
                    <a:lnTo>
                      <a:pt x="10" y="158"/>
                    </a:lnTo>
                    <a:lnTo>
                      <a:pt x="24" y="152"/>
                    </a:lnTo>
                    <a:lnTo>
                      <a:pt x="26" y="182"/>
                    </a:lnTo>
                    <a:lnTo>
                      <a:pt x="39" y="163"/>
                    </a:lnTo>
                    <a:lnTo>
                      <a:pt x="48" y="178"/>
                    </a:lnTo>
                    <a:lnTo>
                      <a:pt x="48" y="160"/>
                    </a:lnTo>
                    <a:lnTo>
                      <a:pt x="48" y="144"/>
                    </a:lnTo>
                    <a:lnTo>
                      <a:pt x="62" y="146"/>
                    </a:lnTo>
                    <a:lnTo>
                      <a:pt x="58" y="134"/>
                    </a:lnTo>
                    <a:lnTo>
                      <a:pt x="52" y="108"/>
                    </a:lnTo>
                    <a:lnTo>
                      <a:pt x="42" y="116"/>
                    </a:lnTo>
                    <a:lnTo>
                      <a:pt x="52" y="104"/>
                    </a:lnTo>
                    <a:lnTo>
                      <a:pt x="58" y="122"/>
                    </a:lnTo>
                    <a:lnTo>
                      <a:pt x="66" y="132"/>
                    </a:lnTo>
                    <a:lnTo>
                      <a:pt x="82" y="132"/>
                    </a:lnTo>
                    <a:lnTo>
                      <a:pt x="94" y="132"/>
                    </a:lnTo>
                    <a:lnTo>
                      <a:pt x="104" y="148"/>
                    </a:lnTo>
                    <a:lnTo>
                      <a:pt x="110" y="134"/>
                    </a:lnTo>
                    <a:lnTo>
                      <a:pt x="104" y="120"/>
                    </a:lnTo>
                    <a:lnTo>
                      <a:pt x="94" y="106"/>
                    </a:lnTo>
                    <a:lnTo>
                      <a:pt x="84" y="100"/>
                    </a:lnTo>
                    <a:lnTo>
                      <a:pt x="74" y="92"/>
                    </a:lnTo>
                    <a:lnTo>
                      <a:pt x="72" y="78"/>
                    </a:lnTo>
                    <a:lnTo>
                      <a:pt x="74" y="64"/>
                    </a:lnTo>
                    <a:lnTo>
                      <a:pt x="66" y="52"/>
                    </a:lnTo>
                    <a:lnTo>
                      <a:pt x="70" y="32"/>
                    </a:lnTo>
                    <a:lnTo>
                      <a:pt x="88" y="42"/>
                    </a:lnTo>
                    <a:lnTo>
                      <a:pt x="92" y="56"/>
                    </a:lnTo>
                    <a:lnTo>
                      <a:pt x="100" y="46"/>
                    </a:lnTo>
                    <a:lnTo>
                      <a:pt x="112" y="52"/>
                    </a:lnTo>
                    <a:lnTo>
                      <a:pt x="100" y="40"/>
                    </a:lnTo>
                    <a:lnTo>
                      <a:pt x="102" y="36"/>
                    </a:lnTo>
                    <a:lnTo>
                      <a:pt x="108" y="28"/>
                    </a:lnTo>
                    <a:lnTo>
                      <a:pt x="116" y="26"/>
                    </a:lnTo>
                    <a:lnTo>
                      <a:pt x="120" y="38"/>
                    </a:lnTo>
                    <a:lnTo>
                      <a:pt x="124" y="38"/>
                    </a:lnTo>
                    <a:lnTo>
                      <a:pt x="128" y="30"/>
                    </a:lnTo>
                    <a:lnTo>
                      <a:pt x="136" y="28"/>
                    </a:lnTo>
                    <a:lnTo>
                      <a:pt x="144" y="28"/>
                    </a:lnTo>
                    <a:lnTo>
                      <a:pt x="154" y="30"/>
                    </a:lnTo>
                    <a:lnTo>
                      <a:pt x="162" y="36"/>
                    </a:lnTo>
                    <a:lnTo>
                      <a:pt x="168" y="40"/>
                    </a:lnTo>
                    <a:lnTo>
                      <a:pt x="170" y="32"/>
                    </a:lnTo>
                    <a:lnTo>
                      <a:pt x="172" y="26"/>
                    </a:lnTo>
                    <a:lnTo>
                      <a:pt x="178" y="18"/>
                    </a:lnTo>
                    <a:lnTo>
                      <a:pt x="186" y="12"/>
                    </a:lnTo>
                    <a:lnTo>
                      <a:pt x="182" y="6"/>
                    </a:lnTo>
                    <a:lnTo>
                      <a:pt x="184" y="0"/>
                    </a:lnTo>
                    <a:lnTo>
                      <a:pt x="176" y="0"/>
                    </a:lnTo>
                    <a:lnTo>
                      <a:pt x="170" y="14"/>
                    </a:lnTo>
                    <a:lnTo>
                      <a:pt x="162" y="18"/>
                    </a:lnTo>
                    <a:lnTo>
                      <a:pt x="146" y="14"/>
                    </a:lnTo>
                    <a:lnTo>
                      <a:pt x="136" y="6"/>
                    </a:lnTo>
                    <a:lnTo>
                      <a:pt x="120" y="6"/>
                    </a:lnTo>
                    <a:lnTo>
                      <a:pt x="108" y="4"/>
                    </a:lnTo>
                    <a:lnTo>
                      <a:pt x="98" y="0"/>
                    </a:lnTo>
                    <a:lnTo>
                      <a:pt x="88" y="2"/>
                    </a:lnTo>
                    <a:lnTo>
                      <a:pt x="80" y="4"/>
                    </a:lnTo>
                    <a:lnTo>
                      <a:pt x="66" y="0"/>
                    </a:lnTo>
                    <a:lnTo>
                      <a:pt x="52" y="8"/>
                    </a:lnTo>
                    <a:lnTo>
                      <a:pt x="38" y="18"/>
                    </a:lnTo>
                    <a:lnTo>
                      <a:pt x="30" y="24"/>
                    </a:lnTo>
                    <a:lnTo>
                      <a:pt x="18" y="34"/>
                    </a:lnTo>
                    <a:lnTo>
                      <a:pt x="0" y="46"/>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59" name="Freeform 815"/>
              <p:cNvSpPr>
                <a:spLocks/>
              </p:cNvSpPr>
              <p:nvPr/>
            </p:nvSpPr>
            <p:spPr bwMode="auto">
              <a:xfrm>
                <a:off x="3644" y="1689"/>
                <a:ext cx="2" cy="2"/>
              </a:xfrm>
              <a:custGeom>
                <a:avLst/>
                <a:gdLst>
                  <a:gd name="T0" fmla="*/ 0 w 13"/>
                  <a:gd name="T1" fmla="*/ 0 h 10"/>
                  <a:gd name="T2" fmla="*/ 0 w 13"/>
                  <a:gd name="T3" fmla="*/ 0 h 10"/>
                  <a:gd name="T4" fmla="*/ 0 w 13"/>
                  <a:gd name="T5" fmla="*/ 0 h 10"/>
                  <a:gd name="T6" fmla="*/ 0 w 13"/>
                  <a:gd name="T7" fmla="*/ 0 h 10"/>
                  <a:gd name="T8" fmla="*/ 0 60000 65536"/>
                  <a:gd name="T9" fmla="*/ 0 60000 65536"/>
                  <a:gd name="T10" fmla="*/ 0 60000 65536"/>
                  <a:gd name="T11" fmla="*/ 0 60000 65536"/>
                  <a:gd name="T12" fmla="*/ 0 w 13"/>
                  <a:gd name="T13" fmla="*/ 0 h 10"/>
                  <a:gd name="T14" fmla="*/ 13 w 13"/>
                  <a:gd name="T15" fmla="*/ 10 h 10"/>
                </a:gdLst>
                <a:ahLst/>
                <a:cxnLst>
                  <a:cxn ang="T8">
                    <a:pos x="T0" y="T1"/>
                  </a:cxn>
                  <a:cxn ang="T9">
                    <a:pos x="T2" y="T3"/>
                  </a:cxn>
                  <a:cxn ang="T10">
                    <a:pos x="T4" y="T5"/>
                  </a:cxn>
                  <a:cxn ang="T11">
                    <a:pos x="T6" y="T7"/>
                  </a:cxn>
                </a:cxnLst>
                <a:rect l="T12" t="T13" r="T14" b="T15"/>
                <a:pathLst>
                  <a:path w="13" h="10">
                    <a:moveTo>
                      <a:pt x="10" y="0"/>
                    </a:moveTo>
                    <a:lnTo>
                      <a:pt x="0" y="10"/>
                    </a:lnTo>
                    <a:lnTo>
                      <a:pt x="13" y="10"/>
                    </a:lnTo>
                    <a:lnTo>
                      <a:pt x="10"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60" name="Freeform 816"/>
              <p:cNvSpPr>
                <a:spLocks/>
              </p:cNvSpPr>
              <p:nvPr/>
            </p:nvSpPr>
            <p:spPr bwMode="auto">
              <a:xfrm>
                <a:off x="3700" y="1695"/>
                <a:ext cx="3" cy="2"/>
              </a:xfrm>
              <a:custGeom>
                <a:avLst/>
                <a:gdLst>
                  <a:gd name="T0" fmla="*/ 0 w 13"/>
                  <a:gd name="T1" fmla="*/ 0 h 10"/>
                  <a:gd name="T2" fmla="*/ 0 w 13"/>
                  <a:gd name="T3" fmla="*/ 0 h 10"/>
                  <a:gd name="T4" fmla="*/ 0 w 13"/>
                  <a:gd name="T5" fmla="*/ 0 h 10"/>
                  <a:gd name="T6" fmla="*/ 0 w 13"/>
                  <a:gd name="T7" fmla="*/ 0 h 10"/>
                  <a:gd name="T8" fmla="*/ 0 60000 65536"/>
                  <a:gd name="T9" fmla="*/ 0 60000 65536"/>
                  <a:gd name="T10" fmla="*/ 0 60000 65536"/>
                  <a:gd name="T11" fmla="*/ 0 60000 65536"/>
                  <a:gd name="T12" fmla="*/ 0 w 13"/>
                  <a:gd name="T13" fmla="*/ 0 h 10"/>
                  <a:gd name="T14" fmla="*/ 13 w 13"/>
                  <a:gd name="T15" fmla="*/ 10 h 10"/>
                </a:gdLst>
                <a:ahLst/>
                <a:cxnLst>
                  <a:cxn ang="T8">
                    <a:pos x="T0" y="T1"/>
                  </a:cxn>
                  <a:cxn ang="T9">
                    <a:pos x="T2" y="T3"/>
                  </a:cxn>
                  <a:cxn ang="T10">
                    <a:pos x="T4" y="T5"/>
                  </a:cxn>
                  <a:cxn ang="T11">
                    <a:pos x="T6" y="T7"/>
                  </a:cxn>
                </a:cxnLst>
                <a:rect l="T12" t="T13" r="T14" b="T15"/>
                <a:pathLst>
                  <a:path w="13" h="10">
                    <a:moveTo>
                      <a:pt x="10" y="0"/>
                    </a:moveTo>
                    <a:lnTo>
                      <a:pt x="0" y="10"/>
                    </a:lnTo>
                    <a:lnTo>
                      <a:pt x="13" y="10"/>
                    </a:lnTo>
                    <a:lnTo>
                      <a:pt x="10"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61" name="Freeform 817"/>
              <p:cNvSpPr>
                <a:spLocks/>
              </p:cNvSpPr>
              <p:nvPr/>
            </p:nvSpPr>
            <p:spPr bwMode="auto">
              <a:xfrm>
                <a:off x="3703" y="1675"/>
                <a:ext cx="2" cy="2"/>
              </a:xfrm>
              <a:custGeom>
                <a:avLst/>
                <a:gdLst>
                  <a:gd name="T0" fmla="*/ 0 w 13"/>
                  <a:gd name="T1" fmla="*/ 0 h 10"/>
                  <a:gd name="T2" fmla="*/ 0 w 13"/>
                  <a:gd name="T3" fmla="*/ 0 h 10"/>
                  <a:gd name="T4" fmla="*/ 0 w 13"/>
                  <a:gd name="T5" fmla="*/ 0 h 10"/>
                  <a:gd name="T6" fmla="*/ 0 w 13"/>
                  <a:gd name="T7" fmla="*/ 0 h 10"/>
                  <a:gd name="T8" fmla="*/ 0 60000 65536"/>
                  <a:gd name="T9" fmla="*/ 0 60000 65536"/>
                  <a:gd name="T10" fmla="*/ 0 60000 65536"/>
                  <a:gd name="T11" fmla="*/ 0 60000 65536"/>
                  <a:gd name="T12" fmla="*/ 0 w 13"/>
                  <a:gd name="T13" fmla="*/ 0 h 10"/>
                  <a:gd name="T14" fmla="*/ 13 w 13"/>
                  <a:gd name="T15" fmla="*/ 10 h 10"/>
                </a:gdLst>
                <a:ahLst/>
                <a:cxnLst>
                  <a:cxn ang="T8">
                    <a:pos x="T0" y="T1"/>
                  </a:cxn>
                  <a:cxn ang="T9">
                    <a:pos x="T2" y="T3"/>
                  </a:cxn>
                  <a:cxn ang="T10">
                    <a:pos x="T4" y="T5"/>
                  </a:cxn>
                  <a:cxn ang="T11">
                    <a:pos x="T6" y="T7"/>
                  </a:cxn>
                </a:cxnLst>
                <a:rect l="T12" t="T13" r="T14" b="T15"/>
                <a:pathLst>
                  <a:path w="13" h="10">
                    <a:moveTo>
                      <a:pt x="10" y="0"/>
                    </a:moveTo>
                    <a:lnTo>
                      <a:pt x="0" y="10"/>
                    </a:lnTo>
                    <a:lnTo>
                      <a:pt x="13" y="10"/>
                    </a:lnTo>
                    <a:lnTo>
                      <a:pt x="10"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62" name="Freeform 818"/>
              <p:cNvSpPr>
                <a:spLocks/>
              </p:cNvSpPr>
              <p:nvPr/>
            </p:nvSpPr>
            <p:spPr bwMode="auto">
              <a:xfrm>
                <a:off x="3712" y="1702"/>
                <a:ext cx="4" cy="3"/>
              </a:xfrm>
              <a:custGeom>
                <a:avLst/>
                <a:gdLst>
                  <a:gd name="T0" fmla="*/ 0 w 18"/>
                  <a:gd name="T1" fmla="*/ 0 h 17"/>
                  <a:gd name="T2" fmla="*/ 0 w 18"/>
                  <a:gd name="T3" fmla="*/ 0 h 17"/>
                  <a:gd name="T4" fmla="*/ 0 w 18"/>
                  <a:gd name="T5" fmla="*/ 0 h 17"/>
                  <a:gd name="T6" fmla="*/ 0 w 18"/>
                  <a:gd name="T7" fmla="*/ 0 h 17"/>
                  <a:gd name="T8" fmla="*/ 0 w 18"/>
                  <a:gd name="T9" fmla="*/ 0 h 17"/>
                  <a:gd name="T10" fmla="*/ 0 w 18"/>
                  <a:gd name="T11" fmla="*/ 0 h 17"/>
                  <a:gd name="T12" fmla="*/ 0 w 18"/>
                  <a:gd name="T13" fmla="*/ 0 h 17"/>
                  <a:gd name="T14" fmla="*/ 0 60000 65536"/>
                  <a:gd name="T15" fmla="*/ 0 60000 65536"/>
                  <a:gd name="T16" fmla="*/ 0 60000 65536"/>
                  <a:gd name="T17" fmla="*/ 0 60000 65536"/>
                  <a:gd name="T18" fmla="*/ 0 60000 65536"/>
                  <a:gd name="T19" fmla="*/ 0 60000 65536"/>
                  <a:gd name="T20" fmla="*/ 0 60000 65536"/>
                  <a:gd name="T21" fmla="*/ 0 w 18"/>
                  <a:gd name="T22" fmla="*/ 0 h 17"/>
                  <a:gd name="T23" fmla="*/ 18 w 18"/>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17">
                    <a:moveTo>
                      <a:pt x="0" y="12"/>
                    </a:moveTo>
                    <a:lnTo>
                      <a:pt x="9" y="17"/>
                    </a:lnTo>
                    <a:lnTo>
                      <a:pt x="18" y="13"/>
                    </a:lnTo>
                    <a:lnTo>
                      <a:pt x="18" y="7"/>
                    </a:lnTo>
                    <a:lnTo>
                      <a:pt x="18" y="0"/>
                    </a:lnTo>
                    <a:lnTo>
                      <a:pt x="7" y="0"/>
                    </a:lnTo>
                    <a:lnTo>
                      <a:pt x="0" y="12"/>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63" name="Freeform 819"/>
              <p:cNvSpPr>
                <a:spLocks/>
              </p:cNvSpPr>
              <p:nvPr/>
            </p:nvSpPr>
            <p:spPr bwMode="auto">
              <a:xfrm>
                <a:off x="3736" y="1711"/>
                <a:ext cx="14" cy="7"/>
              </a:xfrm>
              <a:custGeom>
                <a:avLst/>
                <a:gdLst>
                  <a:gd name="T0" fmla="*/ 0 w 73"/>
                  <a:gd name="T1" fmla="*/ 0 h 38"/>
                  <a:gd name="T2" fmla="*/ 0 w 73"/>
                  <a:gd name="T3" fmla="*/ 0 h 38"/>
                  <a:gd name="T4" fmla="*/ 0 w 73"/>
                  <a:gd name="T5" fmla="*/ 0 h 38"/>
                  <a:gd name="T6" fmla="*/ 0 w 73"/>
                  <a:gd name="T7" fmla="*/ 0 h 38"/>
                  <a:gd name="T8" fmla="*/ 0 w 73"/>
                  <a:gd name="T9" fmla="*/ 0 h 38"/>
                  <a:gd name="T10" fmla="*/ 0 w 73"/>
                  <a:gd name="T11" fmla="*/ 0 h 38"/>
                  <a:gd name="T12" fmla="*/ 0 w 73"/>
                  <a:gd name="T13" fmla="*/ 0 h 38"/>
                  <a:gd name="T14" fmla="*/ 0 w 73"/>
                  <a:gd name="T15" fmla="*/ 0 h 38"/>
                  <a:gd name="T16" fmla="*/ 0 w 73"/>
                  <a:gd name="T17" fmla="*/ 0 h 38"/>
                  <a:gd name="T18" fmla="*/ 0 w 73"/>
                  <a:gd name="T19" fmla="*/ 0 h 38"/>
                  <a:gd name="T20" fmla="*/ 0 w 73"/>
                  <a:gd name="T21" fmla="*/ 0 h 38"/>
                  <a:gd name="T22" fmla="*/ 0 w 73"/>
                  <a:gd name="T23" fmla="*/ 0 h 3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3"/>
                  <a:gd name="T37" fmla="*/ 0 h 38"/>
                  <a:gd name="T38" fmla="*/ 73 w 73"/>
                  <a:gd name="T39" fmla="*/ 38 h 3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3" h="38">
                    <a:moveTo>
                      <a:pt x="53" y="22"/>
                    </a:moveTo>
                    <a:lnTo>
                      <a:pt x="38" y="36"/>
                    </a:lnTo>
                    <a:lnTo>
                      <a:pt x="25" y="38"/>
                    </a:lnTo>
                    <a:lnTo>
                      <a:pt x="11" y="32"/>
                    </a:lnTo>
                    <a:lnTo>
                      <a:pt x="0" y="27"/>
                    </a:lnTo>
                    <a:lnTo>
                      <a:pt x="9" y="16"/>
                    </a:lnTo>
                    <a:lnTo>
                      <a:pt x="25" y="12"/>
                    </a:lnTo>
                    <a:lnTo>
                      <a:pt x="45" y="6"/>
                    </a:lnTo>
                    <a:lnTo>
                      <a:pt x="57" y="2"/>
                    </a:lnTo>
                    <a:lnTo>
                      <a:pt x="73" y="0"/>
                    </a:lnTo>
                    <a:lnTo>
                      <a:pt x="57" y="16"/>
                    </a:lnTo>
                    <a:lnTo>
                      <a:pt x="53" y="2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64" name="Freeform 820"/>
              <p:cNvSpPr>
                <a:spLocks/>
              </p:cNvSpPr>
              <p:nvPr/>
            </p:nvSpPr>
            <p:spPr bwMode="auto">
              <a:xfrm>
                <a:off x="3689" y="1704"/>
                <a:ext cx="4" cy="3"/>
              </a:xfrm>
              <a:custGeom>
                <a:avLst/>
                <a:gdLst>
                  <a:gd name="T0" fmla="*/ 0 w 18"/>
                  <a:gd name="T1" fmla="*/ 0 h 17"/>
                  <a:gd name="T2" fmla="*/ 0 w 18"/>
                  <a:gd name="T3" fmla="*/ 0 h 17"/>
                  <a:gd name="T4" fmla="*/ 0 w 18"/>
                  <a:gd name="T5" fmla="*/ 0 h 17"/>
                  <a:gd name="T6" fmla="*/ 0 w 18"/>
                  <a:gd name="T7" fmla="*/ 0 h 17"/>
                  <a:gd name="T8" fmla="*/ 0 w 18"/>
                  <a:gd name="T9" fmla="*/ 0 h 17"/>
                  <a:gd name="T10" fmla="*/ 0 w 18"/>
                  <a:gd name="T11" fmla="*/ 0 h 17"/>
                  <a:gd name="T12" fmla="*/ 0 w 18"/>
                  <a:gd name="T13" fmla="*/ 0 h 17"/>
                  <a:gd name="T14" fmla="*/ 0 60000 65536"/>
                  <a:gd name="T15" fmla="*/ 0 60000 65536"/>
                  <a:gd name="T16" fmla="*/ 0 60000 65536"/>
                  <a:gd name="T17" fmla="*/ 0 60000 65536"/>
                  <a:gd name="T18" fmla="*/ 0 60000 65536"/>
                  <a:gd name="T19" fmla="*/ 0 60000 65536"/>
                  <a:gd name="T20" fmla="*/ 0 60000 65536"/>
                  <a:gd name="T21" fmla="*/ 0 w 18"/>
                  <a:gd name="T22" fmla="*/ 0 h 17"/>
                  <a:gd name="T23" fmla="*/ 18 w 18"/>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17">
                    <a:moveTo>
                      <a:pt x="0" y="12"/>
                    </a:moveTo>
                    <a:lnTo>
                      <a:pt x="9" y="17"/>
                    </a:lnTo>
                    <a:lnTo>
                      <a:pt x="18" y="13"/>
                    </a:lnTo>
                    <a:lnTo>
                      <a:pt x="18" y="7"/>
                    </a:lnTo>
                    <a:lnTo>
                      <a:pt x="18" y="0"/>
                    </a:lnTo>
                    <a:lnTo>
                      <a:pt x="7" y="0"/>
                    </a:lnTo>
                    <a:lnTo>
                      <a:pt x="0" y="12"/>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65" name="Freeform 821"/>
              <p:cNvSpPr>
                <a:spLocks/>
              </p:cNvSpPr>
              <p:nvPr/>
            </p:nvSpPr>
            <p:spPr bwMode="auto">
              <a:xfrm>
                <a:off x="3694" y="1705"/>
                <a:ext cx="11" cy="5"/>
              </a:xfrm>
              <a:custGeom>
                <a:avLst/>
                <a:gdLst>
                  <a:gd name="T0" fmla="*/ 0 w 60"/>
                  <a:gd name="T1" fmla="*/ 0 h 25"/>
                  <a:gd name="T2" fmla="*/ 0 w 60"/>
                  <a:gd name="T3" fmla="*/ 0 h 25"/>
                  <a:gd name="T4" fmla="*/ 0 w 60"/>
                  <a:gd name="T5" fmla="*/ 0 h 25"/>
                  <a:gd name="T6" fmla="*/ 0 w 60"/>
                  <a:gd name="T7" fmla="*/ 0 h 25"/>
                  <a:gd name="T8" fmla="*/ 0 w 60"/>
                  <a:gd name="T9" fmla="*/ 0 h 25"/>
                  <a:gd name="T10" fmla="*/ 0 w 60"/>
                  <a:gd name="T11" fmla="*/ 0 h 25"/>
                  <a:gd name="T12" fmla="*/ 0 w 60"/>
                  <a:gd name="T13" fmla="*/ 0 h 25"/>
                  <a:gd name="T14" fmla="*/ 0 w 60"/>
                  <a:gd name="T15" fmla="*/ 0 h 25"/>
                  <a:gd name="T16" fmla="*/ 0 w 60"/>
                  <a:gd name="T17" fmla="*/ 0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25"/>
                  <a:gd name="T29" fmla="*/ 60 w 60"/>
                  <a:gd name="T30" fmla="*/ 25 h 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25">
                    <a:moveTo>
                      <a:pt x="0" y="12"/>
                    </a:moveTo>
                    <a:lnTo>
                      <a:pt x="9" y="17"/>
                    </a:lnTo>
                    <a:lnTo>
                      <a:pt x="24" y="21"/>
                    </a:lnTo>
                    <a:lnTo>
                      <a:pt x="44" y="25"/>
                    </a:lnTo>
                    <a:lnTo>
                      <a:pt x="60" y="23"/>
                    </a:lnTo>
                    <a:lnTo>
                      <a:pt x="36" y="7"/>
                    </a:lnTo>
                    <a:lnTo>
                      <a:pt x="18" y="0"/>
                    </a:lnTo>
                    <a:lnTo>
                      <a:pt x="7" y="0"/>
                    </a:lnTo>
                    <a:lnTo>
                      <a:pt x="0" y="12"/>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66" name="Freeform 822"/>
              <p:cNvSpPr>
                <a:spLocks/>
              </p:cNvSpPr>
              <p:nvPr/>
            </p:nvSpPr>
            <p:spPr bwMode="auto">
              <a:xfrm>
                <a:off x="3641" y="1579"/>
                <a:ext cx="9" cy="12"/>
              </a:xfrm>
              <a:custGeom>
                <a:avLst/>
                <a:gdLst>
                  <a:gd name="T0" fmla="*/ 0 w 50"/>
                  <a:gd name="T1" fmla="*/ 0 h 64"/>
                  <a:gd name="T2" fmla="*/ 0 w 50"/>
                  <a:gd name="T3" fmla="*/ 0 h 64"/>
                  <a:gd name="T4" fmla="*/ 0 w 50"/>
                  <a:gd name="T5" fmla="*/ 0 h 64"/>
                  <a:gd name="T6" fmla="*/ 0 w 50"/>
                  <a:gd name="T7" fmla="*/ 0 h 64"/>
                  <a:gd name="T8" fmla="*/ 0 w 50"/>
                  <a:gd name="T9" fmla="*/ 0 h 64"/>
                  <a:gd name="T10" fmla="*/ 0 w 50"/>
                  <a:gd name="T11" fmla="*/ 0 h 64"/>
                  <a:gd name="T12" fmla="*/ 0 w 50"/>
                  <a:gd name="T13" fmla="*/ 0 h 64"/>
                  <a:gd name="T14" fmla="*/ 0 w 50"/>
                  <a:gd name="T15" fmla="*/ 0 h 64"/>
                  <a:gd name="T16" fmla="*/ 0 w 50"/>
                  <a:gd name="T17" fmla="*/ 0 h 64"/>
                  <a:gd name="T18" fmla="*/ 0 w 50"/>
                  <a:gd name="T19" fmla="*/ 0 h 64"/>
                  <a:gd name="T20" fmla="*/ 0 w 50"/>
                  <a:gd name="T21" fmla="*/ 0 h 64"/>
                  <a:gd name="T22" fmla="*/ 0 w 50"/>
                  <a:gd name="T23" fmla="*/ 0 h 64"/>
                  <a:gd name="T24" fmla="*/ 0 w 50"/>
                  <a:gd name="T25" fmla="*/ 0 h 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
                  <a:gd name="T40" fmla="*/ 0 h 64"/>
                  <a:gd name="T41" fmla="*/ 50 w 50"/>
                  <a:gd name="T42" fmla="*/ 64 h 6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 h="64">
                    <a:moveTo>
                      <a:pt x="0" y="2"/>
                    </a:moveTo>
                    <a:lnTo>
                      <a:pt x="20" y="0"/>
                    </a:lnTo>
                    <a:lnTo>
                      <a:pt x="34" y="4"/>
                    </a:lnTo>
                    <a:lnTo>
                      <a:pt x="46" y="4"/>
                    </a:lnTo>
                    <a:lnTo>
                      <a:pt x="50" y="20"/>
                    </a:lnTo>
                    <a:lnTo>
                      <a:pt x="48" y="42"/>
                    </a:lnTo>
                    <a:lnTo>
                      <a:pt x="46" y="52"/>
                    </a:lnTo>
                    <a:lnTo>
                      <a:pt x="31" y="54"/>
                    </a:lnTo>
                    <a:lnTo>
                      <a:pt x="24" y="64"/>
                    </a:lnTo>
                    <a:lnTo>
                      <a:pt x="20" y="50"/>
                    </a:lnTo>
                    <a:lnTo>
                      <a:pt x="8" y="42"/>
                    </a:lnTo>
                    <a:lnTo>
                      <a:pt x="8" y="26"/>
                    </a:lnTo>
                    <a:lnTo>
                      <a:pt x="0" y="2"/>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67" name="Freeform 823"/>
              <p:cNvSpPr>
                <a:spLocks/>
              </p:cNvSpPr>
              <p:nvPr/>
            </p:nvSpPr>
            <p:spPr bwMode="auto">
              <a:xfrm>
                <a:off x="3669" y="1594"/>
                <a:ext cx="24" cy="17"/>
              </a:xfrm>
              <a:custGeom>
                <a:avLst/>
                <a:gdLst>
                  <a:gd name="T0" fmla="*/ 0 w 128"/>
                  <a:gd name="T1" fmla="*/ 0 h 96"/>
                  <a:gd name="T2" fmla="*/ 0 w 128"/>
                  <a:gd name="T3" fmla="*/ 0 h 96"/>
                  <a:gd name="T4" fmla="*/ 0 w 128"/>
                  <a:gd name="T5" fmla="*/ 0 h 96"/>
                  <a:gd name="T6" fmla="*/ 0 w 128"/>
                  <a:gd name="T7" fmla="*/ 0 h 96"/>
                  <a:gd name="T8" fmla="*/ 0 w 128"/>
                  <a:gd name="T9" fmla="*/ 0 h 96"/>
                  <a:gd name="T10" fmla="*/ 0 w 128"/>
                  <a:gd name="T11" fmla="*/ 0 h 96"/>
                  <a:gd name="T12" fmla="*/ 0 w 128"/>
                  <a:gd name="T13" fmla="*/ 0 h 96"/>
                  <a:gd name="T14" fmla="*/ 0 w 128"/>
                  <a:gd name="T15" fmla="*/ 0 h 96"/>
                  <a:gd name="T16" fmla="*/ 0 w 128"/>
                  <a:gd name="T17" fmla="*/ 0 h 96"/>
                  <a:gd name="T18" fmla="*/ 0 w 128"/>
                  <a:gd name="T19" fmla="*/ 0 h 96"/>
                  <a:gd name="T20" fmla="*/ 0 w 128"/>
                  <a:gd name="T21" fmla="*/ 0 h 96"/>
                  <a:gd name="T22" fmla="*/ 0 w 128"/>
                  <a:gd name="T23" fmla="*/ 0 h 96"/>
                  <a:gd name="T24" fmla="*/ 0 w 128"/>
                  <a:gd name="T25" fmla="*/ 0 h 96"/>
                  <a:gd name="T26" fmla="*/ 0 w 128"/>
                  <a:gd name="T27" fmla="*/ 0 h 96"/>
                  <a:gd name="T28" fmla="*/ 0 w 128"/>
                  <a:gd name="T29" fmla="*/ 0 h 96"/>
                  <a:gd name="T30" fmla="*/ 0 w 128"/>
                  <a:gd name="T31" fmla="*/ 0 h 96"/>
                  <a:gd name="T32" fmla="*/ 0 w 128"/>
                  <a:gd name="T33" fmla="*/ 0 h 96"/>
                  <a:gd name="T34" fmla="*/ 0 w 128"/>
                  <a:gd name="T35" fmla="*/ 0 h 96"/>
                  <a:gd name="T36" fmla="*/ 0 w 128"/>
                  <a:gd name="T37" fmla="*/ 0 h 96"/>
                  <a:gd name="T38" fmla="*/ 0 w 128"/>
                  <a:gd name="T39" fmla="*/ 0 h 96"/>
                  <a:gd name="T40" fmla="*/ 0 w 128"/>
                  <a:gd name="T41" fmla="*/ 0 h 96"/>
                  <a:gd name="T42" fmla="*/ 0 w 128"/>
                  <a:gd name="T43" fmla="*/ 0 h 96"/>
                  <a:gd name="T44" fmla="*/ 0 w 128"/>
                  <a:gd name="T45" fmla="*/ 0 h 96"/>
                  <a:gd name="T46" fmla="*/ 0 w 128"/>
                  <a:gd name="T47" fmla="*/ 0 h 9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8"/>
                  <a:gd name="T73" fmla="*/ 0 h 96"/>
                  <a:gd name="T74" fmla="*/ 128 w 128"/>
                  <a:gd name="T75" fmla="*/ 96 h 9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8" h="96">
                    <a:moveTo>
                      <a:pt x="20" y="78"/>
                    </a:moveTo>
                    <a:lnTo>
                      <a:pt x="12" y="64"/>
                    </a:lnTo>
                    <a:lnTo>
                      <a:pt x="4" y="52"/>
                    </a:lnTo>
                    <a:lnTo>
                      <a:pt x="4" y="36"/>
                    </a:lnTo>
                    <a:lnTo>
                      <a:pt x="0" y="18"/>
                    </a:lnTo>
                    <a:lnTo>
                      <a:pt x="10" y="12"/>
                    </a:lnTo>
                    <a:lnTo>
                      <a:pt x="22" y="14"/>
                    </a:lnTo>
                    <a:lnTo>
                      <a:pt x="34" y="6"/>
                    </a:lnTo>
                    <a:lnTo>
                      <a:pt x="48" y="8"/>
                    </a:lnTo>
                    <a:lnTo>
                      <a:pt x="58" y="0"/>
                    </a:lnTo>
                    <a:lnTo>
                      <a:pt x="68" y="10"/>
                    </a:lnTo>
                    <a:lnTo>
                      <a:pt x="86" y="20"/>
                    </a:lnTo>
                    <a:lnTo>
                      <a:pt x="94" y="34"/>
                    </a:lnTo>
                    <a:lnTo>
                      <a:pt x="100" y="46"/>
                    </a:lnTo>
                    <a:lnTo>
                      <a:pt x="118" y="44"/>
                    </a:lnTo>
                    <a:lnTo>
                      <a:pt x="128" y="58"/>
                    </a:lnTo>
                    <a:lnTo>
                      <a:pt x="128" y="74"/>
                    </a:lnTo>
                    <a:lnTo>
                      <a:pt x="118" y="86"/>
                    </a:lnTo>
                    <a:lnTo>
                      <a:pt x="100" y="94"/>
                    </a:lnTo>
                    <a:lnTo>
                      <a:pt x="84" y="96"/>
                    </a:lnTo>
                    <a:lnTo>
                      <a:pt x="66" y="88"/>
                    </a:lnTo>
                    <a:lnTo>
                      <a:pt x="54" y="74"/>
                    </a:lnTo>
                    <a:lnTo>
                      <a:pt x="40" y="80"/>
                    </a:lnTo>
                    <a:lnTo>
                      <a:pt x="20" y="78"/>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68" name="Freeform 824"/>
              <p:cNvSpPr>
                <a:spLocks/>
              </p:cNvSpPr>
              <p:nvPr/>
            </p:nvSpPr>
            <p:spPr bwMode="auto">
              <a:xfrm>
                <a:off x="3683" y="1607"/>
                <a:ext cx="25" cy="12"/>
              </a:xfrm>
              <a:custGeom>
                <a:avLst/>
                <a:gdLst>
                  <a:gd name="T0" fmla="*/ 0 w 136"/>
                  <a:gd name="T1" fmla="*/ 0 h 64"/>
                  <a:gd name="T2" fmla="*/ 0 w 136"/>
                  <a:gd name="T3" fmla="*/ 0 h 64"/>
                  <a:gd name="T4" fmla="*/ 0 w 136"/>
                  <a:gd name="T5" fmla="*/ 0 h 64"/>
                  <a:gd name="T6" fmla="*/ 0 w 136"/>
                  <a:gd name="T7" fmla="*/ 0 h 64"/>
                  <a:gd name="T8" fmla="*/ 0 w 136"/>
                  <a:gd name="T9" fmla="*/ 0 h 64"/>
                  <a:gd name="T10" fmla="*/ 0 w 136"/>
                  <a:gd name="T11" fmla="*/ 0 h 64"/>
                  <a:gd name="T12" fmla="*/ 0 w 136"/>
                  <a:gd name="T13" fmla="*/ 0 h 64"/>
                  <a:gd name="T14" fmla="*/ 0 w 136"/>
                  <a:gd name="T15" fmla="*/ 0 h 64"/>
                  <a:gd name="T16" fmla="*/ 0 w 136"/>
                  <a:gd name="T17" fmla="*/ 0 h 64"/>
                  <a:gd name="T18" fmla="*/ 0 w 136"/>
                  <a:gd name="T19" fmla="*/ 0 h 64"/>
                  <a:gd name="T20" fmla="*/ 0 w 136"/>
                  <a:gd name="T21" fmla="*/ 0 h 64"/>
                  <a:gd name="T22" fmla="*/ 0 w 136"/>
                  <a:gd name="T23" fmla="*/ 0 h 64"/>
                  <a:gd name="T24" fmla="*/ 0 w 136"/>
                  <a:gd name="T25" fmla="*/ 0 h 64"/>
                  <a:gd name="T26" fmla="*/ 0 w 136"/>
                  <a:gd name="T27" fmla="*/ 0 h 64"/>
                  <a:gd name="T28" fmla="*/ 0 w 136"/>
                  <a:gd name="T29" fmla="*/ 0 h 64"/>
                  <a:gd name="T30" fmla="*/ 0 w 136"/>
                  <a:gd name="T31" fmla="*/ 0 h 64"/>
                  <a:gd name="T32" fmla="*/ 0 w 136"/>
                  <a:gd name="T33" fmla="*/ 0 h 64"/>
                  <a:gd name="T34" fmla="*/ 0 w 136"/>
                  <a:gd name="T35" fmla="*/ 0 h 64"/>
                  <a:gd name="T36" fmla="*/ 0 w 136"/>
                  <a:gd name="T37" fmla="*/ 0 h 64"/>
                  <a:gd name="T38" fmla="*/ 0 w 136"/>
                  <a:gd name="T39" fmla="*/ 0 h 64"/>
                  <a:gd name="T40" fmla="*/ 0 w 136"/>
                  <a:gd name="T41" fmla="*/ 0 h 64"/>
                  <a:gd name="T42" fmla="*/ 0 w 136"/>
                  <a:gd name="T43" fmla="*/ 0 h 64"/>
                  <a:gd name="T44" fmla="*/ 0 w 136"/>
                  <a:gd name="T45" fmla="*/ 0 h 6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6"/>
                  <a:gd name="T70" fmla="*/ 0 h 64"/>
                  <a:gd name="T71" fmla="*/ 136 w 136"/>
                  <a:gd name="T72" fmla="*/ 64 h 6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6" h="64">
                    <a:moveTo>
                      <a:pt x="6" y="22"/>
                    </a:moveTo>
                    <a:lnTo>
                      <a:pt x="6" y="36"/>
                    </a:lnTo>
                    <a:lnTo>
                      <a:pt x="0" y="46"/>
                    </a:lnTo>
                    <a:lnTo>
                      <a:pt x="8" y="58"/>
                    </a:lnTo>
                    <a:lnTo>
                      <a:pt x="32" y="64"/>
                    </a:lnTo>
                    <a:lnTo>
                      <a:pt x="42" y="48"/>
                    </a:lnTo>
                    <a:lnTo>
                      <a:pt x="60" y="50"/>
                    </a:lnTo>
                    <a:lnTo>
                      <a:pt x="80" y="52"/>
                    </a:lnTo>
                    <a:lnTo>
                      <a:pt x="90" y="44"/>
                    </a:lnTo>
                    <a:lnTo>
                      <a:pt x="104" y="44"/>
                    </a:lnTo>
                    <a:lnTo>
                      <a:pt x="114" y="52"/>
                    </a:lnTo>
                    <a:lnTo>
                      <a:pt x="124" y="58"/>
                    </a:lnTo>
                    <a:lnTo>
                      <a:pt x="130" y="46"/>
                    </a:lnTo>
                    <a:lnTo>
                      <a:pt x="136" y="36"/>
                    </a:lnTo>
                    <a:lnTo>
                      <a:pt x="130" y="24"/>
                    </a:lnTo>
                    <a:lnTo>
                      <a:pt x="114" y="18"/>
                    </a:lnTo>
                    <a:lnTo>
                      <a:pt x="92" y="20"/>
                    </a:lnTo>
                    <a:lnTo>
                      <a:pt x="80" y="16"/>
                    </a:lnTo>
                    <a:lnTo>
                      <a:pt x="82" y="6"/>
                    </a:lnTo>
                    <a:lnTo>
                      <a:pt x="62" y="0"/>
                    </a:lnTo>
                    <a:lnTo>
                      <a:pt x="48" y="8"/>
                    </a:lnTo>
                    <a:lnTo>
                      <a:pt x="26" y="20"/>
                    </a:lnTo>
                    <a:lnTo>
                      <a:pt x="6" y="22"/>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69" name="Freeform 825"/>
              <p:cNvSpPr>
                <a:spLocks/>
              </p:cNvSpPr>
              <p:nvPr/>
            </p:nvSpPr>
            <p:spPr bwMode="auto">
              <a:xfrm>
                <a:off x="3646" y="1565"/>
                <a:ext cx="42" cy="49"/>
              </a:xfrm>
              <a:custGeom>
                <a:avLst/>
                <a:gdLst>
                  <a:gd name="T0" fmla="*/ 0 w 228"/>
                  <a:gd name="T1" fmla="*/ 0 h 264"/>
                  <a:gd name="T2" fmla="*/ 0 w 228"/>
                  <a:gd name="T3" fmla="*/ 0 h 264"/>
                  <a:gd name="T4" fmla="*/ 0 w 228"/>
                  <a:gd name="T5" fmla="*/ 0 h 264"/>
                  <a:gd name="T6" fmla="*/ 0 w 228"/>
                  <a:gd name="T7" fmla="*/ 0 h 264"/>
                  <a:gd name="T8" fmla="*/ 0 w 228"/>
                  <a:gd name="T9" fmla="*/ 0 h 264"/>
                  <a:gd name="T10" fmla="*/ 0 w 228"/>
                  <a:gd name="T11" fmla="*/ 0 h 264"/>
                  <a:gd name="T12" fmla="*/ 0 w 228"/>
                  <a:gd name="T13" fmla="*/ 0 h 264"/>
                  <a:gd name="T14" fmla="*/ 0 w 228"/>
                  <a:gd name="T15" fmla="*/ 0 h 264"/>
                  <a:gd name="T16" fmla="*/ 0 w 228"/>
                  <a:gd name="T17" fmla="*/ 0 h 264"/>
                  <a:gd name="T18" fmla="*/ 0 w 228"/>
                  <a:gd name="T19" fmla="*/ 0 h 264"/>
                  <a:gd name="T20" fmla="*/ 0 w 228"/>
                  <a:gd name="T21" fmla="*/ 0 h 264"/>
                  <a:gd name="T22" fmla="*/ 0 w 228"/>
                  <a:gd name="T23" fmla="*/ 0 h 264"/>
                  <a:gd name="T24" fmla="*/ 0 w 228"/>
                  <a:gd name="T25" fmla="*/ 0 h 264"/>
                  <a:gd name="T26" fmla="*/ 0 w 228"/>
                  <a:gd name="T27" fmla="*/ 0 h 264"/>
                  <a:gd name="T28" fmla="*/ 0 w 228"/>
                  <a:gd name="T29" fmla="*/ 0 h 264"/>
                  <a:gd name="T30" fmla="*/ 0 w 228"/>
                  <a:gd name="T31" fmla="*/ 0 h 264"/>
                  <a:gd name="T32" fmla="*/ 0 w 228"/>
                  <a:gd name="T33" fmla="*/ 0 h 264"/>
                  <a:gd name="T34" fmla="*/ 0 w 228"/>
                  <a:gd name="T35" fmla="*/ 0 h 264"/>
                  <a:gd name="T36" fmla="*/ 0 w 228"/>
                  <a:gd name="T37" fmla="*/ 0 h 264"/>
                  <a:gd name="T38" fmla="*/ 0 w 228"/>
                  <a:gd name="T39" fmla="*/ 0 h 264"/>
                  <a:gd name="T40" fmla="*/ 0 w 228"/>
                  <a:gd name="T41" fmla="*/ 0 h 264"/>
                  <a:gd name="T42" fmla="*/ 0 w 228"/>
                  <a:gd name="T43" fmla="*/ 0 h 264"/>
                  <a:gd name="T44" fmla="*/ 0 w 228"/>
                  <a:gd name="T45" fmla="*/ 0 h 264"/>
                  <a:gd name="T46" fmla="*/ 0 w 228"/>
                  <a:gd name="T47" fmla="*/ 0 h 264"/>
                  <a:gd name="T48" fmla="*/ 0 w 228"/>
                  <a:gd name="T49" fmla="*/ 0 h 264"/>
                  <a:gd name="T50" fmla="*/ 0 w 228"/>
                  <a:gd name="T51" fmla="*/ 0 h 264"/>
                  <a:gd name="T52" fmla="*/ 0 w 228"/>
                  <a:gd name="T53" fmla="*/ 0 h 264"/>
                  <a:gd name="T54" fmla="*/ 0 w 228"/>
                  <a:gd name="T55" fmla="*/ 0 h 264"/>
                  <a:gd name="T56" fmla="*/ 0 w 228"/>
                  <a:gd name="T57" fmla="*/ 0 h 264"/>
                  <a:gd name="T58" fmla="*/ 0 w 228"/>
                  <a:gd name="T59" fmla="*/ 0 h 264"/>
                  <a:gd name="T60" fmla="*/ 0 w 228"/>
                  <a:gd name="T61" fmla="*/ 0 h 264"/>
                  <a:gd name="T62" fmla="*/ 0 w 228"/>
                  <a:gd name="T63" fmla="*/ 0 h 264"/>
                  <a:gd name="T64" fmla="*/ 0 w 228"/>
                  <a:gd name="T65" fmla="*/ 0 h 264"/>
                  <a:gd name="T66" fmla="*/ 0 w 228"/>
                  <a:gd name="T67" fmla="*/ 0 h 264"/>
                  <a:gd name="T68" fmla="*/ 0 w 228"/>
                  <a:gd name="T69" fmla="*/ 0 h 264"/>
                  <a:gd name="T70" fmla="*/ 0 w 228"/>
                  <a:gd name="T71" fmla="*/ 0 h 264"/>
                  <a:gd name="T72" fmla="*/ 0 w 228"/>
                  <a:gd name="T73" fmla="*/ 0 h 264"/>
                  <a:gd name="T74" fmla="*/ 0 w 228"/>
                  <a:gd name="T75" fmla="*/ 0 h 264"/>
                  <a:gd name="T76" fmla="*/ 0 w 228"/>
                  <a:gd name="T77" fmla="*/ 0 h 264"/>
                  <a:gd name="T78" fmla="*/ 0 w 228"/>
                  <a:gd name="T79" fmla="*/ 0 h 264"/>
                  <a:gd name="T80" fmla="*/ 0 w 228"/>
                  <a:gd name="T81" fmla="*/ 0 h 264"/>
                  <a:gd name="T82" fmla="*/ 0 w 228"/>
                  <a:gd name="T83" fmla="*/ 0 h 264"/>
                  <a:gd name="T84" fmla="*/ 0 w 228"/>
                  <a:gd name="T85" fmla="*/ 0 h 2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28"/>
                  <a:gd name="T130" fmla="*/ 0 h 264"/>
                  <a:gd name="T131" fmla="*/ 228 w 228"/>
                  <a:gd name="T132" fmla="*/ 264 h 2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28" h="264">
                    <a:moveTo>
                      <a:pt x="15" y="131"/>
                    </a:moveTo>
                    <a:lnTo>
                      <a:pt x="22" y="116"/>
                    </a:lnTo>
                    <a:lnTo>
                      <a:pt x="30" y="104"/>
                    </a:lnTo>
                    <a:lnTo>
                      <a:pt x="36" y="84"/>
                    </a:lnTo>
                    <a:lnTo>
                      <a:pt x="48" y="70"/>
                    </a:lnTo>
                    <a:lnTo>
                      <a:pt x="54" y="80"/>
                    </a:lnTo>
                    <a:lnTo>
                      <a:pt x="70" y="66"/>
                    </a:lnTo>
                    <a:lnTo>
                      <a:pt x="76" y="50"/>
                    </a:lnTo>
                    <a:lnTo>
                      <a:pt x="86" y="44"/>
                    </a:lnTo>
                    <a:lnTo>
                      <a:pt x="96" y="34"/>
                    </a:lnTo>
                    <a:lnTo>
                      <a:pt x="106" y="28"/>
                    </a:lnTo>
                    <a:lnTo>
                      <a:pt x="116" y="42"/>
                    </a:lnTo>
                    <a:lnTo>
                      <a:pt x="128" y="36"/>
                    </a:lnTo>
                    <a:lnTo>
                      <a:pt x="138" y="24"/>
                    </a:lnTo>
                    <a:lnTo>
                      <a:pt x="146" y="12"/>
                    </a:lnTo>
                    <a:lnTo>
                      <a:pt x="148" y="0"/>
                    </a:lnTo>
                    <a:lnTo>
                      <a:pt x="156" y="10"/>
                    </a:lnTo>
                    <a:lnTo>
                      <a:pt x="168" y="28"/>
                    </a:lnTo>
                    <a:lnTo>
                      <a:pt x="170" y="42"/>
                    </a:lnTo>
                    <a:lnTo>
                      <a:pt x="182" y="42"/>
                    </a:lnTo>
                    <a:lnTo>
                      <a:pt x="204" y="40"/>
                    </a:lnTo>
                    <a:lnTo>
                      <a:pt x="214" y="34"/>
                    </a:lnTo>
                    <a:lnTo>
                      <a:pt x="220" y="50"/>
                    </a:lnTo>
                    <a:lnTo>
                      <a:pt x="228" y="36"/>
                    </a:lnTo>
                    <a:lnTo>
                      <a:pt x="222" y="60"/>
                    </a:lnTo>
                    <a:lnTo>
                      <a:pt x="224" y="72"/>
                    </a:lnTo>
                    <a:lnTo>
                      <a:pt x="218" y="82"/>
                    </a:lnTo>
                    <a:lnTo>
                      <a:pt x="208" y="100"/>
                    </a:lnTo>
                    <a:lnTo>
                      <a:pt x="214" y="114"/>
                    </a:lnTo>
                    <a:lnTo>
                      <a:pt x="208" y="128"/>
                    </a:lnTo>
                    <a:lnTo>
                      <a:pt x="208" y="136"/>
                    </a:lnTo>
                    <a:lnTo>
                      <a:pt x="208" y="146"/>
                    </a:lnTo>
                    <a:lnTo>
                      <a:pt x="208" y="154"/>
                    </a:lnTo>
                    <a:lnTo>
                      <a:pt x="212" y="162"/>
                    </a:lnTo>
                    <a:lnTo>
                      <a:pt x="214" y="168"/>
                    </a:lnTo>
                    <a:lnTo>
                      <a:pt x="206" y="168"/>
                    </a:lnTo>
                    <a:lnTo>
                      <a:pt x="204" y="170"/>
                    </a:lnTo>
                    <a:lnTo>
                      <a:pt x="198" y="170"/>
                    </a:lnTo>
                    <a:lnTo>
                      <a:pt x="190" y="162"/>
                    </a:lnTo>
                    <a:lnTo>
                      <a:pt x="184" y="160"/>
                    </a:lnTo>
                    <a:lnTo>
                      <a:pt x="178" y="164"/>
                    </a:lnTo>
                    <a:lnTo>
                      <a:pt x="172" y="168"/>
                    </a:lnTo>
                    <a:lnTo>
                      <a:pt x="164" y="168"/>
                    </a:lnTo>
                    <a:lnTo>
                      <a:pt x="156" y="168"/>
                    </a:lnTo>
                    <a:lnTo>
                      <a:pt x="146" y="170"/>
                    </a:lnTo>
                    <a:lnTo>
                      <a:pt x="138" y="170"/>
                    </a:lnTo>
                    <a:lnTo>
                      <a:pt x="128" y="172"/>
                    </a:lnTo>
                    <a:lnTo>
                      <a:pt x="128" y="180"/>
                    </a:lnTo>
                    <a:lnTo>
                      <a:pt x="130" y="190"/>
                    </a:lnTo>
                    <a:lnTo>
                      <a:pt x="130" y="198"/>
                    </a:lnTo>
                    <a:lnTo>
                      <a:pt x="132" y="208"/>
                    </a:lnTo>
                    <a:lnTo>
                      <a:pt x="136" y="210"/>
                    </a:lnTo>
                    <a:lnTo>
                      <a:pt x="140" y="218"/>
                    </a:lnTo>
                    <a:lnTo>
                      <a:pt x="146" y="226"/>
                    </a:lnTo>
                    <a:lnTo>
                      <a:pt x="134" y="234"/>
                    </a:lnTo>
                    <a:lnTo>
                      <a:pt x="124" y="240"/>
                    </a:lnTo>
                    <a:lnTo>
                      <a:pt x="112" y="250"/>
                    </a:lnTo>
                    <a:lnTo>
                      <a:pt x="108" y="264"/>
                    </a:lnTo>
                    <a:lnTo>
                      <a:pt x="98" y="262"/>
                    </a:lnTo>
                    <a:lnTo>
                      <a:pt x="82" y="254"/>
                    </a:lnTo>
                    <a:lnTo>
                      <a:pt x="72" y="258"/>
                    </a:lnTo>
                    <a:lnTo>
                      <a:pt x="62" y="256"/>
                    </a:lnTo>
                    <a:lnTo>
                      <a:pt x="64" y="250"/>
                    </a:lnTo>
                    <a:lnTo>
                      <a:pt x="58" y="244"/>
                    </a:lnTo>
                    <a:lnTo>
                      <a:pt x="48" y="246"/>
                    </a:lnTo>
                    <a:lnTo>
                      <a:pt x="42" y="242"/>
                    </a:lnTo>
                    <a:lnTo>
                      <a:pt x="40" y="250"/>
                    </a:lnTo>
                    <a:lnTo>
                      <a:pt x="36" y="260"/>
                    </a:lnTo>
                    <a:lnTo>
                      <a:pt x="34" y="254"/>
                    </a:lnTo>
                    <a:lnTo>
                      <a:pt x="34" y="244"/>
                    </a:lnTo>
                    <a:lnTo>
                      <a:pt x="32" y="240"/>
                    </a:lnTo>
                    <a:lnTo>
                      <a:pt x="32" y="230"/>
                    </a:lnTo>
                    <a:lnTo>
                      <a:pt x="16" y="232"/>
                    </a:lnTo>
                    <a:lnTo>
                      <a:pt x="0" y="228"/>
                    </a:lnTo>
                    <a:lnTo>
                      <a:pt x="0" y="218"/>
                    </a:lnTo>
                    <a:lnTo>
                      <a:pt x="0" y="208"/>
                    </a:lnTo>
                    <a:lnTo>
                      <a:pt x="4" y="202"/>
                    </a:lnTo>
                    <a:lnTo>
                      <a:pt x="14" y="196"/>
                    </a:lnTo>
                    <a:lnTo>
                      <a:pt x="24" y="188"/>
                    </a:lnTo>
                    <a:lnTo>
                      <a:pt x="28" y="180"/>
                    </a:lnTo>
                    <a:lnTo>
                      <a:pt x="22" y="172"/>
                    </a:lnTo>
                    <a:lnTo>
                      <a:pt x="10" y="164"/>
                    </a:lnTo>
                    <a:lnTo>
                      <a:pt x="3" y="148"/>
                    </a:lnTo>
                    <a:lnTo>
                      <a:pt x="6" y="130"/>
                    </a:lnTo>
                    <a:lnTo>
                      <a:pt x="15" y="131"/>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70" name="Freeform 826"/>
              <p:cNvSpPr>
                <a:spLocks/>
              </p:cNvSpPr>
              <p:nvPr/>
            </p:nvSpPr>
            <p:spPr bwMode="auto">
              <a:xfrm>
                <a:off x="3684" y="1575"/>
                <a:ext cx="39" cy="37"/>
              </a:xfrm>
              <a:custGeom>
                <a:avLst/>
                <a:gdLst>
                  <a:gd name="T0" fmla="*/ 0 w 212"/>
                  <a:gd name="T1" fmla="*/ 0 h 200"/>
                  <a:gd name="T2" fmla="*/ 0 w 212"/>
                  <a:gd name="T3" fmla="*/ 0 h 200"/>
                  <a:gd name="T4" fmla="*/ 0 w 212"/>
                  <a:gd name="T5" fmla="*/ 0 h 200"/>
                  <a:gd name="T6" fmla="*/ 0 w 212"/>
                  <a:gd name="T7" fmla="*/ 0 h 200"/>
                  <a:gd name="T8" fmla="*/ 0 w 212"/>
                  <a:gd name="T9" fmla="*/ 0 h 200"/>
                  <a:gd name="T10" fmla="*/ 0 w 212"/>
                  <a:gd name="T11" fmla="*/ 0 h 200"/>
                  <a:gd name="T12" fmla="*/ 0 w 212"/>
                  <a:gd name="T13" fmla="*/ 0 h 200"/>
                  <a:gd name="T14" fmla="*/ 0 w 212"/>
                  <a:gd name="T15" fmla="*/ 0 h 200"/>
                  <a:gd name="T16" fmla="*/ 0 w 212"/>
                  <a:gd name="T17" fmla="*/ 0 h 200"/>
                  <a:gd name="T18" fmla="*/ 0 w 212"/>
                  <a:gd name="T19" fmla="*/ 0 h 200"/>
                  <a:gd name="T20" fmla="*/ 0 w 212"/>
                  <a:gd name="T21" fmla="*/ 0 h 200"/>
                  <a:gd name="T22" fmla="*/ 0 w 212"/>
                  <a:gd name="T23" fmla="*/ 0 h 200"/>
                  <a:gd name="T24" fmla="*/ 0 w 212"/>
                  <a:gd name="T25" fmla="*/ 0 h 200"/>
                  <a:gd name="T26" fmla="*/ 0 w 212"/>
                  <a:gd name="T27" fmla="*/ 0 h 200"/>
                  <a:gd name="T28" fmla="*/ 0 w 212"/>
                  <a:gd name="T29" fmla="*/ 0 h 200"/>
                  <a:gd name="T30" fmla="*/ 0 w 212"/>
                  <a:gd name="T31" fmla="*/ 0 h 200"/>
                  <a:gd name="T32" fmla="*/ 0 w 212"/>
                  <a:gd name="T33" fmla="*/ 0 h 200"/>
                  <a:gd name="T34" fmla="*/ 0 w 212"/>
                  <a:gd name="T35" fmla="*/ 0 h 200"/>
                  <a:gd name="T36" fmla="*/ 0 w 212"/>
                  <a:gd name="T37" fmla="*/ 0 h 200"/>
                  <a:gd name="T38" fmla="*/ 0 w 212"/>
                  <a:gd name="T39" fmla="*/ 0 h 200"/>
                  <a:gd name="T40" fmla="*/ 0 w 212"/>
                  <a:gd name="T41" fmla="*/ 0 h 200"/>
                  <a:gd name="T42" fmla="*/ 0 w 212"/>
                  <a:gd name="T43" fmla="*/ 0 h 200"/>
                  <a:gd name="T44" fmla="*/ 0 w 212"/>
                  <a:gd name="T45" fmla="*/ 0 h 200"/>
                  <a:gd name="T46" fmla="*/ 0 w 212"/>
                  <a:gd name="T47" fmla="*/ 0 h 200"/>
                  <a:gd name="T48" fmla="*/ 0 w 212"/>
                  <a:gd name="T49" fmla="*/ 0 h 200"/>
                  <a:gd name="T50" fmla="*/ 0 w 212"/>
                  <a:gd name="T51" fmla="*/ 0 h 200"/>
                  <a:gd name="T52" fmla="*/ 0 w 212"/>
                  <a:gd name="T53" fmla="*/ 0 h 200"/>
                  <a:gd name="T54" fmla="*/ 0 w 212"/>
                  <a:gd name="T55" fmla="*/ 0 h 200"/>
                  <a:gd name="T56" fmla="*/ 0 w 212"/>
                  <a:gd name="T57" fmla="*/ 0 h 200"/>
                  <a:gd name="T58" fmla="*/ 0 w 212"/>
                  <a:gd name="T59" fmla="*/ 0 h 200"/>
                  <a:gd name="T60" fmla="*/ 0 w 212"/>
                  <a:gd name="T61" fmla="*/ 0 h 200"/>
                  <a:gd name="T62" fmla="*/ 0 w 212"/>
                  <a:gd name="T63" fmla="*/ 0 h 200"/>
                  <a:gd name="T64" fmla="*/ 0 w 212"/>
                  <a:gd name="T65" fmla="*/ 0 h 200"/>
                  <a:gd name="T66" fmla="*/ 0 w 212"/>
                  <a:gd name="T67" fmla="*/ 0 h 200"/>
                  <a:gd name="T68" fmla="*/ 0 w 212"/>
                  <a:gd name="T69" fmla="*/ 0 h 200"/>
                  <a:gd name="T70" fmla="*/ 0 w 212"/>
                  <a:gd name="T71" fmla="*/ 0 h 200"/>
                  <a:gd name="T72" fmla="*/ 0 w 212"/>
                  <a:gd name="T73" fmla="*/ 0 h 200"/>
                  <a:gd name="T74" fmla="*/ 0 w 212"/>
                  <a:gd name="T75" fmla="*/ 0 h 200"/>
                  <a:gd name="T76" fmla="*/ 0 w 212"/>
                  <a:gd name="T77" fmla="*/ 0 h 200"/>
                  <a:gd name="T78" fmla="*/ 0 w 212"/>
                  <a:gd name="T79" fmla="*/ 0 h 200"/>
                  <a:gd name="T80" fmla="*/ 0 w 212"/>
                  <a:gd name="T81" fmla="*/ 0 h 2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2"/>
                  <a:gd name="T124" fmla="*/ 0 h 200"/>
                  <a:gd name="T125" fmla="*/ 212 w 212"/>
                  <a:gd name="T126" fmla="*/ 200 h 20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2" h="200">
                    <a:moveTo>
                      <a:pt x="48" y="4"/>
                    </a:moveTo>
                    <a:lnTo>
                      <a:pt x="36" y="8"/>
                    </a:lnTo>
                    <a:lnTo>
                      <a:pt x="20" y="16"/>
                    </a:lnTo>
                    <a:lnTo>
                      <a:pt x="8" y="34"/>
                    </a:lnTo>
                    <a:lnTo>
                      <a:pt x="4" y="50"/>
                    </a:lnTo>
                    <a:lnTo>
                      <a:pt x="2" y="64"/>
                    </a:lnTo>
                    <a:lnTo>
                      <a:pt x="2" y="86"/>
                    </a:lnTo>
                    <a:lnTo>
                      <a:pt x="0" y="102"/>
                    </a:lnTo>
                    <a:lnTo>
                      <a:pt x="0" y="118"/>
                    </a:lnTo>
                    <a:lnTo>
                      <a:pt x="8" y="132"/>
                    </a:lnTo>
                    <a:lnTo>
                      <a:pt x="14" y="142"/>
                    </a:lnTo>
                    <a:lnTo>
                      <a:pt x="26" y="150"/>
                    </a:lnTo>
                    <a:lnTo>
                      <a:pt x="42" y="152"/>
                    </a:lnTo>
                    <a:lnTo>
                      <a:pt x="48" y="170"/>
                    </a:lnTo>
                    <a:lnTo>
                      <a:pt x="58" y="176"/>
                    </a:lnTo>
                    <a:lnTo>
                      <a:pt x="72" y="178"/>
                    </a:lnTo>
                    <a:lnTo>
                      <a:pt x="74" y="190"/>
                    </a:lnTo>
                    <a:lnTo>
                      <a:pt x="96" y="192"/>
                    </a:lnTo>
                    <a:lnTo>
                      <a:pt x="112" y="192"/>
                    </a:lnTo>
                    <a:lnTo>
                      <a:pt x="124" y="200"/>
                    </a:lnTo>
                    <a:lnTo>
                      <a:pt x="146" y="198"/>
                    </a:lnTo>
                    <a:lnTo>
                      <a:pt x="156" y="190"/>
                    </a:lnTo>
                    <a:lnTo>
                      <a:pt x="168" y="174"/>
                    </a:lnTo>
                    <a:lnTo>
                      <a:pt x="178" y="168"/>
                    </a:lnTo>
                    <a:lnTo>
                      <a:pt x="188" y="148"/>
                    </a:lnTo>
                    <a:lnTo>
                      <a:pt x="188" y="130"/>
                    </a:lnTo>
                    <a:lnTo>
                      <a:pt x="188" y="114"/>
                    </a:lnTo>
                    <a:lnTo>
                      <a:pt x="189" y="104"/>
                    </a:lnTo>
                    <a:lnTo>
                      <a:pt x="202" y="91"/>
                    </a:lnTo>
                    <a:lnTo>
                      <a:pt x="212" y="72"/>
                    </a:lnTo>
                    <a:lnTo>
                      <a:pt x="212" y="54"/>
                    </a:lnTo>
                    <a:lnTo>
                      <a:pt x="204" y="38"/>
                    </a:lnTo>
                    <a:lnTo>
                      <a:pt x="186" y="32"/>
                    </a:lnTo>
                    <a:lnTo>
                      <a:pt x="158" y="24"/>
                    </a:lnTo>
                    <a:lnTo>
                      <a:pt x="140" y="24"/>
                    </a:lnTo>
                    <a:lnTo>
                      <a:pt x="120" y="20"/>
                    </a:lnTo>
                    <a:lnTo>
                      <a:pt x="118" y="4"/>
                    </a:lnTo>
                    <a:lnTo>
                      <a:pt x="100" y="0"/>
                    </a:lnTo>
                    <a:lnTo>
                      <a:pt x="80" y="0"/>
                    </a:lnTo>
                    <a:lnTo>
                      <a:pt x="68" y="6"/>
                    </a:lnTo>
                    <a:lnTo>
                      <a:pt x="48" y="4"/>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71" name="Freeform 827"/>
              <p:cNvSpPr>
                <a:spLocks/>
              </p:cNvSpPr>
              <p:nvPr/>
            </p:nvSpPr>
            <p:spPr bwMode="auto">
              <a:xfrm>
                <a:off x="3644" y="1570"/>
                <a:ext cx="19" cy="15"/>
              </a:xfrm>
              <a:custGeom>
                <a:avLst/>
                <a:gdLst>
                  <a:gd name="T0" fmla="*/ 0 w 99"/>
                  <a:gd name="T1" fmla="*/ 0 h 81"/>
                  <a:gd name="T2" fmla="*/ 0 w 99"/>
                  <a:gd name="T3" fmla="*/ 0 h 81"/>
                  <a:gd name="T4" fmla="*/ 0 w 99"/>
                  <a:gd name="T5" fmla="*/ 0 h 81"/>
                  <a:gd name="T6" fmla="*/ 0 w 99"/>
                  <a:gd name="T7" fmla="*/ 0 h 81"/>
                  <a:gd name="T8" fmla="*/ 0 w 99"/>
                  <a:gd name="T9" fmla="*/ 0 h 81"/>
                  <a:gd name="T10" fmla="*/ 0 w 99"/>
                  <a:gd name="T11" fmla="*/ 0 h 81"/>
                  <a:gd name="T12" fmla="*/ 0 w 99"/>
                  <a:gd name="T13" fmla="*/ 0 h 81"/>
                  <a:gd name="T14" fmla="*/ 0 w 99"/>
                  <a:gd name="T15" fmla="*/ 0 h 81"/>
                  <a:gd name="T16" fmla="*/ 0 w 99"/>
                  <a:gd name="T17" fmla="*/ 0 h 81"/>
                  <a:gd name="T18" fmla="*/ 0 w 99"/>
                  <a:gd name="T19" fmla="*/ 0 h 81"/>
                  <a:gd name="T20" fmla="*/ 0 w 99"/>
                  <a:gd name="T21" fmla="*/ 0 h 81"/>
                  <a:gd name="T22" fmla="*/ 0 w 99"/>
                  <a:gd name="T23" fmla="*/ 0 h 81"/>
                  <a:gd name="T24" fmla="*/ 0 w 99"/>
                  <a:gd name="T25" fmla="*/ 0 h 81"/>
                  <a:gd name="T26" fmla="*/ 0 w 99"/>
                  <a:gd name="T27" fmla="*/ 0 h 81"/>
                  <a:gd name="T28" fmla="*/ 0 w 99"/>
                  <a:gd name="T29" fmla="*/ 0 h 81"/>
                  <a:gd name="T30" fmla="*/ 0 w 99"/>
                  <a:gd name="T31" fmla="*/ 0 h 81"/>
                  <a:gd name="T32" fmla="*/ 0 w 99"/>
                  <a:gd name="T33" fmla="*/ 0 h 81"/>
                  <a:gd name="T34" fmla="*/ 0 w 99"/>
                  <a:gd name="T35" fmla="*/ 0 h 81"/>
                  <a:gd name="T36" fmla="*/ 0 w 99"/>
                  <a:gd name="T37" fmla="*/ 0 h 81"/>
                  <a:gd name="T38" fmla="*/ 0 w 99"/>
                  <a:gd name="T39" fmla="*/ 0 h 81"/>
                  <a:gd name="T40" fmla="*/ 0 w 99"/>
                  <a:gd name="T41" fmla="*/ 0 h 81"/>
                  <a:gd name="T42" fmla="*/ 0 w 99"/>
                  <a:gd name="T43" fmla="*/ 0 h 81"/>
                  <a:gd name="T44" fmla="*/ 0 w 99"/>
                  <a:gd name="T45" fmla="*/ 0 h 81"/>
                  <a:gd name="T46" fmla="*/ 0 w 99"/>
                  <a:gd name="T47" fmla="*/ 0 h 81"/>
                  <a:gd name="T48" fmla="*/ 0 w 99"/>
                  <a:gd name="T49" fmla="*/ 0 h 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9"/>
                  <a:gd name="T76" fmla="*/ 0 h 81"/>
                  <a:gd name="T77" fmla="*/ 99 w 99"/>
                  <a:gd name="T78" fmla="*/ 81 h 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9" h="81">
                    <a:moveTo>
                      <a:pt x="0" y="45"/>
                    </a:moveTo>
                    <a:lnTo>
                      <a:pt x="20" y="47"/>
                    </a:lnTo>
                    <a:lnTo>
                      <a:pt x="12" y="38"/>
                    </a:lnTo>
                    <a:lnTo>
                      <a:pt x="24" y="35"/>
                    </a:lnTo>
                    <a:lnTo>
                      <a:pt x="36" y="27"/>
                    </a:lnTo>
                    <a:lnTo>
                      <a:pt x="51" y="11"/>
                    </a:lnTo>
                    <a:lnTo>
                      <a:pt x="57" y="0"/>
                    </a:lnTo>
                    <a:lnTo>
                      <a:pt x="50" y="15"/>
                    </a:lnTo>
                    <a:lnTo>
                      <a:pt x="45" y="33"/>
                    </a:lnTo>
                    <a:lnTo>
                      <a:pt x="50" y="24"/>
                    </a:lnTo>
                    <a:lnTo>
                      <a:pt x="60" y="17"/>
                    </a:lnTo>
                    <a:lnTo>
                      <a:pt x="72" y="3"/>
                    </a:lnTo>
                    <a:lnTo>
                      <a:pt x="84" y="3"/>
                    </a:lnTo>
                    <a:lnTo>
                      <a:pt x="99" y="14"/>
                    </a:lnTo>
                    <a:lnTo>
                      <a:pt x="90" y="21"/>
                    </a:lnTo>
                    <a:lnTo>
                      <a:pt x="81" y="29"/>
                    </a:lnTo>
                    <a:lnTo>
                      <a:pt x="77" y="41"/>
                    </a:lnTo>
                    <a:lnTo>
                      <a:pt x="65" y="51"/>
                    </a:lnTo>
                    <a:lnTo>
                      <a:pt x="54" y="42"/>
                    </a:lnTo>
                    <a:lnTo>
                      <a:pt x="45" y="53"/>
                    </a:lnTo>
                    <a:lnTo>
                      <a:pt x="41" y="65"/>
                    </a:lnTo>
                    <a:lnTo>
                      <a:pt x="33" y="81"/>
                    </a:lnTo>
                    <a:lnTo>
                      <a:pt x="27" y="59"/>
                    </a:lnTo>
                    <a:lnTo>
                      <a:pt x="9" y="51"/>
                    </a:lnTo>
                    <a:lnTo>
                      <a:pt x="0" y="45"/>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72" name="Freeform 828"/>
              <p:cNvSpPr>
                <a:spLocks/>
              </p:cNvSpPr>
              <p:nvPr/>
            </p:nvSpPr>
            <p:spPr bwMode="auto">
              <a:xfrm>
                <a:off x="3673" y="1551"/>
                <a:ext cx="14" cy="16"/>
              </a:xfrm>
              <a:custGeom>
                <a:avLst/>
                <a:gdLst>
                  <a:gd name="T0" fmla="*/ 0 w 74"/>
                  <a:gd name="T1" fmla="*/ 0 h 82"/>
                  <a:gd name="T2" fmla="*/ 0 w 74"/>
                  <a:gd name="T3" fmla="*/ 0 h 82"/>
                  <a:gd name="T4" fmla="*/ 0 w 74"/>
                  <a:gd name="T5" fmla="*/ 0 h 82"/>
                  <a:gd name="T6" fmla="*/ 0 w 74"/>
                  <a:gd name="T7" fmla="*/ 0 h 82"/>
                  <a:gd name="T8" fmla="*/ 0 w 74"/>
                  <a:gd name="T9" fmla="*/ 0 h 82"/>
                  <a:gd name="T10" fmla="*/ 0 w 74"/>
                  <a:gd name="T11" fmla="*/ 0 h 82"/>
                  <a:gd name="T12" fmla="*/ 0 w 74"/>
                  <a:gd name="T13" fmla="*/ 0 h 82"/>
                  <a:gd name="T14" fmla="*/ 0 w 74"/>
                  <a:gd name="T15" fmla="*/ 0 h 82"/>
                  <a:gd name="T16" fmla="*/ 0 w 74"/>
                  <a:gd name="T17" fmla="*/ 0 h 82"/>
                  <a:gd name="T18" fmla="*/ 0 w 74"/>
                  <a:gd name="T19" fmla="*/ 0 h 82"/>
                  <a:gd name="T20" fmla="*/ 0 w 74"/>
                  <a:gd name="T21" fmla="*/ 0 h 82"/>
                  <a:gd name="T22" fmla="*/ 0 w 74"/>
                  <a:gd name="T23" fmla="*/ 0 h 82"/>
                  <a:gd name="T24" fmla="*/ 0 w 74"/>
                  <a:gd name="T25" fmla="*/ 0 h 82"/>
                  <a:gd name="T26" fmla="*/ 0 w 74"/>
                  <a:gd name="T27" fmla="*/ 0 h 82"/>
                  <a:gd name="T28" fmla="*/ 0 w 74"/>
                  <a:gd name="T29" fmla="*/ 0 h 82"/>
                  <a:gd name="T30" fmla="*/ 0 w 74"/>
                  <a:gd name="T31" fmla="*/ 0 h 82"/>
                  <a:gd name="T32" fmla="*/ 0 w 74"/>
                  <a:gd name="T33" fmla="*/ 0 h 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4"/>
                  <a:gd name="T52" fmla="*/ 0 h 82"/>
                  <a:gd name="T53" fmla="*/ 74 w 74"/>
                  <a:gd name="T54" fmla="*/ 82 h 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4" h="82">
                    <a:moveTo>
                      <a:pt x="0" y="70"/>
                    </a:moveTo>
                    <a:lnTo>
                      <a:pt x="6" y="58"/>
                    </a:lnTo>
                    <a:lnTo>
                      <a:pt x="2" y="48"/>
                    </a:lnTo>
                    <a:lnTo>
                      <a:pt x="9" y="39"/>
                    </a:lnTo>
                    <a:lnTo>
                      <a:pt x="18" y="21"/>
                    </a:lnTo>
                    <a:lnTo>
                      <a:pt x="33" y="4"/>
                    </a:lnTo>
                    <a:lnTo>
                      <a:pt x="51" y="12"/>
                    </a:lnTo>
                    <a:lnTo>
                      <a:pt x="60" y="7"/>
                    </a:lnTo>
                    <a:lnTo>
                      <a:pt x="74" y="0"/>
                    </a:lnTo>
                    <a:lnTo>
                      <a:pt x="71" y="15"/>
                    </a:lnTo>
                    <a:lnTo>
                      <a:pt x="62" y="27"/>
                    </a:lnTo>
                    <a:lnTo>
                      <a:pt x="54" y="34"/>
                    </a:lnTo>
                    <a:lnTo>
                      <a:pt x="45" y="48"/>
                    </a:lnTo>
                    <a:lnTo>
                      <a:pt x="36" y="61"/>
                    </a:lnTo>
                    <a:lnTo>
                      <a:pt x="23" y="70"/>
                    </a:lnTo>
                    <a:lnTo>
                      <a:pt x="11" y="82"/>
                    </a:lnTo>
                    <a:lnTo>
                      <a:pt x="0" y="7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73" name="Freeform 829"/>
              <p:cNvSpPr>
                <a:spLocks/>
              </p:cNvSpPr>
              <p:nvPr/>
            </p:nvSpPr>
            <p:spPr bwMode="auto">
              <a:xfrm>
                <a:off x="3606" y="1543"/>
                <a:ext cx="22" cy="16"/>
              </a:xfrm>
              <a:custGeom>
                <a:avLst/>
                <a:gdLst>
                  <a:gd name="T0" fmla="*/ 0 w 117"/>
                  <a:gd name="T1" fmla="*/ 0 h 87"/>
                  <a:gd name="T2" fmla="*/ 0 w 117"/>
                  <a:gd name="T3" fmla="*/ 0 h 87"/>
                  <a:gd name="T4" fmla="*/ 0 w 117"/>
                  <a:gd name="T5" fmla="*/ 0 h 87"/>
                  <a:gd name="T6" fmla="*/ 0 w 117"/>
                  <a:gd name="T7" fmla="*/ 0 h 87"/>
                  <a:gd name="T8" fmla="*/ 0 w 117"/>
                  <a:gd name="T9" fmla="*/ 0 h 87"/>
                  <a:gd name="T10" fmla="*/ 0 w 117"/>
                  <a:gd name="T11" fmla="*/ 0 h 87"/>
                  <a:gd name="T12" fmla="*/ 0 w 117"/>
                  <a:gd name="T13" fmla="*/ 0 h 87"/>
                  <a:gd name="T14" fmla="*/ 0 w 117"/>
                  <a:gd name="T15" fmla="*/ 0 h 87"/>
                  <a:gd name="T16" fmla="*/ 0 w 117"/>
                  <a:gd name="T17" fmla="*/ 0 h 87"/>
                  <a:gd name="T18" fmla="*/ 0 w 117"/>
                  <a:gd name="T19" fmla="*/ 0 h 87"/>
                  <a:gd name="T20" fmla="*/ 0 w 117"/>
                  <a:gd name="T21" fmla="*/ 0 h 87"/>
                  <a:gd name="T22" fmla="*/ 0 w 117"/>
                  <a:gd name="T23" fmla="*/ 0 h 87"/>
                  <a:gd name="T24" fmla="*/ 0 w 117"/>
                  <a:gd name="T25" fmla="*/ 0 h 87"/>
                  <a:gd name="T26" fmla="*/ 0 w 117"/>
                  <a:gd name="T27" fmla="*/ 0 h 87"/>
                  <a:gd name="T28" fmla="*/ 0 w 117"/>
                  <a:gd name="T29" fmla="*/ 0 h 87"/>
                  <a:gd name="T30" fmla="*/ 0 w 117"/>
                  <a:gd name="T31" fmla="*/ 0 h 87"/>
                  <a:gd name="T32" fmla="*/ 0 w 117"/>
                  <a:gd name="T33" fmla="*/ 0 h 87"/>
                  <a:gd name="T34" fmla="*/ 0 w 117"/>
                  <a:gd name="T35" fmla="*/ 0 h 87"/>
                  <a:gd name="T36" fmla="*/ 0 w 117"/>
                  <a:gd name="T37" fmla="*/ 0 h 87"/>
                  <a:gd name="T38" fmla="*/ 0 w 117"/>
                  <a:gd name="T39" fmla="*/ 0 h 87"/>
                  <a:gd name="T40" fmla="*/ 0 w 117"/>
                  <a:gd name="T41" fmla="*/ 0 h 87"/>
                  <a:gd name="T42" fmla="*/ 0 w 117"/>
                  <a:gd name="T43" fmla="*/ 0 h 87"/>
                  <a:gd name="T44" fmla="*/ 0 w 117"/>
                  <a:gd name="T45" fmla="*/ 0 h 87"/>
                  <a:gd name="T46" fmla="*/ 0 w 117"/>
                  <a:gd name="T47" fmla="*/ 0 h 87"/>
                  <a:gd name="T48" fmla="*/ 0 w 117"/>
                  <a:gd name="T49" fmla="*/ 0 h 87"/>
                  <a:gd name="T50" fmla="*/ 0 w 117"/>
                  <a:gd name="T51" fmla="*/ 0 h 87"/>
                  <a:gd name="T52" fmla="*/ 0 w 117"/>
                  <a:gd name="T53" fmla="*/ 0 h 87"/>
                  <a:gd name="T54" fmla="*/ 0 w 117"/>
                  <a:gd name="T55" fmla="*/ 0 h 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
                  <a:gd name="T85" fmla="*/ 0 h 87"/>
                  <a:gd name="T86" fmla="*/ 117 w 117"/>
                  <a:gd name="T87" fmla="*/ 87 h 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 h="87">
                    <a:moveTo>
                      <a:pt x="72" y="0"/>
                    </a:moveTo>
                    <a:lnTo>
                      <a:pt x="62" y="5"/>
                    </a:lnTo>
                    <a:lnTo>
                      <a:pt x="59" y="15"/>
                    </a:lnTo>
                    <a:lnTo>
                      <a:pt x="51" y="21"/>
                    </a:lnTo>
                    <a:lnTo>
                      <a:pt x="53" y="35"/>
                    </a:lnTo>
                    <a:lnTo>
                      <a:pt x="42" y="39"/>
                    </a:lnTo>
                    <a:lnTo>
                      <a:pt x="30" y="39"/>
                    </a:lnTo>
                    <a:lnTo>
                      <a:pt x="35" y="54"/>
                    </a:lnTo>
                    <a:lnTo>
                      <a:pt x="20" y="54"/>
                    </a:lnTo>
                    <a:lnTo>
                      <a:pt x="6" y="60"/>
                    </a:lnTo>
                    <a:lnTo>
                      <a:pt x="0" y="74"/>
                    </a:lnTo>
                    <a:lnTo>
                      <a:pt x="11" y="83"/>
                    </a:lnTo>
                    <a:lnTo>
                      <a:pt x="23" y="84"/>
                    </a:lnTo>
                    <a:lnTo>
                      <a:pt x="33" y="84"/>
                    </a:lnTo>
                    <a:lnTo>
                      <a:pt x="44" y="80"/>
                    </a:lnTo>
                    <a:lnTo>
                      <a:pt x="63" y="78"/>
                    </a:lnTo>
                    <a:lnTo>
                      <a:pt x="68" y="87"/>
                    </a:lnTo>
                    <a:lnTo>
                      <a:pt x="78" y="80"/>
                    </a:lnTo>
                    <a:lnTo>
                      <a:pt x="93" y="62"/>
                    </a:lnTo>
                    <a:lnTo>
                      <a:pt x="99" y="48"/>
                    </a:lnTo>
                    <a:lnTo>
                      <a:pt x="108" y="36"/>
                    </a:lnTo>
                    <a:lnTo>
                      <a:pt x="117" y="23"/>
                    </a:lnTo>
                    <a:lnTo>
                      <a:pt x="101" y="26"/>
                    </a:lnTo>
                    <a:lnTo>
                      <a:pt x="99" y="18"/>
                    </a:lnTo>
                    <a:lnTo>
                      <a:pt x="98" y="12"/>
                    </a:lnTo>
                    <a:lnTo>
                      <a:pt x="89" y="9"/>
                    </a:lnTo>
                    <a:lnTo>
                      <a:pt x="80" y="6"/>
                    </a:lnTo>
                    <a:lnTo>
                      <a:pt x="72"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74" name="Freeform 830"/>
              <p:cNvSpPr>
                <a:spLocks/>
              </p:cNvSpPr>
              <p:nvPr/>
            </p:nvSpPr>
            <p:spPr bwMode="auto">
              <a:xfrm>
                <a:off x="3623" y="1540"/>
                <a:ext cx="8" cy="9"/>
              </a:xfrm>
              <a:custGeom>
                <a:avLst/>
                <a:gdLst>
                  <a:gd name="T0" fmla="*/ 0 w 45"/>
                  <a:gd name="T1" fmla="*/ 0 h 47"/>
                  <a:gd name="T2" fmla="*/ 0 w 45"/>
                  <a:gd name="T3" fmla="*/ 0 h 47"/>
                  <a:gd name="T4" fmla="*/ 0 w 45"/>
                  <a:gd name="T5" fmla="*/ 0 h 47"/>
                  <a:gd name="T6" fmla="*/ 0 w 45"/>
                  <a:gd name="T7" fmla="*/ 0 h 47"/>
                  <a:gd name="T8" fmla="*/ 0 w 45"/>
                  <a:gd name="T9" fmla="*/ 0 h 47"/>
                  <a:gd name="T10" fmla="*/ 0 w 45"/>
                  <a:gd name="T11" fmla="*/ 0 h 47"/>
                  <a:gd name="T12" fmla="*/ 0 w 45"/>
                  <a:gd name="T13" fmla="*/ 0 h 47"/>
                  <a:gd name="T14" fmla="*/ 0 w 45"/>
                  <a:gd name="T15" fmla="*/ 0 h 47"/>
                  <a:gd name="T16" fmla="*/ 0 w 45"/>
                  <a:gd name="T17" fmla="*/ 0 h 47"/>
                  <a:gd name="T18" fmla="*/ 0 w 45"/>
                  <a:gd name="T19" fmla="*/ 0 h 47"/>
                  <a:gd name="T20" fmla="*/ 0 w 45"/>
                  <a:gd name="T21" fmla="*/ 0 h 47"/>
                  <a:gd name="T22" fmla="*/ 0 w 45"/>
                  <a:gd name="T23" fmla="*/ 0 h 47"/>
                  <a:gd name="T24" fmla="*/ 0 w 45"/>
                  <a:gd name="T25" fmla="*/ 0 h 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47"/>
                  <a:gd name="T41" fmla="*/ 45 w 45"/>
                  <a:gd name="T42" fmla="*/ 47 h 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47">
                    <a:moveTo>
                      <a:pt x="21" y="47"/>
                    </a:moveTo>
                    <a:lnTo>
                      <a:pt x="39" y="39"/>
                    </a:lnTo>
                    <a:lnTo>
                      <a:pt x="39" y="29"/>
                    </a:lnTo>
                    <a:lnTo>
                      <a:pt x="45" y="21"/>
                    </a:lnTo>
                    <a:lnTo>
                      <a:pt x="40" y="12"/>
                    </a:lnTo>
                    <a:lnTo>
                      <a:pt x="31" y="0"/>
                    </a:lnTo>
                    <a:lnTo>
                      <a:pt x="22" y="5"/>
                    </a:lnTo>
                    <a:lnTo>
                      <a:pt x="12" y="2"/>
                    </a:lnTo>
                    <a:lnTo>
                      <a:pt x="6" y="12"/>
                    </a:lnTo>
                    <a:lnTo>
                      <a:pt x="0" y="23"/>
                    </a:lnTo>
                    <a:lnTo>
                      <a:pt x="6" y="36"/>
                    </a:lnTo>
                    <a:lnTo>
                      <a:pt x="18" y="36"/>
                    </a:lnTo>
                    <a:lnTo>
                      <a:pt x="21" y="47"/>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75" name="Freeform 831"/>
              <p:cNvSpPr>
                <a:spLocks/>
              </p:cNvSpPr>
              <p:nvPr/>
            </p:nvSpPr>
            <p:spPr bwMode="auto">
              <a:xfrm>
                <a:off x="3613" y="1528"/>
                <a:ext cx="41" cy="49"/>
              </a:xfrm>
              <a:custGeom>
                <a:avLst/>
                <a:gdLst>
                  <a:gd name="T0" fmla="*/ 0 w 225"/>
                  <a:gd name="T1" fmla="*/ 0 h 267"/>
                  <a:gd name="T2" fmla="*/ 0 w 225"/>
                  <a:gd name="T3" fmla="*/ 0 h 267"/>
                  <a:gd name="T4" fmla="*/ 0 w 225"/>
                  <a:gd name="T5" fmla="*/ 0 h 267"/>
                  <a:gd name="T6" fmla="*/ 0 w 225"/>
                  <a:gd name="T7" fmla="*/ 0 h 267"/>
                  <a:gd name="T8" fmla="*/ 0 w 225"/>
                  <a:gd name="T9" fmla="*/ 0 h 267"/>
                  <a:gd name="T10" fmla="*/ 0 w 225"/>
                  <a:gd name="T11" fmla="*/ 0 h 267"/>
                  <a:gd name="T12" fmla="*/ 0 w 225"/>
                  <a:gd name="T13" fmla="*/ 0 h 267"/>
                  <a:gd name="T14" fmla="*/ 0 w 225"/>
                  <a:gd name="T15" fmla="*/ 0 h 267"/>
                  <a:gd name="T16" fmla="*/ 0 w 225"/>
                  <a:gd name="T17" fmla="*/ 0 h 267"/>
                  <a:gd name="T18" fmla="*/ 0 w 225"/>
                  <a:gd name="T19" fmla="*/ 0 h 267"/>
                  <a:gd name="T20" fmla="*/ 0 w 225"/>
                  <a:gd name="T21" fmla="*/ 0 h 267"/>
                  <a:gd name="T22" fmla="*/ 0 w 225"/>
                  <a:gd name="T23" fmla="*/ 0 h 267"/>
                  <a:gd name="T24" fmla="*/ 0 w 225"/>
                  <a:gd name="T25" fmla="*/ 0 h 267"/>
                  <a:gd name="T26" fmla="*/ 0 w 225"/>
                  <a:gd name="T27" fmla="*/ 0 h 267"/>
                  <a:gd name="T28" fmla="*/ 0 w 225"/>
                  <a:gd name="T29" fmla="*/ 0 h 267"/>
                  <a:gd name="T30" fmla="*/ 0 w 225"/>
                  <a:gd name="T31" fmla="*/ 0 h 267"/>
                  <a:gd name="T32" fmla="*/ 0 w 225"/>
                  <a:gd name="T33" fmla="*/ 0 h 267"/>
                  <a:gd name="T34" fmla="*/ 0 w 225"/>
                  <a:gd name="T35" fmla="*/ 0 h 267"/>
                  <a:gd name="T36" fmla="*/ 0 w 225"/>
                  <a:gd name="T37" fmla="*/ 0 h 267"/>
                  <a:gd name="T38" fmla="*/ 0 w 225"/>
                  <a:gd name="T39" fmla="*/ 0 h 267"/>
                  <a:gd name="T40" fmla="*/ 0 w 225"/>
                  <a:gd name="T41" fmla="*/ 0 h 267"/>
                  <a:gd name="T42" fmla="*/ 0 w 225"/>
                  <a:gd name="T43" fmla="*/ 0 h 267"/>
                  <a:gd name="T44" fmla="*/ 0 w 225"/>
                  <a:gd name="T45" fmla="*/ 0 h 267"/>
                  <a:gd name="T46" fmla="*/ 0 w 225"/>
                  <a:gd name="T47" fmla="*/ 0 h 267"/>
                  <a:gd name="T48" fmla="*/ 0 w 225"/>
                  <a:gd name="T49" fmla="*/ 0 h 267"/>
                  <a:gd name="T50" fmla="*/ 0 w 225"/>
                  <a:gd name="T51" fmla="*/ 0 h 267"/>
                  <a:gd name="T52" fmla="*/ 0 w 225"/>
                  <a:gd name="T53" fmla="*/ 0 h 267"/>
                  <a:gd name="T54" fmla="*/ 0 w 225"/>
                  <a:gd name="T55" fmla="*/ 0 h 267"/>
                  <a:gd name="T56" fmla="*/ 0 w 225"/>
                  <a:gd name="T57" fmla="*/ 0 h 267"/>
                  <a:gd name="T58" fmla="*/ 0 w 225"/>
                  <a:gd name="T59" fmla="*/ 0 h 267"/>
                  <a:gd name="T60" fmla="*/ 0 w 225"/>
                  <a:gd name="T61" fmla="*/ 0 h 267"/>
                  <a:gd name="T62" fmla="*/ 0 w 225"/>
                  <a:gd name="T63" fmla="*/ 0 h 267"/>
                  <a:gd name="T64" fmla="*/ 0 w 225"/>
                  <a:gd name="T65" fmla="*/ 0 h 267"/>
                  <a:gd name="T66" fmla="*/ 0 w 225"/>
                  <a:gd name="T67" fmla="*/ 0 h 267"/>
                  <a:gd name="T68" fmla="*/ 0 w 225"/>
                  <a:gd name="T69" fmla="*/ 0 h 267"/>
                  <a:gd name="T70" fmla="*/ 0 w 225"/>
                  <a:gd name="T71" fmla="*/ 0 h 267"/>
                  <a:gd name="T72" fmla="*/ 0 w 225"/>
                  <a:gd name="T73" fmla="*/ 0 h 2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5"/>
                  <a:gd name="T112" fmla="*/ 0 h 267"/>
                  <a:gd name="T113" fmla="*/ 225 w 225"/>
                  <a:gd name="T114" fmla="*/ 267 h 2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5" h="267">
                    <a:moveTo>
                      <a:pt x="58" y="220"/>
                    </a:moveTo>
                    <a:lnTo>
                      <a:pt x="31" y="219"/>
                    </a:lnTo>
                    <a:lnTo>
                      <a:pt x="16" y="231"/>
                    </a:lnTo>
                    <a:lnTo>
                      <a:pt x="0" y="234"/>
                    </a:lnTo>
                    <a:lnTo>
                      <a:pt x="9" y="240"/>
                    </a:lnTo>
                    <a:lnTo>
                      <a:pt x="21" y="238"/>
                    </a:lnTo>
                    <a:lnTo>
                      <a:pt x="28" y="250"/>
                    </a:lnTo>
                    <a:lnTo>
                      <a:pt x="43" y="240"/>
                    </a:lnTo>
                    <a:lnTo>
                      <a:pt x="54" y="250"/>
                    </a:lnTo>
                    <a:lnTo>
                      <a:pt x="64" y="250"/>
                    </a:lnTo>
                    <a:lnTo>
                      <a:pt x="76" y="259"/>
                    </a:lnTo>
                    <a:lnTo>
                      <a:pt x="99" y="264"/>
                    </a:lnTo>
                    <a:lnTo>
                      <a:pt x="124" y="267"/>
                    </a:lnTo>
                    <a:lnTo>
                      <a:pt x="117" y="253"/>
                    </a:lnTo>
                    <a:lnTo>
                      <a:pt x="136" y="240"/>
                    </a:lnTo>
                    <a:lnTo>
                      <a:pt x="147" y="238"/>
                    </a:lnTo>
                    <a:lnTo>
                      <a:pt x="163" y="226"/>
                    </a:lnTo>
                    <a:lnTo>
                      <a:pt x="168" y="214"/>
                    </a:lnTo>
                    <a:lnTo>
                      <a:pt x="153" y="202"/>
                    </a:lnTo>
                    <a:lnTo>
                      <a:pt x="138" y="205"/>
                    </a:lnTo>
                    <a:lnTo>
                      <a:pt x="148" y="196"/>
                    </a:lnTo>
                    <a:lnTo>
                      <a:pt x="157" y="189"/>
                    </a:lnTo>
                    <a:lnTo>
                      <a:pt x="157" y="178"/>
                    </a:lnTo>
                    <a:lnTo>
                      <a:pt x="163" y="169"/>
                    </a:lnTo>
                    <a:lnTo>
                      <a:pt x="168" y="157"/>
                    </a:lnTo>
                    <a:lnTo>
                      <a:pt x="162" y="135"/>
                    </a:lnTo>
                    <a:lnTo>
                      <a:pt x="168" y="124"/>
                    </a:lnTo>
                    <a:lnTo>
                      <a:pt x="172" y="108"/>
                    </a:lnTo>
                    <a:lnTo>
                      <a:pt x="174" y="90"/>
                    </a:lnTo>
                    <a:lnTo>
                      <a:pt x="162" y="84"/>
                    </a:lnTo>
                    <a:lnTo>
                      <a:pt x="174" y="81"/>
                    </a:lnTo>
                    <a:lnTo>
                      <a:pt x="177" y="70"/>
                    </a:lnTo>
                    <a:lnTo>
                      <a:pt x="187" y="70"/>
                    </a:lnTo>
                    <a:lnTo>
                      <a:pt x="201" y="61"/>
                    </a:lnTo>
                    <a:lnTo>
                      <a:pt x="210" y="57"/>
                    </a:lnTo>
                    <a:lnTo>
                      <a:pt x="216" y="45"/>
                    </a:lnTo>
                    <a:lnTo>
                      <a:pt x="208" y="37"/>
                    </a:lnTo>
                    <a:lnTo>
                      <a:pt x="198" y="37"/>
                    </a:lnTo>
                    <a:lnTo>
                      <a:pt x="186" y="37"/>
                    </a:lnTo>
                    <a:lnTo>
                      <a:pt x="196" y="24"/>
                    </a:lnTo>
                    <a:lnTo>
                      <a:pt x="211" y="21"/>
                    </a:lnTo>
                    <a:lnTo>
                      <a:pt x="225" y="12"/>
                    </a:lnTo>
                    <a:lnTo>
                      <a:pt x="208" y="10"/>
                    </a:lnTo>
                    <a:lnTo>
                      <a:pt x="205" y="0"/>
                    </a:lnTo>
                    <a:lnTo>
                      <a:pt x="192" y="6"/>
                    </a:lnTo>
                    <a:lnTo>
                      <a:pt x="181" y="12"/>
                    </a:lnTo>
                    <a:lnTo>
                      <a:pt x="165" y="24"/>
                    </a:lnTo>
                    <a:lnTo>
                      <a:pt x="156" y="18"/>
                    </a:lnTo>
                    <a:lnTo>
                      <a:pt x="148" y="28"/>
                    </a:lnTo>
                    <a:lnTo>
                      <a:pt x="151" y="40"/>
                    </a:lnTo>
                    <a:lnTo>
                      <a:pt x="136" y="45"/>
                    </a:lnTo>
                    <a:lnTo>
                      <a:pt x="150" y="52"/>
                    </a:lnTo>
                    <a:lnTo>
                      <a:pt x="139" y="60"/>
                    </a:lnTo>
                    <a:lnTo>
                      <a:pt x="139" y="76"/>
                    </a:lnTo>
                    <a:lnTo>
                      <a:pt x="127" y="84"/>
                    </a:lnTo>
                    <a:lnTo>
                      <a:pt x="120" y="97"/>
                    </a:lnTo>
                    <a:lnTo>
                      <a:pt x="108" y="105"/>
                    </a:lnTo>
                    <a:lnTo>
                      <a:pt x="120" y="108"/>
                    </a:lnTo>
                    <a:lnTo>
                      <a:pt x="130" y="111"/>
                    </a:lnTo>
                    <a:lnTo>
                      <a:pt x="139" y="117"/>
                    </a:lnTo>
                    <a:lnTo>
                      <a:pt x="130" y="121"/>
                    </a:lnTo>
                    <a:lnTo>
                      <a:pt x="117" y="130"/>
                    </a:lnTo>
                    <a:lnTo>
                      <a:pt x="129" y="139"/>
                    </a:lnTo>
                    <a:lnTo>
                      <a:pt x="121" y="151"/>
                    </a:lnTo>
                    <a:lnTo>
                      <a:pt x="115" y="159"/>
                    </a:lnTo>
                    <a:lnTo>
                      <a:pt x="106" y="163"/>
                    </a:lnTo>
                    <a:lnTo>
                      <a:pt x="88" y="156"/>
                    </a:lnTo>
                    <a:lnTo>
                      <a:pt x="76" y="160"/>
                    </a:lnTo>
                    <a:lnTo>
                      <a:pt x="78" y="174"/>
                    </a:lnTo>
                    <a:lnTo>
                      <a:pt x="64" y="178"/>
                    </a:lnTo>
                    <a:lnTo>
                      <a:pt x="52" y="181"/>
                    </a:lnTo>
                    <a:lnTo>
                      <a:pt x="40" y="190"/>
                    </a:lnTo>
                    <a:lnTo>
                      <a:pt x="45" y="201"/>
                    </a:lnTo>
                    <a:lnTo>
                      <a:pt x="57" y="210"/>
                    </a:lnTo>
                    <a:lnTo>
                      <a:pt x="58" y="22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76" name="Freeform 832"/>
              <p:cNvSpPr>
                <a:spLocks/>
              </p:cNvSpPr>
              <p:nvPr/>
            </p:nvSpPr>
            <p:spPr bwMode="auto">
              <a:xfrm>
                <a:off x="3631" y="1550"/>
                <a:ext cx="2" cy="2"/>
              </a:xfrm>
              <a:custGeom>
                <a:avLst/>
                <a:gdLst>
                  <a:gd name="T0" fmla="*/ 0 w 12"/>
                  <a:gd name="T1" fmla="*/ 0 h 12"/>
                  <a:gd name="T2" fmla="*/ 0 w 12"/>
                  <a:gd name="T3" fmla="*/ 0 h 12"/>
                  <a:gd name="T4" fmla="*/ 0 w 12"/>
                  <a:gd name="T5" fmla="*/ 0 h 12"/>
                  <a:gd name="T6" fmla="*/ 0 w 12"/>
                  <a:gd name="T7" fmla="*/ 0 h 12"/>
                  <a:gd name="T8" fmla="*/ 0 60000 65536"/>
                  <a:gd name="T9" fmla="*/ 0 60000 65536"/>
                  <a:gd name="T10" fmla="*/ 0 60000 65536"/>
                  <a:gd name="T11" fmla="*/ 0 60000 65536"/>
                  <a:gd name="T12" fmla="*/ 0 w 12"/>
                  <a:gd name="T13" fmla="*/ 0 h 12"/>
                  <a:gd name="T14" fmla="*/ 12 w 12"/>
                  <a:gd name="T15" fmla="*/ 12 h 12"/>
                </a:gdLst>
                <a:ahLst/>
                <a:cxnLst>
                  <a:cxn ang="T8">
                    <a:pos x="T0" y="T1"/>
                  </a:cxn>
                  <a:cxn ang="T9">
                    <a:pos x="T2" y="T3"/>
                  </a:cxn>
                  <a:cxn ang="T10">
                    <a:pos x="T4" y="T5"/>
                  </a:cxn>
                  <a:cxn ang="T11">
                    <a:pos x="T6" y="T7"/>
                  </a:cxn>
                </a:cxnLst>
                <a:rect l="T12" t="T13" r="T14" b="T15"/>
                <a:pathLst>
                  <a:path w="12" h="12">
                    <a:moveTo>
                      <a:pt x="12" y="0"/>
                    </a:moveTo>
                    <a:lnTo>
                      <a:pt x="0" y="4"/>
                    </a:lnTo>
                    <a:lnTo>
                      <a:pt x="3" y="12"/>
                    </a:lnTo>
                    <a:lnTo>
                      <a:pt x="12"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77" name="Freeform 833"/>
              <p:cNvSpPr>
                <a:spLocks/>
              </p:cNvSpPr>
              <p:nvPr/>
            </p:nvSpPr>
            <p:spPr bwMode="auto">
              <a:xfrm>
                <a:off x="3633" y="1539"/>
                <a:ext cx="6" cy="4"/>
              </a:xfrm>
              <a:custGeom>
                <a:avLst/>
                <a:gdLst>
                  <a:gd name="T0" fmla="*/ 0 w 29"/>
                  <a:gd name="T1" fmla="*/ 0 h 21"/>
                  <a:gd name="T2" fmla="*/ 0 w 29"/>
                  <a:gd name="T3" fmla="*/ 0 h 21"/>
                  <a:gd name="T4" fmla="*/ 0 w 29"/>
                  <a:gd name="T5" fmla="*/ 0 h 21"/>
                  <a:gd name="T6" fmla="*/ 0 w 29"/>
                  <a:gd name="T7" fmla="*/ 0 h 21"/>
                  <a:gd name="T8" fmla="*/ 0 w 29"/>
                  <a:gd name="T9" fmla="*/ 0 h 21"/>
                  <a:gd name="T10" fmla="*/ 0 w 29"/>
                  <a:gd name="T11" fmla="*/ 0 h 21"/>
                  <a:gd name="T12" fmla="*/ 0 w 29"/>
                  <a:gd name="T13" fmla="*/ 0 h 21"/>
                  <a:gd name="T14" fmla="*/ 0 w 29"/>
                  <a:gd name="T15" fmla="*/ 0 h 21"/>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21"/>
                  <a:gd name="T26" fmla="*/ 29 w 29"/>
                  <a:gd name="T27" fmla="*/ 21 h 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21">
                    <a:moveTo>
                      <a:pt x="12" y="0"/>
                    </a:moveTo>
                    <a:lnTo>
                      <a:pt x="0" y="3"/>
                    </a:lnTo>
                    <a:lnTo>
                      <a:pt x="12" y="12"/>
                    </a:lnTo>
                    <a:lnTo>
                      <a:pt x="3" y="21"/>
                    </a:lnTo>
                    <a:lnTo>
                      <a:pt x="15" y="21"/>
                    </a:lnTo>
                    <a:lnTo>
                      <a:pt x="23" y="13"/>
                    </a:lnTo>
                    <a:lnTo>
                      <a:pt x="29" y="4"/>
                    </a:lnTo>
                    <a:lnTo>
                      <a:pt x="12"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78" name="Freeform 834"/>
              <p:cNvSpPr>
                <a:spLocks/>
              </p:cNvSpPr>
              <p:nvPr/>
            </p:nvSpPr>
            <p:spPr bwMode="auto">
              <a:xfrm>
                <a:off x="3642" y="1526"/>
                <a:ext cx="4" cy="2"/>
              </a:xfrm>
              <a:custGeom>
                <a:avLst/>
                <a:gdLst>
                  <a:gd name="T0" fmla="*/ 0 w 20"/>
                  <a:gd name="T1" fmla="*/ 0 h 13"/>
                  <a:gd name="T2" fmla="*/ 0 w 20"/>
                  <a:gd name="T3" fmla="*/ 0 h 13"/>
                  <a:gd name="T4" fmla="*/ 0 w 20"/>
                  <a:gd name="T5" fmla="*/ 0 h 13"/>
                  <a:gd name="T6" fmla="*/ 0 w 20"/>
                  <a:gd name="T7" fmla="*/ 0 h 13"/>
                  <a:gd name="T8" fmla="*/ 0 60000 65536"/>
                  <a:gd name="T9" fmla="*/ 0 60000 65536"/>
                  <a:gd name="T10" fmla="*/ 0 60000 65536"/>
                  <a:gd name="T11" fmla="*/ 0 60000 65536"/>
                  <a:gd name="T12" fmla="*/ 0 w 20"/>
                  <a:gd name="T13" fmla="*/ 0 h 13"/>
                  <a:gd name="T14" fmla="*/ 20 w 20"/>
                  <a:gd name="T15" fmla="*/ 13 h 13"/>
                </a:gdLst>
                <a:ahLst/>
                <a:cxnLst>
                  <a:cxn ang="T8">
                    <a:pos x="T0" y="T1"/>
                  </a:cxn>
                  <a:cxn ang="T9">
                    <a:pos x="T2" y="T3"/>
                  </a:cxn>
                  <a:cxn ang="T10">
                    <a:pos x="T4" y="T5"/>
                  </a:cxn>
                  <a:cxn ang="T11">
                    <a:pos x="T6" y="T7"/>
                  </a:cxn>
                </a:cxnLst>
                <a:rect l="T12" t="T13" r="T14" b="T15"/>
                <a:pathLst>
                  <a:path w="20" h="13">
                    <a:moveTo>
                      <a:pt x="20" y="0"/>
                    </a:moveTo>
                    <a:lnTo>
                      <a:pt x="0" y="9"/>
                    </a:lnTo>
                    <a:lnTo>
                      <a:pt x="17" y="13"/>
                    </a:lnTo>
                    <a:lnTo>
                      <a:pt x="20"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79" name="Freeform 835"/>
              <p:cNvSpPr>
                <a:spLocks/>
              </p:cNvSpPr>
              <p:nvPr/>
            </p:nvSpPr>
            <p:spPr bwMode="auto">
              <a:xfrm>
                <a:off x="3640" y="1529"/>
                <a:ext cx="1" cy="2"/>
              </a:xfrm>
              <a:custGeom>
                <a:avLst/>
                <a:gdLst>
                  <a:gd name="T0" fmla="*/ 0 w 6"/>
                  <a:gd name="T1" fmla="*/ 0 h 9"/>
                  <a:gd name="T2" fmla="*/ 0 w 6"/>
                  <a:gd name="T3" fmla="*/ 0 h 9"/>
                  <a:gd name="T4" fmla="*/ 0 w 6"/>
                  <a:gd name="T5" fmla="*/ 0 h 9"/>
                  <a:gd name="T6" fmla="*/ 0 60000 65536"/>
                  <a:gd name="T7" fmla="*/ 0 60000 65536"/>
                  <a:gd name="T8" fmla="*/ 0 60000 65536"/>
                  <a:gd name="T9" fmla="*/ 0 w 6"/>
                  <a:gd name="T10" fmla="*/ 0 h 9"/>
                  <a:gd name="T11" fmla="*/ 6 w 6"/>
                  <a:gd name="T12" fmla="*/ 9 h 9"/>
                </a:gdLst>
                <a:ahLst/>
                <a:cxnLst>
                  <a:cxn ang="T6">
                    <a:pos x="T0" y="T1"/>
                  </a:cxn>
                  <a:cxn ang="T7">
                    <a:pos x="T2" y="T3"/>
                  </a:cxn>
                  <a:cxn ang="T8">
                    <a:pos x="T4" y="T5"/>
                  </a:cxn>
                </a:cxnLst>
                <a:rect l="T9" t="T10" r="T11" b="T12"/>
                <a:pathLst>
                  <a:path w="6" h="9">
                    <a:moveTo>
                      <a:pt x="0" y="0"/>
                    </a:moveTo>
                    <a:lnTo>
                      <a:pt x="6" y="9"/>
                    </a:lnTo>
                    <a:lnTo>
                      <a:pt x="0"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80" name="Freeform 836"/>
              <p:cNvSpPr>
                <a:spLocks/>
              </p:cNvSpPr>
              <p:nvPr/>
            </p:nvSpPr>
            <p:spPr bwMode="auto">
              <a:xfrm>
                <a:off x="3655" y="1527"/>
                <a:ext cx="2" cy="3"/>
              </a:xfrm>
              <a:custGeom>
                <a:avLst/>
                <a:gdLst>
                  <a:gd name="T0" fmla="*/ 0 w 8"/>
                  <a:gd name="T1" fmla="*/ 0 h 16"/>
                  <a:gd name="T2" fmla="*/ 0 w 8"/>
                  <a:gd name="T3" fmla="*/ 0 h 16"/>
                  <a:gd name="T4" fmla="*/ 0 w 8"/>
                  <a:gd name="T5" fmla="*/ 0 h 16"/>
                  <a:gd name="T6" fmla="*/ 0 w 8"/>
                  <a:gd name="T7" fmla="*/ 0 h 16"/>
                  <a:gd name="T8" fmla="*/ 0 60000 65536"/>
                  <a:gd name="T9" fmla="*/ 0 60000 65536"/>
                  <a:gd name="T10" fmla="*/ 0 60000 65536"/>
                  <a:gd name="T11" fmla="*/ 0 60000 65536"/>
                  <a:gd name="T12" fmla="*/ 0 w 8"/>
                  <a:gd name="T13" fmla="*/ 0 h 16"/>
                  <a:gd name="T14" fmla="*/ 8 w 8"/>
                  <a:gd name="T15" fmla="*/ 16 h 16"/>
                </a:gdLst>
                <a:ahLst/>
                <a:cxnLst>
                  <a:cxn ang="T8">
                    <a:pos x="T0" y="T1"/>
                  </a:cxn>
                  <a:cxn ang="T9">
                    <a:pos x="T2" y="T3"/>
                  </a:cxn>
                  <a:cxn ang="T10">
                    <a:pos x="T4" y="T5"/>
                  </a:cxn>
                  <a:cxn ang="T11">
                    <a:pos x="T6" y="T7"/>
                  </a:cxn>
                </a:cxnLst>
                <a:rect l="T12" t="T13" r="T14" b="T15"/>
                <a:pathLst>
                  <a:path w="8" h="16">
                    <a:moveTo>
                      <a:pt x="8" y="0"/>
                    </a:moveTo>
                    <a:lnTo>
                      <a:pt x="0" y="6"/>
                    </a:lnTo>
                    <a:lnTo>
                      <a:pt x="3" y="16"/>
                    </a:lnTo>
                    <a:lnTo>
                      <a:pt x="8"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81" name="Freeform 837"/>
              <p:cNvSpPr>
                <a:spLocks/>
              </p:cNvSpPr>
              <p:nvPr/>
            </p:nvSpPr>
            <p:spPr bwMode="auto">
              <a:xfrm>
                <a:off x="3665" y="1522"/>
                <a:ext cx="2" cy="3"/>
              </a:xfrm>
              <a:custGeom>
                <a:avLst/>
                <a:gdLst>
                  <a:gd name="T0" fmla="*/ 0 w 14"/>
                  <a:gd name="T1" fmla="*/ 0 h 18"/>
                  <a:gd name="T2" fmla="*/ 0 w 14"/>
                  <a:gd name="T3" fmla="*/ 0 h 18"/>
                  <a:gd name="T4" fmla="*/ 0 w 14"/>
                  <a:gd name="T5" fmla="*/ 0 h 18"/>
                  <a:gd name="T6" fmla="*/ 0 w 14"/>
                  <a:gd name="T7" fmla="*/ 0 h 18"/>
                  <a:gd name="T8" fmla="*/ 0 w 14"/>
                  <a:gd name="T9" fmla="*/ 0 h 18"/>
                  <a:gd name="T10" fmla="*/ 0 60000 65536"/>
                  <a:gd name="T11" fmla="*/ 0 60000 65536"/>
                  <a:gd name="T12" fmla="*/ 0 60000 65536"/>
                  <a:gd name="T13" fmla="*/ 0 60000 65536"/>
                  <a:gd name="T14" fmla="*/ 0 60000 65536"/>
                  <a:gd name="T15" fmla="*/ 0 w 14"/>
                  <a:gd name="T16" fmla="*/ 0 h 18"/>
                  <a:gd name="T17" fmla="*/ 14 w 14"/>
                  <a:gd name="T18" fmla="*/ 18 h 18"/>
                </a:gdLst>
                <a:ahLst/>
                <a:cxnLst>
                  <a:cxn ang="T10">
                    <a:pos x="T0" y="T1"/>
                  </a:cxn>
                  <a:cxn ang="T11">
                    <a:pos x="T2" y="T3"/>
                  </a:cxn>
                  <a:cxn ang="T12">
                    <a:pos x="T4" y="T5"/>
                  </a:cxn>
                  <a:cxn ang="T13">
                    <a:pos x="T6" y="T7"/>
                  </a:cxn>
                  <a:cxn ang="T14">
                    <a:pos x="T8" y="T9"/>
                  </a:cxn>
                </a:cxnLst>
                <a:rect l="T15" t="T16" r="T17" b="T18"/>
                <a:pathLst>
                  <a:path w="14" h="18">
                    <a:moveTo>
                      <a:pt x="14" y="0"/>
                    </a:moveTo>
                    <a:lnTo>
                      <a:pt x="5" y="5"/>
                    </a:lnTo>
                    <a:lnTo>
                      <a:pt x="0" y="18"/>
                    </a:lnTo>
                    <a:lnTo>
                      <a:pt x="14" y="14"/>
                    </a:lnTo>
                    <a:lnTo>
                      <a:pt x="14"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82" name="Freeform 838"/>
              <p:cNvSpPr>
                <a:spLocks/>
              </p:cNvSpPr>
              <p:nvPr/>
            </p:nvSpPr>
            <p:spPr bwMode="auto">
              <a:xfrm>
                <a:off x="3661" y="1507"/>
                <a:ext cx="3" cy="4"/>
              </a:xfrm>
              <a:custGeom>
                <a:avLst/>
                <a:gdLst>
                  <a:gd name="T0" fmla="*/ 0 w 21"/>
                  <a:gd name="T1" fmla="*/ 0 h 21"/>
                  <a:gd name="T2" fmla="*/ 0 w 21"/>
                  <a:gd name="T3" fmla="*/ 0 h 21"/>
                  <a:gd name="T4" fmla="*/ 0 w 21"/>
                  <a:gd name="T5" fmla="*/ 0 h 21"/>
                  <a:gd name="T6" fmla="*/ 0 w 21"/>
                  <a:gd name="T7" fmla="*/ 0 h 21"/>
                  <a:gd name="T8" fmla="*/ 0 w 21"/>
                  <a:gd name="T9" fmla="*/ 0 h 21"/>
                  <a:gd name="T10" fmla="*/ 0 w 21"/>
                  <a:gd name="T11" fmla="*/ 0 h 21"/>
                  <a:gd name="T12" fmla="*/ 0 60000 65536"/>
                  <a:gd name="T13" fmla="*/ 0 60000 65536"/>
                  <a:gd name="T14" fmla="*/ 0 60000 65536"/>
                  <a:gd name="T15" fmla="*/ 0 60000 65536"/>
                  <a:gd name="T16" fmla="*/ 0 60000 65536"/>
                  <a:gd name="T17" fmla="*/ 0 60000 65536"/>
                  <a:gd name="T18" fmla="*/ 0 w 21"/>
                  <a:gd name="T19" fmla="*/ 0 h 21"/>
                  <a:gd name="T20" fmla="*/ 21 w 21"/>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21" h="21">
                    <a:moveTo>
                      <a:pt x="9" y="0"/>
                    </a:moveTo>
                    <a:lnTo>
                      <a:pt x="1" y="9"/>
                    </a:lnTo>
                    <a:lnTo>
                      <a:pt x="0" y="21"/>
                    </a:lnTo>
                    <a:lnTo>
                      <a:pt x="12" y="15"/>
                    </a:lnTo>
                    <a:lnTo>
                      <a:pt x="21" y="6"/>
                    </a:lnTo>
                    <a:lnTo>
                      <a:pt x="9"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83" name="Freeform 839"/>
              <p:cNvSpPr>
                <a:spLocks/>
              </p:cNvSpPr>
              <p:nvPr/>
            </p:nvSpPr>
            <p:spPr bwMode="auto">
              <a:xfrm>
                <a:off x="3646" y="1469"/>
                <a:ext cx="24" cy="20"/>
              </a:xfrm>
              <a:custGeom>
                <a:avLst/>
                <a:gdLst>
                  <a:gd name="T0" fmla="*/ 0 w 132"/>
                  <a:gd name="T1" fmla="*/ 0 h 105"/>
                  <a:gd name="T2" fmla="*/ 0 w 132"/>
                  <a:gd name="T3" fmla="*/ 0 h 105"/>
                  <a:gd name="T4" fmla="*/ 0 w 132"/>
                  <a:gd name="T5" fmla="*/ 0 h 105"/>
                  <a:gd name="T6" fmla="*/ 0 w 132"/>
                  <a:gd name="T7" fmla="*/ 0 h 105"/>
                  <a:gd name="T8" fmla="*/ 0 w 132"/>
                  <a:gd name="T9" fmla="*/ 0 h 105"/>
                  <a:gd name="T10" fmla="*/ 0 w 132"/>
                  <a:gd name="T11" fmla="*/ 0 h 105"/>
                  <a:gd name="T12" fmla="*/ 0 w 132"/>
                  <a:gd name="T13" fmla="*/ 0 h 105"/>
                  <a:gd name="T14" fmla="*/ 0 w 132"/>
                  <a:gd name="T15" fmla="*/ 0 h 105"/>
                  <a:gd name="T16" fmla="*/ 0 w 132"/>
                  <a:gd name="T17" fmla="*/ 0 h 105"/>
                  <a:gd name="T18" fmla="*/ 0 w 132"/>
                  <a:gd name="T19" fmla="*/ 0 h 105"/>
                  <a:gd name="T20" fmla="*/ 0 w 132"/>
                  <a:gd name="T21" fmla="*/ 0 h 105"/>
                  <a:gd name="T22" fmla="*/ 0 w 132"/>
                  <a:gd name="T23" fmla="*/ 0 h 105"/>
                  <a:gd name="T24" fmla="*/ 0 w 132"/>
                  <a:gd name="T25" fmla="*/ 0 h 105"/>
                  <a:gd name="T26" fmla="*/ 0 w 132"/>
                  <a:gd name="T27" fmla="*/ 0 h 105"/>
                  <a:gd name="T28" fmla="*/ 0 w 132"/>
                  <a:gd name="T29" fmla="*/ 0 h 105"/>
                  <a:gd name="T30" fmla="*/ 0 w 132"/>
                  <a:gd name="T31" fmla="*/ 0 h 105"/>
                  <a:gd name="T32" fmla="*/ 0 w 132"/>
                  <a:gd name="T33" fmla="*/ 0 h 105"/>
                  <a:gd name="T34" fmla="*/ 0 w 132"/>
                  <a:gd name="T35" fmla="*/ 0 h 105"/>
                  <a:gd name="T36" fmla="*/ 0 w 132"/>
                  <a:gd name="T37" fmla="*/ 0 h 105"/>
                  <a:gd name="T38" fmla="*/ 0 w 132"/>
                  <a:gd name="T39" fmla="*/ 0 h 105"/>
                  <a:gd name="T40" fmla="*/ 0 w 132"/>
                  <a:gd name="T41" fmla="*/ 0 h 105"/>
                  <a:gd name="T42" fmla="*/ 0 w 132"/>
                  <a:gd name="T43" fmla="*/ 0 h 105"/>
                  <a:gd name="T44" fmla="*/ 0 w 132"/>
                  <a:gd name="T45" fmla="*/ 0 h 105"/>
                  <a:gd name="T46" fmla="*/ 0 w 132"/>
                  <a:gd name="T47" fmla="*/ 0 h 105"/>
                  <a:gd name="T48" fmla="*/ 0 w 132"/>
                  <a:gd name="T49" fmla="*/ 0 h 105"/>
                  <a:gd name="T50" fmla="*/ 0 w 132"/>
                  <a:gd name="T51" fmla="*/ 0 h 105"/>
                  <a:gd name="T52" fmla="*/ 0 w 132"/>
                  <a:gd name="T53" fmla="*/ 0 h 105"/>
                  <a:gd name="T54" fmla="*/ 0 w 132"/>
                  <a:gd name="T55" fmla="*/ 0 h 105"/>
                  <a:gd name="T56" fmla="*/ 0 w 132"/>
                  <a:gd name="T57" fmla="*/ 0 h 105"/>
                  <a:gd name="T58" fmla="*/ 0 w 132"/>
                  <a:gd name="T59" fmla="*/ 0 h 105"/>
                  <a:gd name="T60" fmla="*/ 0 w 132"/>
                  <a:gd name="T61" fmla="*/ 0 h 105"/>
                  <a:gd name="T62" fmla="*/ 0 w 132"/>
                  <a:gd name="T63" fmla="*/ 0 h 105"/>
                  <a:gd name="T64" fmla="*/ 0 w 132"/>
                  <a:gd name="T65" fmla="*/ 0 h 105"/>
                  <a:gd name="T66" fmla="*/ 0 w 132"/>
                  <a:gd name="T67" fmla="*/ 0 h 105"/>
                  <a:gd name="T68" fmla="*/ 0 w 132"/>
                  <a:gd name="T69" fmla="*/ 0 h 105"/>
                  <a:gd name="T70" fmla="*/ 0 w 132"/>
                  <a:gd name="T71" fmla="*/ 0 h 105"/>
                  <a:gd name="T72" fmla="*/ 0 w 132"/>
                  <a:gd name="T73" fmla="*/ 0 h 105"/>
                  <a:gd name="T74" fmla="*/ 0 w 132"/>
                  <a:gd name="T75" fmla="*/ 0 h 10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2"/>
                  <a:gd name="T115" fmla="*/ 0 h 105"/>
                  <a:gd name="T116" fmla="*/ 132 w 132"/>
                  <a:gd name="T117" fmla="*/ 105 h 10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2" h="105">
                    <a:moveTo>
                      <a:pt x="45" y="36"/>
                    </a:moveTo>
                    <a:lnTo>
                      <a:pt x="28" y="25"/>
                    </a:lnTo>
                    <a:lnTo>
                      <a:pt x="31" y="39"/>
                    </a:lnTo>
                    <a:lnTo>
                      <a:pt x="22" y="52"/>
                    </a:lnTo>
                    <a:lnTo>
                      <a:pt x="13" y="58"/>
                    </a:lnTo>
                    <a:lnTo>
                      <a:pt x="7" y="48"/>
                    </a:lnTo>
                    <a:lnTo>
                      <a:pt x="0" y="60"/>
                    </a:lnTo>
                    <a:lnTo>
                      <a:pt x="12" y="69"/>
                    </a:lnTo>
                    <a:lnTo>
                      <a:pt x="13" y="84"/>
                    </a:lnTo>
                    <a:lnTo>
                      <a:pt x="12" y="94"/>
                    </a:lnTo>
                    <a:lnTo>
                      <a:pt x="31" y="94"/>
                    </a:lnTo>
                    <a:lnTo>
                      <a:pt x="45" y="100"/>
                    </a:lnTo>
                    <a:lnTo>
                      <a:pt x="55" y="100"/>
                    </a:lnTo>
                    <a:lnTo>
                      <a:pt x="66" y="97"/>
                    </a:lnTo>
                    <a:lnTo>
                      <a:pt x="76" y="105"/>
                    </a:lnTo>
                    <a:lnTo>
                      <a:pt x="87" y="96"/>
                    </a:lnTo>
                    <a:lnTo>
                      <a:pt x="99" y="96"/>
                    </a:lnTo>
                    <a:lnTo>
                      <a:pt x="111" y="88"/>
                    </a:lnTo>
                    <a:lnTo>
                      <a:pt x="117" y="70"/>
                    </a:lnTo>
                    <a:lnTo>
                      <a:pt x="132" y="55"/>
                    </a:lnTo>
                    <a:lnTo>
                      <a:pt x="124" y="40"/>
                    </a:lnTo>
                    <a:lnTo>
                      <a:pt x="117" y="49"/>
                    </a:lnTo>
                    <a:lnTo>
                      <a:pt x="108" y="43"/>
                    </a:lnTo>
                    <a:lnTo>
                      <a:pt x="90" y="45"/>
                    </a:lnTo>
                    <a:lnTo>
                      <a:pt x="82" y="51"/>
                    </a:lnTo>
                    <a:lnTo>
                      <a:pt x="97" y="39"/>
                    </a:lnTo>
                    <a:lnTo>
                      <a:pt x="88" y="33"/>
                    </a:lnTo>
                    <a:lnTo>
                      <a:pt x="75" y="34"/>
                    </a:lnTo>
                    <a:lnTo>
                      <a:pt x="57" y="34"/>
                    </a:lnTo>
                    <a:lnTo>
                      <a:pt x="81" y="19"/>
                    </a:lnTo>
                    <a:lnTo>
                      <a:pt x="85" y="3"/>
                    </a:lnTo>
                    <a:lnTo>
                      <a:pt x="73" y="12"/>
                    </a:lnTo>
                    <a:lnTo>
                      <a:pt x="69" y="0"/>
                    </a:lnTo>
                    <a:lnTo>
                      <a:pt x="58" y="9"/>
                    </a:lnTo>
                    <a:lnTo>
                      <a:pt x="46" y="9"/>
                    </a:lnTo>
                    <a:lnTo>
                      <a:pt x="55" y="18"/>
                    </a:lnTo>
                    <a:lnTo>
                      <a:pt x="55" y="30"/>
                    </a:lnTo>
                    <a:lnTo>
                      <a:pt x="45" y="3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84" name="Freeform 840"/>
              <p:cNvSpPr>
                <a:spLocks/>
              </p:cNvSpPr>
              <p:nvPr/>
            </p:nvSpPr>
            <p:spPr bwMode="auto">
              <a:xfrm>
                <a:off x="3609" y="1401"/>
                <a:ext cx="156" cy="59"/>
              </a:xfrm>
              <a:custGeom>
                <a:avLst/>
                <a:gdLst>
                  <a:gd name="T0" fmla="*/ 0 w 842"/>
                  <a:gd name="T1" fmla="*/ 0 h 320"/>
                  <a:gd name="T2" fmla="*/ 0 w 842"/>
                  <a:gd name="T3" fmla="*/ 0 h 320"/>
                  <a:gd name="T4" fmla="*/ 0 w 842"/>
                  <a:gd name="T5" fmla="*/ 0 h 320"/>
                  <a:gd name="T6" fmla="*/ 0 w 842"/>
                  <a:gd name="T7" fmla="*/ 0 h 320"/>
                  <a:gd name="T8" fmla="*/ 0 w 842"/>
                  <a:gd name="T9" fmla="*/ 0 h 320"/>
                  <a:gd name="T10" fmla="*/ 0 w 842"/>
                  <a:gd name="T11" fmla="*/ 0 h 320"/>
                  <a:gd name="T12" fmla="*/ 0 w 842"/>
                  <a:gd name="T13" fmla="*/ 0 h 320"/>
                  <a:gd name="T14" fmla="*/ 0 w 842"/>
                  <a:gd name="T15" fmla="*/ 0 h 320"/>
                  <a:gd name="T16" fmla="*/ 0 w 842"/>
                  <a:gd name="T17" fmla="*/ 0 h 320"/>
                  <a:gd name="T18" fmla="*/ 0 w 842"/>
                  <a:gd name="T19" fmla="*/ 0 h 320"/>
                  <a:gd name="T20" fmla="*/ 0 w 842"/>
                  <a:gd name="T21" fmla="*/ 0 h 320"/>
                  <a:gd name="T22" fmla="*/ 0 w 842"/>
                  <a:gd name="T23" fmla="*/ 0 h 320"/>
                  <a:gd name="T24" fmla="*/ 0 w 842"/>
                  <a:gd name="T25" fmla="*/ 0 h 320"/>
                  <a:gd name="T26" fmla="*/ 0 w 842"/>
                  <a:gd name="T27" fmla="*/ 0 h 320"/>
                  <a:gd name="T28" fmla="*/ 0 w 842"/>
                  <a:gd name="T29" fmla="*/ 0 h 320"/>
                  <a:gd name="T30" fmla="*/ 0 w 842"/>
                  <a:gd name="T31" fmla="*/ 0 h 320"/>
                  <a:gd name="T32" fmla="*/ 0 w 842"/>
                  <a:gd name="T33" fmla="*/ 0 h 320"/>
                  <a:gd name="T34" fmla="*/ 0 w 842"/>
                  <a:gd name="T35" fmla="*/ 0 h 320"/>
                  <a:gd name="T36" fmla="*/ 0 w 842"/>
                  <a:gd name="T37" fmla="*/ 0 h 320"/>
                  <a:gd name="T38" fmla="*/ 0 w 842"/>
                  <a:gd name="T39" fmla="*/ 0 h 320"/>
                  <a:gd name="T40" fmla="*/ 0 w 842"/>
                  <a:gd name="T41" fmla="*/ 0 h 320"/>
                  <a:gd name="T42" fmla="*/ 0 w 842"/>
                  <a:gd name="T43" fmla="*/ 0 h 320"/>
                  <a:gd name="T44" fmla="*/ 0 w 842"/>
                  <a:gd name="T45" fmla="*/ 0 h 320"/>
                  <a:gd name="T46" fmla="*/ 0 w 842"/>
                  <a:gd name="T47" fmla="*/ 0 h 320"/>
                  <a:gd name="T48" fmla="*/ 0 w 842"/>
                  <a:gd name="T49" fmla="*/ 0 h 320"/>
                  <a:gd name="T50" fmla="*/ 0 w 842"/>
                  <a:gd name="T51" fmla="*/ 0 h 320"/>
                  <a:gd name="T52" fmla="*/ 0 w 842"/>
                  <a:gd name="T53" fmla="*/ 0 h 320"/>
                  <a:gd name="T54" fmla="*/ 0 w 842"/>
                  <a:gd name="T55" fmla="*/ 0 h 320"/>
                  <a:gd name="T56" fmla="*/ 0 w 842"/>
                  <a:gd name="T57" fmla="*/ 0 h 320"/>
                  <a:gd name="T58" fmla="*/ 0 w 842"/>
                  <a:gd name="T59" fmla="*/ 0 h 320"/>
                  <a:gd name="T60" fmla="*/ 0 w 842"/>
                  <a:gd name="T61" fmla="*/ 0 h 320"/>
                  <a:gd name="T62" fmla="*/ 0 w 842"/>
                  <a:gd name="T63" fmla="*/ 0 h 320"/>
                  <a:gd name="T64" fmla="*/ 0 w 842"/>
                  <a:gd name="T65" fmla="*/ 0 h 320"/>
                  <a:gd name="T66" fmla="*/ 0 w 842"/>
                  <a:gd name="T67" fmla="*/ 0 h 320"/>
                  <a:gd name="T68" fmla="*/ 0 w 842"/>
                  <a:gd name="T69" fmla="*/ 0 h 320"/>
                  <a:gd name="T70" fmla="*/ 0 w 842"/>
                  <a:gd name="T71" fmla="*/ 0 h 320"/>
                  <a:gd name="T72" fmla="*/ 0 w 842"/>
                  <a:gd name="T73" fmla="*/ 0 h 320"/>
                  <a:gd name="T74" fmla="*/ 0 w 842"/>
                  <a:gd name="T75" fmla="*/ 0 h 320"/>
                  <a:gd name="T76" fmla="*/ 0 w 842"/>
                  <a:gd name="T77" fmla="*/ 0 h 320"/>
                  <a:gd name="T78" fmla="*/ 0 w 842"/>
                  <a:gd name="T79" fmla="*/ 0 h 320"/>
                  <a:gd name="T80" fmla="*/ 0 w 842"/>
                  <a:gd name="T81" fmla="*/ 0 h 320"/>
                  <a:gd name="T82" fmla="*/ 0 w 842"/>
                  <a:gd name="T83" fmla="*/ 0 h 320"/>
                  <a:gd name="T84" fmla="*/ 0 w 842"/>
                  <a:gd name="T85" fmla="*/ 0 h 320"/>
                  <a:gd name="T86" fmla="*/ 0 w 842"/>
                  <a:gd name="T87" fmla="*/ 0 h 320"/>
                  <a:gd name="T88" fmla="*/ 0 w 842"/>
                  <a:gd name="T89" fmla="*/ 0 h 320"/>
                  <a:gd name="T90" fmla="*/ 0 w 842"/>
                  <a:gd name="T91" fmla="*/ 0 h 320"/>
                  <a:gd name="T92" fmla="*/ 0 w 842"/>
                  <a:gd name="T93" fmla="*/ 0 h 320"/>
                  <a:gd name="T94" fmla="*/ 0 w 842"/>
                  <a:gd name="T95" fmla="*/ 0 h 320"/>
                  <a:gd name="T96" fmla="*/ 0 w 842"/>
                  <a:gd name="T97" fmla="*/ 0 h 320"/>
                  <a:gd name="T98" fmla="*/ 0 w 842"/>
                  <a:gd name="T99" fmla="*/ 0 h 320"/>
                  <a:gd name="T100" fmla="*/ 0 w 842"/>
                  <a:gd name="T101" fmla="*/ 0 h 320"/>
                  <a:gd name="T102" fmla="*/ 0 w 842"/>
                  <a:gd name="T103" fmla="*/ 0 h 32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42"/>
                  <a:gd name="T157" fmla="*/ 0 h 320"/>
                  <a:gd name="T158" fmla="*/ 842 w 842"/>
                  <a:gd name="T159" fmla="*/ 320 h 32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42" h="320">
                    <a:moveTo>
                      <a:pt x="153" y="186"/>
                    </a:moveTo>
                    <a:lnTo>
                      <a:pt x="165" y="191"/>
                    </a:lnTo>
                    <a:lnTo>
                      <a:pt x="144" y="191"/>
                    </a:lnTo>
                    <a:lnTo>
                      <a:pt x="132" y="194"/>
                    </a:lnTo>
                    <a:lnTo>
                      <a:pt x="111" y="209"/>
                    </a:lnTo>
                    <a:lnTo>
                      <a:pt x="92" y="221"/>
                    </a:lnTo>
                    <a:lnTo>
                      <a:pt x="77" y="231"/>
                    </a:lnTo>
                    <a:lnTo>
                      <a:pt x="63" y="246"/>
                    </a:lnTo>
                    <a:lnTo>
                      <a:pt x="45" y="257"/>
                    </a:lnTo>
                    <a:lnTo>
                      <a:pt x="35" y="264"/>
                    </a:lnTo>
                    <a:lnTo>
                      <a:pt x="39" y="278"/>
                    </a:lnTo>
                    <a:lnTo>
                      <a:pt x="27" y="287"/>
                    </a:lnTo>
                    <a:lnTo>
                      <a:pt x="20" y="303"/>
                    </a:lnTo>
                    <a:lnTo>
                      <a:pt x="8" y="309"/>
                    </a:lnTo>
                    <a:lnTo>
                      <a:pt x="0" y="320"/>
                    </a:lnTo>
                    <a:lnTo>
                      <a:pt x="20" y="318"/>
                    </a:lnTo>
                    <a:lnTo>
                      <a:pt x="36" y="309"/>
                    </a:lnTo>
                    <a:lnTo>
                      <a:pt x="60" y="302"/>
                    </a:lnTo>
                    <a:lnTo>
                      <a:pt x="75" y="299"/>
                    </a:lnTo>
                    <a:lnTo>
                      <a:pt x="90" y="287"/>
                    </a:lnTo>
                    <a:lnTo>
                      <a:pt x="104" y="293"/>
                    </a:lnTo>
                    <a:lnTo>
                      <a:pt x="111" y="284"/>
                    </a:lnTo>
                    <a:lnTo>
                      <a:pt x="134" y="287"/>
                    </a:lnTo>
                    <a:lnTo>
                      <a:pt x="135" y="276"/>
                    </a:lnTo>
                    <a:lnTo>
                      <a:pt x="146" y="269"/>
                    </a:lnTo>
                    <a:lnTo>
                      <a:pt x="158" y="275"/>
                    </a:lnTo>
                    <a:lnTo>
                      <a:pt x="170" y="263"/>
                    </a:lnTo>
                    <a:lnTo>
                      <a:pt x="179" y="267"/>
                    </a:lnTo>
                    <a:lnTo>
                      <a:pt x="189" y="263"/>
                    </a:lnTo>
                    <a:lnTo>
                      <a:pt x="201" y="270"/>
                    </a:lnTo>
                    <a:lnTo>
                      <a:pt x="218" y="267"/>
                    </a:lnTo>
                    <a:lnTo>
                      <a:pt x="209" y="288"/>
                    </a:lnTo>
                    <a:lnTo>
                      <a:pt x="225" y="282"/>
                    </a:lnTo>
                    <a:lnTo>
                      <a:pt x="233" y="290"/>
                    </a:lnTo>
                    <a:lnTo>
                      <a:pt x="248" y="290"/>
                    </a:lnTo>
                    <a:lnTo>
                      <a:pt x="258" y="284"/>
                    </a:lnTo>
                    <a:lnTo>
                      <a:pt x="275" y="279"/>
                    </a:lnTo>
                    <a:lnTo>
                      <a:pt x="285" y="278"/>
                    </a:lnTo>
                    <a:lnTo>
                      <a:pt x="299" y="278"/>
                    </a:lnTo>
                    <a:lnTo>
                      <a:pt x="308" y="266"/>
                    </a:lnTo>
                    <a:lnTo>
                      <a:pt x="305" y="282"/>
                    </a:lnTo>
                    <a:lnTo>
                      <a:pt x="311" y="296"/>
                    </a:lnTo>
                    <a:lnTo>
                      <a:pt x="330" y="306"/>
                    </a:lnTo>
                    <a:lnTo>
                      <a:pt x="351" y="312"/>
                    </a:lnTo>
                    <a:lnTo>
                      <a:pt x="371" y="308"/>
                    </a:lnTo>
                    <a:lnTo>
                      <a:pt x="390" y="308"/>
                    </a:lnTo>
                    <a:lnTo>
                      <a:pt x="404" y="311"/>
                    </a:lnTo>
                    <a:lnTo>
                      <a:pt x="399" y="299"/>
                    </a:lnTo>
                    <a:lnTo>
                      <a:pt x="399" y="281"/>
                    </a:lnTo>
                    <a:lnTo>
                      <a:pt x="371" y="275"/>
                    </a:lnTo>
                    <a:lnTo>
                      <a:pt x="387" y="276"/>
                    </a:lnTo>
                    <a:lnTo>
                      <a:pt x="390" y="263"/>
                    </a:lnTo>
                    <a:lnTo>
                      <a:pt x="401" y="272"/>
                    </a:lnTo>
                    <a:lnTo>
                      <a:pt x="416" y="276"/>
                    </a:lnTo>
                    <a:lnTo>
                      <a:pt x="411" y="264"/>
                    </a:lnTo>
                    <a:lnTo>
                      <a:pt x="425" y="269"/>
                    </a:lnTo>
                    <a:lnTo>
                      <a:pt x="431" y="261"/>
                    </a:lnTo>
                    <a:lnTo>
                      <a:pt x="435" y="251"/>
                    </a:lnTo>
                    <a:lnTo>
                      <a:pt x="437" y="261"/>
                    </a:lnTo>
                    <a:lnTo>
                      <a:pt x="432" y="275"/>
                    </a:lnTo>
                    <a:lnTo>
                      <a:pt x="420" y="285"/>
                    </a:lnTo>
                    <a:lnTo>
                      <a:pt x="413" y="297"/>
                    </a:lnTo>
                    <a:lnTo>
                      <a:pt x="425" y="299"/>
                    </a:lnTo>
                    <a:lnTo>
                      <a:pt x="438" y="290"/>
                    </a:lnTo>
                    <a:lnTo>
                      <a:pt x="447" y="282"/>
                    </a:lnTo>
                    <a:lnTo>
                      <a:pt x="458" y="264"/>
                    </a:lnTo>
                    <a:lnTo>
                      <a:pt x="467" y="252"/>
                    </a:lnTo>
                    <a:lnTo>
                      <a:pt x="471" y="267"/>
                    </a:lnTo>
                    <a:lnTo>
                      <a:pt x="486" y="264"/>
                    </a:lnTo>
                    <a:lnTo>
                      <a:pt x="485" y="251"/>
                    </a:lnTo>
                    <a:lnTo>
                      <a:pt x="464" y="245"/>
                    </a:lnTo>
                    <a:lnTo>
                      <a:pt x="485" y="245"/>
                    </a:lnTo>
                    <a:lnTo>
                      <a:pt x="495" y="255"/>
                    </a:lnTo>
                    <a:lnTo>
                      <a:pt x="489" y="239"/>
                    </a:lnTo>
                    <a:lnTo>
                      <a:pt x="501" y="240"/>
                    </a:lnTo>
                    <a:lnTo>
                      <a:pt x="507" y="251"/>
                    </a:lnTo>
                    <a:lnTo>
                      <a:pt x="522" y="258"/>
                    </a:lnTo>
                    <a:lnTo>
                      <a:pt x="536" y="258"/>
                    </a:lnTo>
                    <a:lnTo>
                      <a:pt x="530" y="243"/>
                    </a:lnTo>
                    <a:lnTo>
                      <a:pt x="543" y="234"/>
                    </a:lnTo>
                    <a:lnTo>
                      <a:pt x="543" y="249"/>
                    </a:lnTo>
                    <a:lnTo>
                      <a:pt x="549" y="237"/>
                    </a:lnTo>
                    <a:lnTo>
                      <a:pt x="554" y="252"/>
                    </a:lnTo>
                    <a:lnTo>
                      <a:pt x="560" y="239"/>
                    </a:lnTo>
                    <a:lnTo>
                      <a:pt x="569" y="234"/>
                    </a:lnTo>
                    <a:lnTo>
                      <a:pt x="579" y="243"/>
                    </a:lnTo>
                    <a:lnTo>
                      <a:pt x="591" y="248"/>
                    </a:lnTo>
                    <a:lnTo>
                      <a:pt x="596" y="231"/>
                    </a:lnTo>
                    <a:lnTo>
                      <a:pt x="603" y="221"/>
                    </a:lnTo>
                    <a:lnTo>
                      <a:pt x="617" y="227"/>
                    </a:lnTo>
                    <a:lnTo>
                      <a:pt x="633" y="218"/>
                    </a:lnTo>
                    <a:lnTo>
                      <a:pt x="620" y="216"/>
                    </a:lnTo>
                    <a:lnTo>
                      <a:pt x="609" y="206"/>
                    </a:lnTo>
                    <a:lnTo>
                      <a:pt x="624" y="200"/>
                    </a:lnTo>
                    <a:lnTo>
                      <a:pt x="635" y="203"/>
                    </a:lnTo>
                    <a:lnTo>
                      <a:pt x="644" y="215"/>
                    </a:lnTo>
                    <a:lnTo>
                      <a:pt x="650" y="201"/>
                    </a:lnTo>
                    <a:lnTo>
                      <a:pt x="671" y="206"/>
                    </a:lnTo>
                    <a:lnTo>
                      <a:pt x="663" y="194"/>
                    </a:lnTo>
                    <a:lnTo>
                      <a:pt x="669" y="183"/>
                    </a:lnTo>
                    <a:lnTo>
                      <a:pt x="686" y="183"/>
                    </a:lnTo>
                    <a:lnTo>
                      <a:pt x="701" y="179"/>
                    </a:lnTo>
                    <a:lnTo>
                      <a:pt x="716" y="191"/>
                    </a:lnTo>
                    <a:lnTo>
                      <a:pt x="716" y="176"/>
                    </a:lnTo>
                    <a:lnTo>
                      <a:pt x="728" y="165"/>
                    </a:lnTo>
                    <a:lnTo>
                      <a:pt x="737" y="176"/>
                    </a:lnTo>
                    <a:lnTo>
                      <a:pt x="746" y="171"/>
                    </a:lnTo>
                    <a:lnTo>
                      <a:pt x="756" y="171"/>
                    </a:lnTo>
                    <a:lnTo>
                      <a:pt x="773" y="173"/>
                    </a:lnTo>
                    <a:lnTo>
                      <a:pt x="764" y="161"/>
                    </a:lnTo>
                    <a:lnTo>
                      <a:pt x="755" y="155"/>
                    </a:lnTo>
                    <a:lnTo>
                      <a:pt x="773" y="162"/>
                    </a:lnTo>
                    <a:lnTo>
                      <a:pt x="791" y="164"/>
                    </a:lnTo>
                    <a:lnTo>
                      <a:pt x="806" y="165"/>
                    </a:lnTo>
                    <a:lnTo>
                      <a:pt x="815" y="159"/>
                    </a:lnTo>
                    <a:lnTo>
                      <a:pt x="816" y="146"/>
                    </a:lnTo>
                    <a:lnTo>
                      <a:pt x="797" y="147"/>
                    </a:lnTo>
                    <a:lnTo>
                      <a:pt x="780" y="144"/>
                    </a:lnTo>
                    <a:lnTo>
                      <a:pt x="756" y="140"/>
                    </a:lnTo>
                    <a:lnTo>
                      <a:pt x="743" y="149"/>
                    </a:lnTo>
                    <a:lnTo>
                      <a:pt x="732" y="144"/>
                    </a:lnTo>
                    <a:lnTo>
                      <a:pt x="750" y="137"/>
                    </a:lnTo>
                    <a:lnTo>
                      <a:pt x="776" y="135"/>
                    </a:lnTo>
                    <a:lnTo>
                      <a:pt x="794" y="143"/>
                    </a:lnTo>
                    <a:lnTo>
                      <a:pt x="806" y="138"/>
                    </a:lnTo>
                    <a:lnTo>
                      <a:pt x="798" y="132"/>
                    </a:lnTo>
                    <a:lnTo>
                      <a:pt x="777" y="125"/>
                    </a:lnTo>
                    <a:lnTo>
                      <a:pt x="765" y="123"/>
                    </a:lnTo>
                    <a:lnTo>
                      <a:pt x="780" y="120"/>
                    </a:lnTo>
                    <a:lnTo>
                      <a:pt x="801" y="126"/>
                    </a:lnTo>
                    <a:lnTo>
                      <a:pt x="792" y="119"/>
                    </a:lnTo>
                    <a:lnTo>
                      <a:pt x="777" y="110"/>
                    </a:lnTo>
                    <a:lnTo>
                      <a:pt x="765" y="101"/>
                    </a:lnTo>
                    <a:lnTo>
                      <a:pt x="779" y="102"/>
                    </a:lnTo>
                    <a:lnTo>
                      <a:pt x="785" y="114"/>
                    </a:lnTo>
                    <a:lnTo>
                      <a:pt x="797" y="119"/>
                    </a:lnTo>
                    <a:lnTo>
                      <a:pt x="815" y="125"/>
                    </a:lnTo>
                    <a:lnTo>
                      <a:pt x="818" y="113"/>
                    </a:lnTo>
                    <a:lnTo>
                      <a:pt x="819" y="99"/>
                    </a:lnTo>
                    <a:lnTo>
                      <a:pt x="825" y="107"/>
                    </a:lnTo>
                    <a:lnTo>
                      <a:pt x="837" y="107"/>
                    </a:lnTo>
                    <a:lnTo>
                      <a:pt x="842" y="96"/>
                    </a:lnTo>
                    <a:lnTo>
                      <a:pt x="839" y="87"/>
                    </a:lnTo>
                    <a:lnTo>
                      <a:pt x="827" y="84"/>
                    </a:lnTo>
                    <a:lnTo>
                      <a:pt x="819" y="80"/>
                    </a:lnTo>
                    <a:lnTo>
                      <a:pt x="810" y="66"/>
                    </a:lnTo>
                    <a:lnTo>
                      <a:pt x="798" y="72"/>
                    </a:lnTo>
                    <a:lnTo>
                      <a:pt x="792" y="84"/>
                    </a:lnTo>
                    <a:lnTo>
                      <a:pt x="798" y="68"/>
                    </a:lnTo>
                    <a:lnTo>
                      <a:pt x="783" y="75"/>
                    </a:lnTo>
                    <a:lnTo>
                      <a:pt x="768" y="77"/>
                    </a:lnTo>
                    <a:lnTo>
                      <a:pt x="780" y="63"/>
                    </a:lnTo>
                    <a:lnTo>
                      <a:pt x="795" y="53"/>
                    </a:lnTo>
                    <a:lnTo>
                      <a:pt x="774" y="60"/>
                    </a:lnTo>
                    <a:lnTo>
                      <a:pt x="785" y="51"/>
                    </a:lnTo>
                    <a:lnTo>
                      <a:pt x="791" y="41"/>
                    </a:lnTo>
                    <a:lnTo>
                      <a:pt x="767" y="41"/>
                    </a:lnTo>
                    <a:lnTo>
                      <a:pt x="773" y="30"/>
                    </a:lnTo>
                    <a:lnTo>
                      <a:pt x="761" y="30"/>
                    </a:lnTo>
                    <a:lnTo>
                      <a:pt x="747" y="24"/>
                    </a:lnTo>
                    <a:lnTo>
                      <a:pt x="738" y="14"/>
                    </a:lnTo>
                    <a:lnTo>
                      <a:pt x="728" y="20"/>
                    </a:lnTo>
                    <a:lnTo>
                      <a:pt x="719" y="26"/>
                    </a:lnTo>
                    <a:lnTo>
                      <a:pt x="701" y="23"/>
                    </a:lnTo>
                    <a:lnTo>
                      <a:pt x="696" y="11"/>
                    </a:lnTo>
                    <a:lnTo>
                      <a:pt x="692" y="0"/>
                    </a:lnTo>
                    <a:lnTo>
                      <a:pt x="678" y="0"/>
                    </a:lnTo>
                    <a:lnTo>
                      <a:pt x="659" y="3"/>
                    </a:lnTo>
                    <a:lnTo>
                      <a:pt x="653" y="14"/>
                    </a:lnTo>
                    <a:lnTo>
                      <a:pt x="633" y="20"/>
                    </a:lnTo>
                    <a:lnTo>
                      <a:pt x="641" y="12"/>
                    </a:lnTo>
                    <a:lnTo>
                      <a:pt x="638" y="2"/>
                    </a:lnTo>
                    <a:lnTo>
                      <a:pt x="624" y="9"/>
                    </a:lnTo>
                    <a:lnTo>
                      <a:pt x="602" y="9"/>
                    </a:lnTo>
                    <a:lnTo>
                      <a:pt x="597" y="21"/>
                    </a:lnTo>
                    <a:lnTo>
                      <a:pt x="594" y="29"/>
                    </a:lnTo>
                    <a:lnTo>
                      <a:pt x="587" y="41"/>
                    </a:lnTo>
                    <a:lnTo>
                      <a:pt x="560" y="56"/>
                    </a:lnTo>
                    <a:lnTo>
                      <a:pt x="513" y="68"/>
                    </a:lnTo>
                    <a:lnTo>
                      <a:pt x="473" y="78"/>
                    </a:lnTo>
                    <a:lnTo>
                      <a:pt x="441" y="92"/>
                    </a:lnTo>
                    <a:lnTo>
                      <a:pt x="405" y="90"/>
                    </a:lnTo>
                    <a:lnTo>
                      <a:pt x="402" y="99"/>
                    </a:lnTo>
                    <a:lnTo>
                      <a:pt x="416" y="101"/>
                    </a:lnTo>
                    <a:lnTo>
                      <a:pt x="405" y="108"/>
                    </a:lnTo>
                    <a:lnTo>
                      <a:pt x="390" y="116"/>
                    </a:lnTo>
                    <a:lnTo>
                      <a:pt x="371" y="129"/>
                    </a:lnTo>
                    <a:lnTo>
                      <a:pt x="378" y="119"/>
                    </a:lnTo>
                    <a:lnTo>
                      <a:pt x="378" y="108"/>
                    </a:lnTo>
                    <a:lnTo>
                      <a:pt x="366" y="108"/>
                    </a:lnTo>
                    <a:lnTo>
                      <a:pt x="365" y="116"/>
                    </a:lnTo>
                    <a:lnTo>
                      <a:pt x="350" y="132"/>
                    </a:lnTo>
                    <a:lnTo>
                      <a:pt x="345" y="126"/>
                    </a:lnTo>
                    <a:lnTo>
                      <a:pt x="359" y="116"/>
                    </a:lnTo>
                    <a:lnTo>
                      <a:pt x="359" y="110"/>
                    </a:lnTo>
                    <a:lnTo>
                      <a:pt x="333" y="111"/>
                    </a:lnTo>
                    <a:lnTo>
                      <a:pt x="330" y="123"/>
                    </a:lnTo>
                    <a:lnTo>
                      <a:pt x="333" y="131"/>
                    </a:lnTo>
                    <a:lnTo>
                      <a:pt x="315" y="144"/>
                    </a:lnTo>
                    <a:lnTo>
                      <a:pt x="293" y="143"/>
                    </a:lnTo>
                    <a:lnTo>
                      <a:pt x="285" y="144"/>
                    </a:lnTo>
                    <a:lnTo>
                      <a:pt x="285" y="135"/>
                    </a:lnTo>
                    <a:lnTo>
                      <a:pt x="272" y="135"/>
                    </a:lnTo>
                    <a:lnTo>
                      <a:pt x="251" y="140"/>
                    </a:lnTo>
                    <a:lnTo>
                      <a:pt x="239" y="149"/>
                    </a:lnTo>
                    <a:lnTo>
                      <a:pt x="216" y="153"/>
                    </a:lnTo>
                    <a:lnTo>
                      <a:pt x="192" y="165"/>
                    </a:lnTo>
                    <a:lnTo>
                      <a:pt x="176" y="176"/>
                    </a:lnTo>
                    <a:lnTo>
                      <a:pt x="153" y="18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85" name="Freeform 841"/>
              <p:cNvSpPr>
                <a:spLocks/>
              </p:cNvSpPr>
              <p:nvPr/>
            </p:nvSpPr>
            <p:spPr bwMode="auto">
              <a:xfrm>
                <a:off x="3708" y="1668"/>
                <a:ext cx="99" cy="42"/>
              </a:xfrm>
              <a:custGeom>
                <a:avLst/>
                <a:gdLst>
                  <a:gd name="T0" fmla="*/ 0 w 536"/>
                  <a:gd name="T1" fmla="*/ 0 h 228"/>
                  <a:gd name="T2" fmla="*/ 0 w 536"/>
                  <a:gd name="T3" fmla="*/ 0 h 228"/>
                  <a:gd name="T4" fmla="*/ 0 w 536"/>
                  <a:gd name="T5" fmla="*/ 0 h 228"/>
                  <a:gd name="T6" fmla="*/ 0 w 536"/>
                  <a:gd name="T7" fmla="*/ 0 h 228"/>
                  <a:gd name="T8" fmla="*/ 0 w 536"/>
                  <a:gd name="T9" fmla="*/ 0 h 228"/>
                  <a:gd name="T10" fmla="*/ 0 w 536"/>
                  <a:gd name="T11" fmla="*/ 0 h 228"/>
                  <a:gd name="T12" fmla="*/ 0 w 536"/>
                  <a:gd name="T13" fmla="*/ 0 h 228"/>
                  <a:gd name="T14" fmla="*/ 0 w 536"/>
                  <a:gd name="T15" fmla="*/ 0 h 228"/>
                  <a:gd name="T16" fmla="*/ 0 w 536"/>
                  <a:gd name="T17" fmla="*/ 0 h 228"/>
                  <a:gd name="T18" fmla="*/ 0 w 536"/>
                  <a:gd name="T19" fmla="*/ 0 h 228"/>
                  <a:gd name="T20" fmla="*/ 0 w 536"/>
                  <a:gd name="T21" fmla="*/ 0 h 228"/>
                  <a:gd name="T22" fmla="*/ 0 w 536"/>
                  <a:gd name="T23" fmla="*/ 0 h 228"/>
                  <a:gd name="T24" fmla="*/ 0 w 536"/>
                  <a:gd name="T25" fmla="*/ 0 h 228"/>
                  <a:gd name="T26" fmla="*/ 0 w 536"/>
                  <a:gd name="T27" fmla="*/ 0 h 228"/>
                  <a:gd name="T28" fmla="*/ 0 w 536"/>
                  <a:gd name="T29" fmla="*/ 0 h 228"/>
                  <a:gd name="T30" fmla="*/ 0 w 536"/>
                  <a:gd name="T31" fmla="*/ 0 h 228"/>
                  <a:gd name="T32" fmla="*/ 0 w 536"/>
                  <a:gd name="T33" fmla="*/ 0 h 228"/>
                  <a:gd name="T34" fmla="*/ 0 w 536"/>
                  <a:gd name="T35" fmla="*/ 0 h 228"/>
                  <a:gd name="T36" fmla="*/ 0 w 536"/>
                  <a:gd name="T37" fmla="*/ 0 h 228"/>
                  <a:gd name="T38" fmla="*/ 0 w 536"/>
                  <a:gd name="T39" fmla="*/ 0 h 228"/>
                  <a:gd name="T40" fmla="*/ 0 w 536"/>
                  <a:gd name="T41" fmla="*/ 0 h 228"/>
                  <a:gd name="T42" fmla="*/ 0 w 536"/>
                  <a:gd name="T43" fmla="*/ 0 h 228"/>
                  <a:gd name="T44" fmla="*/ 0 w 536"/>
                  <a:gd name="T45" fmla="*/ 0 h 228"/>
                  <a:gd name="T46" fmla="*/ 0 w 536"/>
                  <a:gd name="T47" fmla="*/ 0 h 228"/>
                  <a:gd name="T48" fmla="*/ 0 w 536"/>
                  <a:gd name="T49" fmla="*/ 0 h 228"/>
                  <a:gd name="T50" fmla="*/ 0 w 536"/>
                  <a:gd name="T51" fmla="*/ 0 h 228"/>
                  <a:gd name="T52" fmla="*/ 0 w 536"/>
                  <a:gd name="T53" fmla="*/ 0 h 228"/>
                  <a:gd name="T54" fmla="*/ 0 w 536"/>
                  <a:gd name="T55" fmla="*/ 0 h 228"/>
                  <a:gd name="T56" fmla="*/ 0 w 536"/>
                  <a:gd name="T57" fmla="*/ 0 h 228"/>
                  <a:gd name="T58" fmla="*/ 0 w 536"/>
                  <a:gd name="T59" fmla="*/ 0 h 228"/>
                  <a:gd name="T60" fmla="*/ 0 w 536"/>
                  <a:gd name="T61" fmla="*/ 0 h 228"/>
                  <a:gd name="T62" fmla="*/ 0 w 536"/>
                  <a:gd name="T63" fmla="*/ 0 h 228"/>
                  <a:gd name="T64" fmla="*/ 0 w 536"/>
                  <a:gd name="T65" fmla="*/ 0 h 228"/>
                  <a:gd name="T66" fmla="*/ 0 w 536"/>
                  <a:gd name="T67" fmla="*/ 0 h 228"/>
                  <a:gd name="T68" fmla="*/ 0 w 536"/>
                  <a:gd name="T69" fmla="*/ 0 h 228"/>
                  <a:gd name="T70" fmla="*/ 0 w 536"/>
                  <a:gd name="T71" fmla="*/ 0 h 228"/>
                  <a:gd name="T72" fmla="*/ 0 w 536"/>
                  <a:gd name="T73" fmla="*/ 0 h 228"/>
                  <a:gd name="T74" fmla="*/ 0 w 536"/>
                  <a:gd name="T75" fmla="*/ 0 h 228"/>
                  <a:gd name="T76" fmla="*/ 0 w 536"/>
                  <a:gd name="T77" fmla="*/ 0 h 228"/>
                  <a:gd name="T78" fmla="*/ 0 w 536"/>
                  <a:gd name="T79" fmla="*/ 0 h 228"/>
                  <a:gd name="T80" fmla="*/ 0 w 536"/>
                  <a:gd name="T81" fmla="*/ 0 h 228"/>
                  <a:gd name="T82" fmla="*/ 0 w 536"/>
                  <a:gd name="T83" fmla="*/ 0 h 228"/>
                  <a:gd name="T84" fmla="*/ 0 w 536"/>
                  <a:gd name="T85" fmla="*/ 0 h 228"/>
                  <a:gd name="T86" fmla="*/ 0 w 536"/>
                  <a:gd name="T87" fmla="*/ 0 h 228"/>
                  <a:gd name="T88" fmla="*/ 0 w 536"/>
                  <a:gd name="T89" fmla="*/ 0 h 228"/>
                  <a:gd name="T90" fmla="*/ 0 w 536"/>
                  <a:gd name="T91" fmla="*/ 0 h 228"/>
                  <a:gd name="T92" fmla="*/ 0 w 536"/>
                  <a:gd name="T93" fmla="*/ 0 h 228"/>
                  <a:gd name="T94" fmla="*/ 0 w 536"/>
                  <a:gd name="T95" fmla="*/ 0 h 228"/>
                  <a:gd name="T96" fmla="*/ 0 w 536"/>
                  <a:gd name="T97" fmla="*/ 0 h 228"/>
                  <a:gd name="T98" fmla="*/ 0 w 536"/>
                  <a:gd name="T99" fmla="*/ 0 h 228"/>
                  <a:gd name="T100" fmla="*/ 0 w 536"/>
                  <a:gd name="T101" fmla="*/ 0 h 228"/>
                  <a:gd name="T102" fmla="*/ 0 w 536"/>
                  <a:gd name="T103" fmla="*/ 0 h 228"/>
                  <a:gd name="T104" fmla="*/ 0 w 536"/>
                  <a:gd name="T105" fmla="*/ 0 h 228"/>
                  <a:gd name="T106" fmla="*/ 0 w 536"/>
                  <a:gd name="T107" fmla="*/ 0 h 228"/>
                  <a:gd name="T108" fmla="*/ 0 w 536"/>
                  <a:gd name="T109" fmla="*/ 0 h 22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36"/>
                  <a:gd name="T166" fmla="*/ 0 h 228"/>
                  <a:gd name="T167" fmla="*/ 536 w 536"/>
                  <a:gd name="T168" fmla="*/ 228 h 22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36" h="228">
                    <a:moveTo>
                      <a:pt x="34" y="32"/>
                    </a:moveTo>
                    <a:lnTo>
                      <a:pt x="16" y="40"/>
                    </a:lnTo>
                    <a:lnTo>
                      <a:pt x="10" y="56"/>
                    </a:lnTo>
                    <a:lnTo>
                      <a:pt x="4" y="72"/>
                    </a:lnTo>
                    <a:lnTo>
                      <a:pt x="0" y="94"/>
                    </a:lnTo>
                    <a:lnTo>
                      <a:pt x="6" y="114"/>
                    </a:lnTo>
                    <a:lnTo>
                      <a:pt x="20" y="116"/>
                    </a:lnTo>
                    <a:lnTo>
                      <a:pt x="20" y="130"/>
                    </a:lnTo>
                    <a:lnTo>
                      <a:pt x="30" y="148"/>
                    </a:lnTo>
                    <a:lnTo>
                      <a:pt x="24" y="160"/>
                    </a:lnTo>
                    <a:lnTo>
                      <a:pt x="30" y="174"/>
                    </a:lnTo>
                    <a:lnTo>
                      <a:pt x="48" y="160"/>
                    </a:lnTo>
                    <a:lnTo>
                      <a:pt x="56" y="176"/>
                    </a:lnTo>
                    <a:lnTo>
                      <a:pt x="68" y="176"/>
                    </a:lnTo>
                    <a:lnTo>
                      <a:pt x="76" y="192"/>
                    </a:lnTo>
                    <a:lnTo>
                      <a:pt x="96" y="200"/>
                    </a:lnTo>
                    <a:lnTo>
                      <a:pt x="108" y="196"/>
                    </a:lnTo>
                    <a:lnTo>
                      <a:pt x="116" y="178"/>
                    </a:lnTo>
                    <a:lnTo>
                      <a:pt x="142" y="184"/>
                    </a:lnTo>
                    <a:lnTo>
                      <a:pt x="162" y="202"/>
                    </a:lnTo>
                    <a:lnTo>
                      <a:pt x="184" y="214"/>
                    </a:lnTo>
                    <a:lnTo>
                      <a:pt x="216" y="214"/>
                    </a:lnTo>
                    <a:lnTo>
                      <a:pt x="230" y="198"/>
                    </a:lnTo>
                    <a:lnTo>
                      <a:pt x="240" y="188"/>
                    </a:lnTo>
                    <a:lnTo>
                      <a:pt x="246" y="200"/>
                    </a:lnTo>
                    <a:lnTo>
                      <a:pt x="260" y="208"/>
                    </a:lnTo>
                    <a:lnTo>
                      <a:pt x="274" y="192"/>
                    </a:lnTo>
                    <a:lnTo>
                      <a:pt x="272" y="212"/>
                    </a:lnTo>
                    <a:lnTo>
                      <a:pt x="272" y="228"/>
                    </a:lnTo>
                    <a:lnTo>
                      <a:pt x="288" y="212"/>
                    </a:lnTo>
                    <a:lnTo>
                      <a:pt x="288" y="198"/>
                    </a:lnTo>
                    <a:lnTo>
                      <a:pt x="304" y="204"/>
                    </a:lnTo>
                    <a:lnTo>
                      <a:pt x="328" y="204"/>
                    </a:lnTo>
                    <a:lnTo>
                      <a:pt x="342" y="194"/>
                    </a:lnTo>
                    <a:lnTo>
                      <a:pt x="360" y="206"/>
                    </a:lnTo>
                    <a:lnTo>
                      <a:pt x="378" y="204"/>
                    </a:lnTo>
                    <a:lnTo>
                      <a:pt x="404" y="198"/>
                    </a:lnTo>
                    <a:lnTo>
                      <a:pt x="416" y="190"/>
                    </a:lnTo>
                    <a:lnTo>
                      <a:pt x="448" y="194"/>
                    </a:lnTo>
                    <a:lnTo>
                      <a:pt x="464" y="194"/>
                    </a:lnTo>
                    <a:lnTo>
                      <a:pt x="482" y="178"/>
                    </a:lnTo>
                    <a:lnTo>
                      <a:pt x="494" y="186"/>
                    </a:lnTo>
                    <a:lnTo>
                      <a:pt x="518" y="190"/>
                    </a:lnTo>
                    <a:lnTo>
                      <a:pt x="536" y="192"/>
                    </a:lnTo>
                    <a:lnTo>
                      <a:pt x="528" y="178"/>
                    </a:lnTo>
                    <a:lnTo>
                      <a:pt x="526" y="172"/>
                    </a:lnTo>
                    <a:lnTo>
                      <a:pt x="524" y="162"/>
                    </a:lnTo>
                    <a:lnTo>
                      <a:pt x="522" y="152"/>
                    </a:lnTo>
                    <a:lnTo>
                      <a:pt x="520" y="142"/>
                    </a:lnTo>
                    <a:lnTo>
                      <a:pt x="518" y="132"/>
                    </a:lnTo>
                    <a:lnTo>
                      <a:pt x="518" y="126"/>
                    </a:lnTo>
                    <a:lnTo>
                      <a:pt x="518" y="120"/>
                    </a:lnTo>
                    <a:lnTo>
                      <a:pt x="518" y="114"/>
                    </a:lnTo>
                    <a:lnTo>
                      <a:pt x="522" y="108"/>
                    </a:lnTo>
                    <a:lnTo>
                      <a:pt x="524" y="100"/>
                    </a:lnTo>
                    <a:lnTo>
                      <a:pt x="524" y="92"/>
                    </a:lnTo>
                    <a:lnTo>
                      <a:pt x="518" y="88"/>
                    </a:lnTo>
                    <a:lnTo>
                      <a:pt x="512" y="84"/>
                    </a:lnTo>
                    <a:lnTo>
                      <a:pt x="504" y="76"/>
                    </a:lnTo>
                    <a:lnTo>
                      <a:pt x="500" y="66"/>
                    </a:lnTo>
                    <a:lnTo>
                      <a:pt x="500" y="54"/>
                    </a:lnTo>
                    <a:lnTo>
                      <a:pt x="494" y="46"/>
                    </a:lnTo>
                    <a:lnTo>
                      <a:pt x="486" y="42"/>
                    </a:lnTo>
                    <a:lnTo>
                      <a:pt x="484" y="32"/>
                    </a:lnTo>
                    <a:lnTo>
                      <a:pt x="474" y="28"/>
                    </a:lnTo>
                    <a:lnTo>
                      <a:pt x="464" y="34"/>
                    </a:lnTo>
                    <a:lnTo>
                      <a:pt x="452" y="32"/>
                    </a:lnTo>
                    <a:lnTo>
                      <a:pt x="444" y="32"/>
                    </a:lnTo>
                    <a:lnTo>
                      <a:pt x="436" y="32"/>
                    </a:lnTo>
                    <a:lnTo>
                      <a:pt x="426" y="38"/>
                    </a:lnTo>
                    <a:lnTo>
                      <a:pt x="420" y="44"/>
                    </a:lnTo>
                    <a:lnTo>
                      <a:pt x="408" y="48"/>
                    </a:lnTo>
                    <a:lnTo>
                      <a:pt x="398" y="48"/>
                    </a:lnTo>
                    <a:lnTo>
                      <a:pt x="392" y="46"/>
                    </a:lnTo>
                    <a:lnTo>
                      <a:pt x="376" y="44"/>
                    </a:lnTo>
                    <a:lnTo>
                      <a:pt x="366" y="46"/>
                    </a:lnTo>
                    <a:lnTo>
                      <a:pt x="354" y="50"/>
                    </a:lnTo>
                    <a:lnTo>
                      <a:pt x="344" y="50"/>
                    </a:lnTo>
                    <a:lnTo>
                      <a:pt x="336" y="42"/>
                    </a:lnTo>
                    <a:lnTo>
                      <a:pt x="322" y="42"/>
                    </a:lnTo>
                    <a:lnTo>
                      <a:pt x="320" y="34"/>
                    </a:lnTo>
                    <a:lnTo>
                      <a:pt x="308" y="36"/>
                    </a:lnTo>
                    <a:lnTo>
                      <a:pt x="298" y="34"/>
                    </a:lnTo>
                    <a:lnTo>
                      <a:pt x="298" y="26"/>
                    </a:lnTo>
                    <a:lnTo>
                      <a:pt x="294" y="18"/>
                    </a:lnTo>
                    <a:lnTo>
                      <a:pt x="280" y="18"/>
                    </a:lnTo>
                    <a:lnTo>
                      <a:pt x="272" y="10"/>
                    </a:lnTo>
                    <a:lnTo>
                      <a:pt x="266" y="0"/>
                    </a:lnTo>
                    <a:lnTo>
                      <a:pt x="258" y="2"/>
                    </a:lnTo>
                    <a:lnTo>
                      <a:pt x="244" y="4"/>
                    </a:lnTo>
                    <a:lnTo>
                      <a:pt x="230" y="0"/>
                    </a:lnTo>
                    <a:lnTo>
                      <a:pt x="212" y="0"/>
                    </a:lnTo>
                    <a:lnTo>
                      <a:pt x="198" y="2"/>
                    </a:lnTo>
                    <a:lnTo>
                      <a:pt x="182" y="10"/>
                    </a:lnTo>
                    <a:lnTo>
                      <a:pt x="168" y="18"/>
                    </a:lnTo>
                    <a:lnTo>
                      <a:pt x="158" y="26"/>
                    </a:lnTo>
                    <a:lnTo>
                      <a:pt x="144" y="26"/>
                    </a:lnTo>
                    <a:lnTo>
                      <a:pt x="132" y="20"/>
                    </a:lnTo>
                    <a:lnTo>
                      <a:pt x="118" y="20"/>
                    </a:lnTo>
                    <a:lnTo>
                      <a:pt x="108" y="22"/>
                    </a:lnTo>
                    <a:lnTo>
                      <a:pt x="102" y="26"/>
                    </a:lnTo>
                    <a:lnTo>
                      <a:pt x="108" y="30"/>
                    </a:lnTo>
                    <a:lnTo>
                      <a:pt x="110" y="34"/>
                    </a:lnTo>
                    <a:lnTo>
                      <a:pt x="100" y="36"/>
                    </a:lnTo>
                    <a:lnTo>
                      <a:pt x="94" y="36"/>
                    </a:lnTo>
                    <a:lnTo>
                      <a:pt x="92" y="42"/>
                    </a:lnTo>
                    <a:lnTo>
                      <a:pt x="78" y="44"/>
                    </a:lnTo>
                    <a:lnTo>
                      <a:pt x="68" y="40"/>
                    </a:lnTo>
                    <a:lnTo>
                      <a:pt x="58" y="40"/>
                    </a:lnTo>
                    <a:lnTo>
                      <a:pt x="44" y="36"/>
                    </a:lnTo>
                    <a:lnTo>
                      <a:pt x="34" y="3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86" name="Freeform 842"/>
              <p:cNvSpPr>
                <a:spLocks/>
              </p:cNvSpPr>
              <p:nvPr/>
            </p:nvSpPr>
            <p:spPr bwMode="auto">
              <a:xfrm>
                <a:off x="3711" y="1665"/>
                <a:ext cx="15" cy="8"/>
              </a:xfrm>
              <a:custGeom>
                <a:avLst/>
                <a:gdLst>
                  <a:gd name="T0" fmla="*/ 0 w 82"/>
                  <a:gd name="T1" fmla="*/ 0 h 48"/>
                  <a:gd name="T2" fmla="*/ 0 w 82"/>
                  <a:gd name="T3" fmla="*/ 0 h 48"/>
                  <a:gd name="T4" fmla="*/ 0 w 82"/>
                  <a:gd name="T5" fmla="*/ 0 h 48"/>
                  <a:gd name="T6" fmla="*/ 0 w 82"/>
                  <a:gd name="T7" fmla="*/ 0 h 48"/>
                  <a:gd name="T8" fmla="*/ 0 w 82"/>
                  <a:gd name="T9" fmla="*/ 0 h 48"/>
                  <a:gd name="T10" fmla="*/ 0 w 82"/>
                  <a:gd name="T11" fmla="*/ 0 h 48"/>
                  <a:gd name="T12" fmla="*/ 0 w 82"/>
                  <a:gd name="T13" fmla="*/ 0 h 48"/>
                  <a:gd name="T14" fmla="*/ 0 w 82"/>
                  <a:gd name="T15" fmla="*/ 0 h 48"/>
                  <a:gd name="T16" fmla="*/ 0 w 82"/>
                  <a:gd name="T17" fmla="*/ 0 h 48"/>
                  <a:gd name="T18" fmla="*/ 0 w 82"/>
                  <a:gd name="T19" fmla="*/ 0 h 48"/>
                  <a:gd name="T20" fmla="*/ 0 w 82"/>
                  <a:gd name="T21" fmla="*/ 0 h 48"/>
                  <a:gd name="T22" fmla="*/ 0 w 82"/>
                  <a:gd name="T23" fmla="*/ 0 h 48"/>
                  <a:gd name="T24" fmla="*/ 0 w 82"/>
                  <a:gd name="T25" fmla="*/ 0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2"/>
                  <a:gd name="T40" fmla="*/ 0 h 48"/>
                  <a:gd name="T41" fmla="*/ 82 w 82"/>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2" h="48">
                    <a:moveTo>
                      <a:pt x="82" y="38"/>
                    </a:moveTo>
                    <a:lnTo>
                      <a:pt x="58" y="30"/>
                    </a:lnTo>
                    <a:lnTo>
                      <a:pt x="28" y="42"/>
                    </a:lnTo>
                    <a:lnTo>
                      <a:pt x="16" y="48"/>
                    </a:lnTo>
                    <a:lnTo>
                      <a:pt x="0" y="42"/>
                    </a:lnTo>
                    <a:lnTo>
                      <a:pt x="2" y="28"/>
                    </a:lnTo>
                    <a:lnTo>
                      <a:pt x="10" y="16"/>
                    </a:lnTo>
                    <a:lnTo>
                      <a:pt x="14" y="2"/>
                    </a:lnTo>
                    <a:lnTo>
                      <a:pt x="28" y="0"/>
                    </a:lnTo>
                    <a:lnTo>
                      <a:pt x="42" y="6"/>
                    </a:lnTo>
                    <a:lnTo>
                      <a:pt x="56" y="6"/>
                    </a:lnTo>
                    <a:lnTo>
                      <a:pt x="64" y="20"/>
                    </a:lnTo>
                    <a:lnTo>
                      <a:pt x="82" y="38"/>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87" name="Freeform 843"/>
              <p:cNvSpPr>
                <a:spLocks/>
              </p:cNvSpPr>
              <p:nvPr/>
            </p:nvSpPr>
            <p:spPr bwMode="auto">
              <a:xfrm>
                <a:off x="3782" y="1660"/>
                <a:ext cx="34" cy="17"/>
              </a:xfrm>
              <a:custGeom>
                <a:avLst/>
                <a:gdLst>
                  <a:gd name="T0" fmla="*/ 0 w 186"/>
                  <a:gd name="T1" fmla="*/ 0 h 92"/>
                  <a:gd name="T2" fmla="*/ 0 w 186"/>
                  <a:gd name="T3" fmla="*/ 0 h 92"/>
                  <a:gd name="T4" fmla="*/ 0 w 186"/>
                  <a:gd name="T5" fmla="*/ 0 h 92"/>
                  <a:gd name="T6" fmla="*/ 0 w 186"/>
                  <a:gd name="T7" fmla="*/ 0 h 92"/>
                  <a:gd name="T8" fmla="*/ 0 w 186"/>
                  <a:gd name="T9" fmla="*/ 0 h 92"/>
                  <a:gd name="T10" fmla="*/ 0 w 186"/>
                  <a:gd name="T11" fmla="*/ 0 h 92"/>
                  <a:gd name="T12" fmla="*/ 0 w 186"/>
                  <a:gd name="T13" fmla="*/ 0 h 92"/>
                  <a:gd name="T14" fmla="*/ 0 w 186"/>
                  <a:gd name="T15" fmla="*/ 0 h 92"/>
                  <a:gd name="T16" fmla="*/ 0 w 186"/>
                  <a:gd name="T17" fmla="*/ 0 h 92"/>
                  <a:gd name="T18" fmla="*/ 0 w 186"/>
                  <a:gd name="T19" fmla="*/ 0 h 92"/>
                  <a:gd name="T20" fmla="*/ 0 w 186"/>
                  <a:gd name="T21" fmla="*/ 0 h 92"/>
                  <a:gd name="T22" fmla="*/ 0 w 186"/>
                  <a:gd name="T23" fmla="*/ 0 h 92"/>
                  <a:gd name="T24" fmla="*/ 0 w 186"/>
                  <a:gd name="T25" fmla="*/ 0 h 92"/>
                  <a:gd name="T26" fmla="*/ 0 w 186"/>
                  <a:gd name="T27" fmla="*/ 0 h 92"/>
                  <a:gd name="T28" fmla="*/ 0 w 186"/>
                  <a:gd name="T29" fmla="*/ 0 h 92"/>
                  <a:gd name="T30" fmla="*/ 0 w 186"/>
                  <a:gd name="T31" fmla="*/ 0 h 92"/>
                  <a:gd name="T32" fmla="*/ 0 w 186"/>
                  <a:gd name="T33" fmla="*/ 0 h 92"/>
                  <a:gd name="T34" fmla="*/ 0 w 186"/>
                  <a:gd name="T35" fmla="*/ 0 h 92"/>
                  <a:gd name="T36" fmla="*/ 0 w 186"/>
                  <a:gd name="T37" fmla="*/ 0 h 92"/>
                  <a:gd name="T38" fmla="*/ 0 w 186"/>
                  <a:gd name="T39" fmla="*/ 0 h 92"/>
                  <a:gd name="T40" fmla="*/ 0 w 186"/>
                  <a:gd name="T41" fmla="*/ 0 h 92"/>
                  <a:gd name="T42" fmla="*/ 0 w 186"/>
                  <a:gd name="T43" fmla="*/ 0 h 92"/>
                  <a:gd name="T44" fmla="*/ 0 w 186"/>
                  <a:gd name="T45" fmla="*/ 0 h 92"/>
                  <a:gd name="T46" fmla="*/ 0 w 186"/>
                  <a:gd name="T47" fmla="*/ 0 h 92"/>
                  <a:gd name="T48" fmla="*/ 0 w 186"/>
                  <a:gd name="T49" fmla="*/ 0 h 92"/>
                  <a:gd name="T50" fmla="*/ 0 w 186"/>
                  <a:gd name="T51" fmla="*/ 0 h 92"/>
                  <a:gd name="T52" fmla="*/ 0 w 186"/>
                  <a:gd name="T53" fmla="*/ 0 h 92"/>
                  <a:gd name="T54" fmla="*/ 0 w 186"/>
                  <a:gd name="T55" fmla="*/ 0 h 92"/>
                  <a:gd name="T56" fmla="*/ 0 w 186"/>
                  <a:gd name="T57" fmla="*/ 0 h 92"/>
                  <a:gd name="T58" fmla="*/ 0 w 186"/>
                  <a:gd name="T59" fmla="*/ 0 h 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6"/>
                  <a:gd name="T91" fmla="*/ 0 h 92"/>
                  <a:gd name="T92" fmla="*/ 186 w 186"/>
                  <a:gd name="T93" fmla="*/ 92 h 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6" h="92">
                    <a:moveTo>
                      <a:pt x="0" y="0"/>
                    </a:moveTo>
                    <a:lnTo>
                      <a:pt x="8" y="12"/>
                    </a:lnTo>
                    <a:lnTo>
                      <a:pt x="22" y="16"/>
                    </a:lnTo>
                    <a:lnTo>
                      <a:pt x="40" y="28"/>
                    </a:lnTo>
                    <a:lnTo>
                      <a:pt x="48" y="48"/>
                    </a:lnTo>
                    <a:lnTo>
                      <a:pt x="46" y="70"/>
                    </a:lnTo>
                    <a:lnTo>
                      <a:pt x="64" y="80"/>
                    </a:lnTo>
                    <a:lnTo>
                      <a:pt x="76" y="72"/>
                    </a:lnTo>
                    <a:lnTo>
                      <a:pt x="88" y="80"/>
                    </a:lnTo>
                    <a:lnTo>
                      <a:pt x="92" y="92"/>
                    </a:lnTo>
                    <a:lnTo>
                      <a:pt x="104" y="86"/>
                    </a:lnTo>
                    <a:lnTo>
                      <a:pt x="118" y="84"/>
                    </a:lnTo>
                    <a:lnTo>
                      <a:pt x="132" y="84"/>
                    </a:lnTo>
                    <a:lnTo>
                      <a:pt x="146" y="76"/>
                    </a:lnTo>
                    <a:lnTo>
                      <a:pt x="172" y="88"/>
                    </a:lnTo>
                    <a:lnTo>
                      <a:pt x="186" y="84"/>
                    </a:lnTo>
                    <a:lnTo>
                      <a:pt x="172" y="70"/>
                    </a:lnTo>
                    <a:lnTo>
                      <a:pt x="170" y="56"/>
                    </a:lnTo>
                    <a:lnTo>
                      <a:pt x="158" y="42"/>
                    </a:lnTo>
                    <a:lnTo>
                      <a:pt x="148" y="36"/>
                    </a:lnTo>
                    <a:lnTo>
                      <a:pt x="138" y="30"/>
                    </a:lnTo>
                    <a:lnTo>
                      <a:pt x="124" y="26"/>
                    </a:lnTo>
                    <a:lnTo>
                      <a:pt x="110" y="36"/>
                    </a:lnTo>
                    <a:lnTo>
                      <a:pt x="100" y="26"/>
                    </a:lnTo>
                    <a:lnTo>
                      <a:pt x="90" y="16"/>
                    </a:lnTo>
                    <a:lnTo>
                      <a:pt x="76" y="10"/>
                    </a:lnTo>
                    <a:lnTo>
                      <a:pt x="64" y="12"/>
                    </a:lnTo>
                    <a:lnTo>
                      <a:pt x="44" y="14"/>
                    </a:lnTo>
                    <a:lnTo>
                      <a:pt x="26" y="0"/>
                    </a:lnTo>
                    <a:lnTo>
                      <a:pt x="0"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88" name="Freeform 844"/>
              <p:cNvSpPr>
                <a:spLocks/>
              </p:cNvSpPr>
              <p:nvPr/>
            </p:nvSpPr>
            <p:spPr bwMode="auto">
              <a:xfrm>
                <a:off x="3800" y="1675"/>
                <a:ext cx="16" cy="17"/>
              </a:xfrm>
              <a:custGeom>
                <a:avLst/>
                <a:gdLst>
                  <a:gd name="T0" fmla="*/ 0 w 82"/>
                  <a:gd name="T1" fmla="*/ 0 h 90"/>
                  <a:gd name="T2" fmla="*/ 0 w 82"/>
                  <a:gd name="T3" fmla="*/ 0 h 90"/>
                  <a:gd name="T4" fmla="*/ 0 w 82"/>
                  <a:gd name="T5" fmla="*/ 0 h 90"/>
                  <a:gd name="T6" fmla="*/ 0 w 82"/>
                  <a:gd name="T7" fmla="*/ 0 h 90"/>
                  <a:gd name="T8" fmla="*/ 0 w 82"/>
                  <a:gd name="T9" fmla="*/ 0 h 90"/>
                  <a:gd name="T10" fmla="*/ 0 w 82"/>
                  <a:gd name="T11" fmla="*/ 0 h 90"/>
                  <a:gd name="T12" fmla="*/ 0 w 82"/>
                  <a:gd name="T13" fmla="*/ 0 h 90"/>
                  <a:gd name="T14" fmla="*/ 0 w 82"/>
                  <a:gd name="T15" fmla="*/ 0 h 90"/>
                  <a:gd name="T16" fmla="*/ 0 w 82"/>
                  <a:gd name="T17" fmla="*/ 0 h 90"/>
                  <a:gd name="T18" fmla="*/ 0 w 82"/>
                  <a:gd name="T19" fmla="*/ 0 h 90"/>
                  <a:gd name="T20" fmla="*/ 0 w 82"/>
                  <a:gd name="T21" fmla="*/ 0 h 90"/>
                  <a:gd name="T22" fmla="*/ 0 w 82"/>
                  <a:gd name="T23" fmla="*/ 0 h 90"/>
                  <a:gd name="T24" fmla="*/ 0 w 82"/>
                  <a:gd name="T25" fmla="*/ 0 h 90"/>
                  <a:gd name="T26" fmla="*/ 0 w 82"/>
                  <a:gd name="T27" fmla="*/ 0 h 90"/>
                  <a:gd name="T28" fmla="*/ 0 w 82"/>
                  <a:gd name="T29" fmla="*/ 0 h 90"/>
                  <a:gd name="T30" fmla="*/ 0 w 82"/>
                  <a:gd name="T31" fmla="*/ 0 h 90"/>
                  <a:gd name="T32" fmla="*/ 0 w 82"/>
                  <a:gd name="T33" fmla="*/ 0 h 9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90"/>
                  <a:gd name="T53" fmla="*/ 82 w 82"/>
                  <a:gd name="T54" fmla="*/ 90 h 9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90">
                    <a:moveTo>
                      <a:pt x="0" y="8"/>
                    </a:moveTo>
                    <a:lnTo>
                      <a:pt x="0" y="28"/>
                    </a:lnTo>
                    <a:lnTo>
                      <a:pt x="12" y="44"/>
                    </a:lnTo>
                    <a:lnTo>
                      <a:pt x="22" y="56"/>
                    </a:lnTo>
                    <a:lnTo>
                      <a:pt x="38" y="64"/>
                    </a:lnTo>
                    <a:lnTo>
                      <a:pt x="64" y="64"/>
                    </a:lnTo>
                    <a:lnTo>
                      <a:pt x="66" y="88"/>
                    </a:lnTo>
                    <a:lnTo>
                      <a:pt x="82" y="90"/>
                    </a:lnTo>
                    <a:lnTo>
                      <a:pt x="82" y="68"/>
                    </a:lnTo>
                    <a:lnTo>
                      <a:pt x="68" y="60"/>
                    </a:lnTo>
                    <a:lnTo>
                      <a:pt x="60" y="44"/>
                    </a:lnTo>
                    <a:lnTo>
                      <a:pt x="50" y="32"/>
                    </a:lnTo>
                    <a:lnTo>
                      <a:pt x="48" y="16"/>
                    </a:lnTo>
                    <a:lnTo>
                      <a:pt x="42" y="6"/>
                    </a:lnTo>
                    <a:lnTo>
                      <a:pt x="30" y="0"/>
                    </a:lnTo>
                    <a:lnTo>
                      <a:pt x="12" y="6"/>
                    </a:lnTo>
                    <a:lnTo>
                      <a:pt x="0" y="8"/>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89" name="Freeform 845"/>
              <p:cNvSpPr>
                <a:spLocks/>
              </p:cNvSpPr>
              <p:nvPr/>
            </p:nvSpPr>
            <p:spPr bwMode="auto">
              <a:xfrm>
                <a:off x="3806" y="1670"/>
                <a:ext cx="29" cy="25"/>
              </a:xfrm>
              <a:custGeom>
                <a:avLst/>
                <a:gdLst>
                  <a:gd name="T0" fmla="*/ 0 w 156"/>
                  <a:gd name="T1" fmla="*/ 0 h 136"/>
                  <a:gd name="T2" fmla="*/ 0 w 156"/>
                  <a:gd name="T3" fmla="*/ 0 h 136"/>
                  <a:gd name="T4" fmla="*/ 0 w 156"/>
                  <a:gd name="T5" fmla="*/ 0 h 136"/>
                  <a:gd name="T6" fmla="*/ 0 w 156"/>
                  <a:gd name="T7" fmla="*/ 0 h 136"/>
                  <a:gd name="T8" fmla="*/ 0 w 156"/>
                  <a:gd name="T9" fmla="*/ 0 h 136"/>
                  <a:gd name="T10" fmla="*/ 0 w 156"/>
                  <a:gd name="T11" fmla="*/ 0 h 136"/>
                  <a:gd name="T12" fmla="*/ 0 w 156"/>
                  <a:gd name="T13" fmla="*/ 0 h 136"/>
                  <a:gd name="T14" fmla="*/ 0 w 156"/>
                  <a:gd name="T15" fmla="*/ 0 h 136"/>
                  <a:gd name="T16" fmla="*/ 0 w 156"/>
                  <a:gd name="T17" fmla="*/ 0 h 136"/>
                  <a:gd name="T18" fmla="*/ 0 w 156"/>
                  <a:gd name="T19" fmla="*/ 0 h 136"/>
                  <a:gd name="T20" fmla="*/ 0 w 156"/>
                  <a:gd name="T21" fmla="*/ 0 h 136"/>
                  <a:gd name="T22" fmla="*/ 0 w 156"/>
                  <a:gd name="T23" fmla="*/ 0 h 136"/>
                  <a:gd name="T24" fmla="*/ 0 w 156"/>
                  <a:gd name="T25" fmla="*/ 0 h 136"/>
                  <a:gd name="T26" fmla="*/ 0 w 156"/>
                  <a:gd name="T27" fmla="*/ 0 h 136"/>
                  <a:gd name="T28" fmla="*/ 0 w 156"/>
                  <a:gd name="T29" fmla="*/ 0 h 136"/>
                  <a:gd name="T30" fmla="*/ 0 w 156"/>
                  <a:gd name="T31" fmla="*/ 0 h 136"/>
                  <a:gd name="T32" fmla="*/ 0 w 156"/>
                  <a:gd name="T33" fmla="*/ 0 h 136"/>
                  <a:gd name="T34" fmla="*/ 0 w 156"/>
                  <a:gd name="T35" fmla="*/ 0 h 136"/>
                  <a:gd name="T36" fmla="*/ 0 w 156"/>
                  <a:gd name="T37" fmla="*/ 0 h 136"/>
                  <a:gd name="T38" fmla="*/ 0 w 156"/>
                  <a:gd name="T39" fmla="*/ 0 h 136"/>
                  <a:gd name="T40" fmla="*/ 0 w 156"/>
                  <a:gd name="T41" fmla="*/ 0 h 136"/>
                  <a:gd name="T42" fmla="*/ 0 w 156"/>
                  <a:gd name="T43" fmla="*/ 0 h 136"/>
                  <a:gd name="T44" fmla="*/ 0 w 156"/>
                  <a:gd name="T45" fmla="*/ 0 h 136"/>
                  <a:gd name="T46" fmla="*/ 0 w 156"/>
                  <a:gd name="T47" fmla="*/ 0 h 136"/>
                  <a:gd name="T48" fmla="*/ 0 w 156"/>
                  <a:gd name="T49" fmla="*/ 0 h 136"/>
                  <a:gd name="T50" fmla="*/ 0 w 156"/>
                  <a:gd name="T51" fmla="*/ 0 h 136"/>
                  <a:gd name="T52" fmla="*/ 0 w 156"/>
                  <a:gd name="T53" fmla="*/ 0 h 136"/>
                  <a:gd name="T54" fmla="*/ 0 w 156"/>
                  <a:gd name="T55" fmla="*/ 0 h 136"/>
                  <a:gd name="T56" fmla="*/ 0 w 156"/>
                  <a:gd name="T57" fmla="*/ 0 h 136"/>
                  <a:gd name="T58" fmla="*/ 0 w 156"/>
                  <a:gd name="T59" fmla="*/ 0 h 136"/>
                  <a:gd name="T60" fmla="*/ 0 w 156"/>
                  <a:gd name="T61" fmla="*/ 0 h 136"/>
                  <a:gd name="T62" fmla="*/ 0 w 156"/>
                  <a:gd name="T63" fmla="*/ 0 h 136"/>
                  <a:gd name="T64" fmla="*/ 0 w 156"/>
                  <a:gd name="T65" fmla="*/ 0 h 136"/>
                  <a:gd name="T66" fmla="*/ 0 w 156"/>
                  <a:gd name="T67" fmla="*/ 0 h 1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6"/>
                  <a:gd name="T103" fmla="*/ 0 h 136"/>
                  <a:gd name="T104" fmla="*/ 156 w 156"/>
                  <a:gd name="T105" fmla="*/ 136 h 1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6" h="136">
                    <a:moveTo>
                      <a:pt x="56" y="120"/>
                    </a:moveTo>
                    <a:lnTo>
                      <a:pt x="62" y="104"/>
                    </a:lnTo>
                    <a:lnTo>
                      <a:pt x="70" y="88"/>
                    </a:lnTo>
                    <a:lnTo>
                      <a:pt x="84" y="82"/>
                    </a:lnTo>
                    <a:lnTo>
                      <a:pt x="100" y="98"/>
                    </a:lnTo>
                    <a:lnTo>
                      <a:pt x="94" y="116"/>
                    </a:lnTo>
                    <a:lnTo>
                      <a:pt x="120" y="136"/>
                    </a:lnTo>
                    <a:lnTo>
                      <a:pt x="122" y="122"/>
                    </a:lnTo>
                    <a:lnTo>
                      <a:pt x="118" y="106"/>
                    </a:lnTo>
                    <a:lnTo>
                      <a:pt x="130" y="106"/>
                    </a:lnTo>
                    <a:lnTo>
                      <a:pt x="130" y="94"/>
                    </a:lnTo>
                    <a:lnTo>
                      <a:pt x="136" y="76"/>
                    </a:lnTo>
                    <a:lnTo>
                      <a:pt x="138" y="58"/>
                    </a:lnTo>
                    <a:lnTo>
                      <a:pt x="156" y="62"/>
                    </a:lnTo>
                    <a:lnTo>
                      <a:pt x="146" y="50"/>
                    </a:lnTo>
                    <a:lnTo>
                      <a:pt x="124" y="32"/>
                    </a:lnTo>
                    <a:lnTo>
                      <a:pt x="112" y="20"/>
                    </a:lnTo>
                    <a:lnTo>
                      <a:pt x="104" y="8"/>
                    </a:lnTo>
                    <a:lnTo>
                      <a:pt x="90" y="24"/>
                    </a:lnTo>
                    <a:lnTo>
                      <a:pt x="76" y="28"/>
                    </a:lnTo>
                    <a:lnTo>
                      <a:pt x="58" y="10"/>
                    </a:lnTo>
                    <a:lnTo>
                      <a:pt x="40" y="0"/>
                    </a:lnTo>
                    <a:lnTo>
                      <a:pt x="44" y="18"/>
                    </a:lnTo>
                    <a:lnTo>
                      <a:pt x="50" y="28"/>
                    </a:lnTo>
                    <a:lnTo>
                      <a:pt x="36" y="30"/>
                    </a:lnTo>
                    <a:lnTo>
                      <a:pt x="22" y="24"/>
                    </a:lnTo>
                    <a:lnTo>
                      <a:pt x="0" y="22"/>
                    </a:lnTo>
                    <a:lnTo>
                      <a:pt x="10" y="30"/>
                    </a:lnTo>
                    <a:lnTo>
                      <a:pt x="18" y="44"/>
                    </a:lnTo>
                    <a:lnTo>
                      <a:pt x="22" y="56"/>
                    </a:lnTo>
                    <a:lnTo>
                      <a:pt x="30" y="70"/>
                    </a:lnTo>
                    <a:lnTo>
                      <a:pt x="36" y="86"/>
                    </a:lnTo>
                    <a:lnTo>
                      <a:pt x="52" y="92"/>
                    </a:lnTo>
                    <a:lnTo>
                      <a:pt x="56" y="12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90" name="Freeform 846"/>
              <p:cNvSpPr>
                <a:spLocks/>
              </p:cNvSpPr>
              <p:nvPr/>
            </p:nvSpPr>
            <p:spPr bwMode="auto">
              <a:xfrm>
                <a:off x="3817" y="1635"/>
                <a:ext cx="39" cy="71"/>
              </a:xfrm>
              <a:custGeom>
                <a:avLst/>
                <a:gdLst>
                  <a:gd name="T0" fmla="*/ 0 w 216"/>
                  <a:gd name="T1" fmla="*/ 0 h 388"/>
                  <a:gd name="T2" fmla="*/ 0 w 216"/>
                  <a:gd name="T3" fmla="*/ 0 h 388"/>
                  <a:gd name="T4" fmla="*/ 0 w 216"/>
                  <a:gd name="T5" fmla="*/ 0 h 388"/>
                  <a:gd name="T6" fmla="*/ 0 w 216"/>
                  <a:gd name="T7" fmla="*/ 0 h 388"/>
                  <a:gd name="T8" fmla="*/ 0 w 216"/>
                  <a:gd name="T9" fmla="*/ 0 h 388"/>
                  <a:gd name="T10" fmla="*/ 0 w 216"/>
                  <a:gd name="T11" fmla="*/ 0 h 388"/>
                  <a:gd name="T12" fmla="*/ 0 w 216"/>
                  <a:gd name="T13" fmla="*/ 0 h 388"/>
                  <a:gd name="T14" fmla="*/ 0 w 216"/>
                  <a:gd name="T15" fmla="*/ 0 h 388"/>
                  <a:gd name="T16" fmla="*/ 0 w 216"/>
                  <a:gd name="T17" fmla="*/ 0 h 388"/>
                  <a:gd name="T18" fmla="*/ 0 w 216"/>
                  <a:gd name="T19" fmla="*/ 0 h 388"/>
                  <a:gd name="T20" fmla="*/ 0 w 216"/>
                  <a:gd name="T21" fmla="*/ 0 h 388"/>
                  <a:gd name="T22" fmla="*/ 0 w 216"/>
                  <a:gd name="T23" fmla="*/ 0 h 388"/>
                  <a:gd name="T24" fmla="*/ 0 w 216"/>
                  <a:gd name="T25" fmla="*/ 0 h 388"/>
                  <a:gd name="T26" fmla="*/ 0 w 216"/>
                  <a:gd name="T27" fmla="*/ 0 h 388"/>
                  <a:gd name="T28" fmla="*/ 0 w 216"/>
                  <a:gd name="T29" fmla="*/ 0 h 388"/>
                  <a:gd name="T30" fmla="*/ 0 w 216"/>
                  <a:gd name="T31" fmla="*/ 0 h 388"/>
                  <a:gd name="T32" fmla="*/ 0 w 216"/>
                  <a:gd name="T33" fmla="*/ 0 h 388"/>
                  <a:gd name="T34" fmla="*/ 0 w 216"/>
                  <a:gd name="T35" fmla="*/ 0 h 388"/>
                  <a:gd name="T36" fmla="*/ 0 w 216"/>
                  <a:gd name="T37" fmla="*/ 0 h 388"/>
                  <a:gd name="T38" fmla="*/ 0 w 216"/>
                  <a:gd name="T39" fmla="*/ 0 h 388"/>
                  <a:gd name="T40" fmla="*/ 0 w 216"/>
                  <a:gd name="T41" fmla="*/ 0 h 388"/>
                  <a:gd name="T42" fmla="*/ 0 w 216"/>
                  <a:gd name="T43" fmla="*/ 0 h 388"/>
                  <a:gd name="T44" fmla="*/ 0 w 216"/>
                  <a:gd name="T45" fmla="*/ 0 h 388"/>
                  <a:gd name="T46" fmla="*/ 0 w 216"/>
                  <a:gd name="T47" fmla="*/ 0 h 388"/>
                  <a:gd name="T48" fmla="*/ 0 w 216"/>
                  <a:gd name="T49" fmla="*/ 0 h 388"/>
                  <a:gd name="T50" fmla="*/ 0 w 216"/>
                  <a:gd name="T51" fmla="*/ 0 h 388"/>
                  <a:gd name="T52" fmla="*/ 0 w 216"/>
                  <a:gd name="T53" fmla="*/ 0 h 388"/>
                  <a:gd name="T54" fmla="*/ 0 w 216"/>
                  <a:gd name="T55" fmla="*/ 0 h 388"/>
                  <a:gd name="T56" fmla="*/ 0 w 216"/>
                  <a:gd name="T57" fmla="*/ 0 h 388"/>
                  <a:gd name="T58" fmla="*/ 0 w 216"/>
                  <a:gd name="T59" fmla="*/ 0 h 388"/>
                  <a:gd name="T60" fmla="*/ 0 w 216"/>
                  <a:gd name="T61" fmla="*/ 0 h 388"/>
                  <a:gd name="T62" fmla="*/ 0 w 216"/>
                  <a:gd name="T63" fmla="*/ 0 h 388"/>
                  <a:gd name="T64" fmla="*/ 0 w 216"/>
                  <a:gd name="T65" fmla="*/ 0 h 388"/>
                  <a:gd name="T66" fmla="*/ 0 w 216"/>
                  <a:gd name="T67" fmla="*/ 0 h 388"/>
                  <a:gd name="T68" fmla="*/ 0 w 216"/>
                  <a:gd name="T69" fmla="*/ 0 h 388"/>
                  <a:gd name="T70" fmla="*/ 0 w 216"/>
                  <a:gd name="T71" fmla="*/ 0 h 388"/>
                  <a:gd name="T72" fmla="*/ 0 w 216"/>
                  <a:gd name="T73" fmla="*/ 0 h 388"/>
                  <a:gd name="T74" fmla="*/ 0 w 216"/>
                  <a:gd name="T75" fmla="*/ 0 h 388"/>
                  <a:gd name="T76" fmla="*/ 0 w 216"/>
                  <a:gd name="T77" fmla="*/ 0 h 388"/>
                  <a:gd name="T78" fmla="*/ 0 w 216"/>
                  <a:gd name="T79" fmla="*/ 0 h 38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16"/>
                  <a:gd name="T121" fmla="*/ 0 h 388"/>
                  <a:gd name="T122" fmla="*/ 216 w 216"/>
                  <a:gd name="T123" fmla="*/ 388 h 38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16" h="388">
                    <a:moveTo>
                      <a:pt x="44" y="202"/>
                    </a:moveTo>
                    <a:lnTo>
                      <a:pt x="60" y="222"/>
                    </a:lnTo>
                    <a:lnTo>
                      <a:pt x="72" y="234"/>
                    </a:lnTo>
                    <a:lnTo>
                      <a:pt x="90" y="250"/>
                    </a:lnTo>
                    <a:lnTo>
                      <a:pt x="102" y="254"/>
                    </a:lnTo>
                    <a:lnTo>
                      <a:pt x="82" y="252"/>
                    </a:lnTo>
                    <a:lnTo>
                      <a:pt x="78" y="276"/>
                    </a:lnTo>
                    <a:lnTo>
                      <a:pt x="74" y="292"/>
                    </a:lnTo>
                    <a:lnTo>
                      <a:pt x="62" y="300"/>
                    </a:lnTo>
                    <a:lnTo>
                      <a:pt x="66" y="316"/>
                    </a:lnTo>
                    <a:lnTo>
                      <a:pt x="66" y="328"/>
                    </a:lnTo>
                    <a:lnTo>
                      <a:pt x="66" y="342"/>
                    </a:lnTo>
                    <a:lnTo>
                      <a:pt x="80" y="360"/>
                    </a:lnTo>
                    <a:lnTo>
                      <a:pt x="102" y="364"/>
                    </a:lnTo>
                    <a:lnTo>
                      <a:pt x="126" y="378"/>
                    </a:lnTo>
                    <a:lnTo>
                      <a:pt x="142" y="386"/>
                    </a:lnTo>
                    <a:lnTo>
                      <a:pt x="162" y="388"/>
                    </a:lnTo>
                    <a:lnTo>
                      <a:pt x="176" y="382"/>
                    </a:lnTo>
                    <a:lnTo>
                      <a:pt x="190" y="374"/>
                    </a:lnTo>
                    <a:lnTo>
                      <a:pt x="210" y="372"/>
                    </a:lnTo>
                    <a:lnTo>
                      <a:pt x="216" y="358"/>
                    </a:lnTo>
                    <a:lnTo>
                      <a:pt x="206" y="336"/>
                    </a:lnTo>
                    <a:lnTo>
                      <a:pt x="204" y="318"/>
                    </a:lnTo>
                    <a:lnTo>
                      <a:pt x="206" y="302"/>
                    </a:lnTo>
                    <a:lnTo>
                      <a:pt x="198" y="288"/>
                    </a:lnTo>
                    <a:lnTo>
                      <a:pt x="196" y="274"/>
                    </a:lnTo>
                    <a:lnTo>
                      <a:pt x="184" y="266"/>
                    </a:lnTo>
                    <a:lnTo>
                      <a:pt x="196" y="262"/>
                    </a:lnTo>
                    <a:lnTo>
                      <a:pt x="178" y="264"/>
                    </a:lnTo>
                    <a:lnTo>
                      <a:pt x="166" y="246"/>
                    </a:lnTo>
                    <a:lnTo>
                      <a:pt x="176" y="234"/>
                    </a:lnTo>
                    <a:lnTo>
                      <a:pt x="168" y="222"/>
                    </a:lnTo>
                    <a:lnTo>
                      <a:pt x="160" y="204"/>
                    </a:lnTo>
                    <a:lnTo>
                      <a:pt x="154" y="192"/>
                    </a:lnTo>
                    <a:lnTo>
                      <a:pt x="156" y="176"/>
                    </a:lnTo>
                    <a:lnTo>
                      <a:pt x="162" y="166"/>
                    </a:lnTo>
                    <a:lnTo>
                      <a:pt x="150" y="160"/>
                    </a:lnTo>
                    <a:lnTo>
                      <a:pt x="132" y="150"/>
                    </a:lnTo>
                    <a:lnTo>
                      <a:pt x="120" y="150"/>
                    </a:lnTo>
                    <a:lnTo>
                      <a:pt x="116" y="130"/>
                    </a:lnTo>
                    <a:lnTo>
                      <a:pt x="108" y="120"/>
                    </a:lnTo>
                    <a:lnTo>
                      <a:pt x="92" y="104"/>
                    </a:lnTo>
                    <a:lnTo>
                      <a:pt x="114" y="98"/>
                    </a:lnTo>
                    <a:lnTo>
                      <a:pt x="112" y="80"/>
                    </a:lnTo>
                    <a:lnTo>
                      <a:pt x="122" y="72"/>
                    </a:lnTo>
                    <a:lnTo>
                      <a:pt x="134" y="76"/>
                    </a:lnTo>
                    <a:lnTo>
                      <a:pt x="150" y="66"/>
                    </a:lnTo>
                    <a:lnTo>
                      <a:pt x="162" y="72"/>
                    </a:lnTo>
                    <a:lnTo>
                      <a:pt x="176" y="69"/>
                    </a:lnTo>
                    <a:lnTo>
                      <a:pt x="194" y="74"/>
                    </a:lnTo>
                    <a:lnTo>
                      <a:pt x="208" y="72"/>
                    </a:lnTo>
                    <a:lnTo>
                      <a:pt x="192" y="54"/>
                    </a:lnTo>
                    <a:lnTo>
                      <a:pt x="184" y="42"/>
                    </a:lnTo>
                    <a:lnTo>
                      <a:pt x="164" y="24"/>
                    </a:lnTo>
                    <a:lnTo>
                      <a:pt x="158" y="14"/>
                    </a:lnTo>
                    <a:lnTo>
                      <a:pt x="152" y="4"/>
                    </a:lnTo>
                    <a:lnTo>
                      <a:pt x="140" y="0"/>
                    </a:lnTo>
                    <a:lnTo>
                      <a:pt x="126" y="10"/>
                    </a:lnTo>
                    <a:lnTo>
                      <a:pt x="108" y="0"/>
                    </a:lnTo>
                    <a:lnTo>
                      <a:pt x="94" y="0"/>
                    </a:lnTo>
                    <a:lnTo>
                      <a:pt x="86" y="16"/>
                    </a:lnTo>
                    <a:lnTo>
                      <a:pt x="70" y="22"/>
                    </a:lnTo>
                    <a:lnTo>
                      <a:pt x="56" y="26"/>
                    </a:lnTo>
                    <a:lnTo>
                      <a:pt x="50" y="36"/>
                    </a:lnTo>
                    <a:lnTo>
                      <a:pt x="38" y="48"/>
                    </a:lnTo>
                    <a:lnTo>
                      <a:pt x="30" y="48"/>
                    </a:lnTo>
                    <a:lnTo>
                      <a:pt x="22" y="44"/>
                    </a:lnTo>
                    <a:lnTo>
                      <a:pt x="14" y="48"/>
                    </a:lnTo>
                    <a:lnTo>
                      <a:pt x="16" y="46"/>
                    </a:lnTo>
                    <a:lnTo>
                      <a:pt x="16" y="68"/>
                    </a:lnTo>
                    <a:lnTo>
                      <a:pt x="12" y="76"/>
                    </a:lnTo>
                    <a:lnTo>
                      <a:pt x="6" y="86"/>
                    </a:lnTo>
                    <a:lnTo>
                      <a:pt x="0" y="96"/>
                    </a:lnTo>
                    <a:lnTo>
                      <a:pt x="4" y="108"/>
                    </a:lnTo>
                    <a:lnTo>
                      <a:pt x="14" y="120"/>
                    </a:lnTo>
                    <a:lnTo>
                      <a:pt x="20" y="132"/>
                    </a:lnTo>
                    <a:lnTo>
                      <a:pt x="22" y="150"/>
                    </a:lnTo>
                    <a:lnTo>
                      <a:pt x="22" y="156"/>
                    </a:lnTo>
                    <a:lnTo>
                      <a:pt x="28" y="168"/>
                    </a:lnTo>
                    <a:lnTo>
                      <a:pt x="36" y="180"/>
                    </a:lnTo>
                    <a:lnTo>
                      <a:pt x="44" y="20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91" name="Freeform 847"/>
              <p:cNvSpPr>
                <a:spLocks/>
              </p:cNvSpPr>
              <p:nvPr/>
            </p:nvSpPr>
            <p:spPr bwMode="auto">
              <a:xfrm>
                <a:off x="3714" y="1670"/>
                <a:ext cx="16" cy="7"/>
              </a:xfrm>
              <a:custGeom>
                <a:avLst/>
                <a:gdLst>
                  <a:gd name="T0" fmla="*/ 0 w 88"/>
                  <a:gd name="T1" fmla="*/ 0 h 36"/>
                  <a:gd name="T2" fmla="*/ 0 w 88"/>
                  <a:gd name="T3" fmla="*/ 0 h 36"/>
                  <a:gd name="T4" fmla="*/ 0 w 88"/>
                  <a:gd name="T5" fmla="*/ 0 h 36"/>
                  <a:gd name="T6" fmla="*/ 0 w 88"/>
                  <a:gd name="T7" fmla="*/ 0 h 36"/>
                  <a:gd name="T8" fmla="*/ 0 w 88"/>
                  <a:gd name="T9" fmla="*/ 0 h 36"/>
                  <a:gd name="T10" fmla="*/ 0 w 88"/>
                  <a:gd name="T11" fmla="*/ 0 h 36"/>
                  <a:gd name="T12" fmla="*/ 0 w 88"/>
                  <a:gd name="T13" fmla="*/ 0 h 36"/>
                  <a:gd name="T14" fmla="*/ 0 w 88"/>
                  <a:gd name="T15" fmla="*/ 0 h 36"/>
                  <a:gd name="T16" fmla="*/ 0 w 88"/>
                  <a:gd name="T17" fmla="*/ 0 h 36"/>
                  <a:gd name="T18" fmla="*/ 0 w 88"/>
                  <a:gd name="T19" fmla="*/ 0 h 36"/>
                  <a:gd name="T20" fmla="*/ 0 w 88"/>
                  <a:gd name="T21" fmla="*/ 0 h 36"/>
                  <a:gd name="T22" fmla="*/ 0 w 88"/>
                  <a:gd name="T23" fmla="*/ 0 h 36"/>
                  <a:gd name="T24" fmla="*/ 0 w 88"/>
                  <a:gd name="T25" fmla="*/ 0 h 36"/>
                  <a:gd name="T26" fmla="*/ 0 w 88"/>
                  <a:gd name="T27" fmla="*/ 0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8"/>
                  <a:gd name="T43" fmla="*/ 0 h 36"/>
                  <a:gd name="T44" fmla="*/ 88 w 88"/>
                  <a:gd name="T45" fmla="*/ 36 h 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8" h="36">
                    <a:moveTo>
                      <a:pt x="58" y="8"/>
                    </a:moveTo>
                    <a:lnTo>
                      <a:pt x="42" y="0"/>
                    </a:lnTo>
                    <a:lnTo>
                      <a:pt x="28" y="4"/>
                    </a:lnTo>
                    <a:lnTo>
                      <a:pt x="16" y="10"/>
                    </a:lnTo>
                    <a:lnTo>
                      <a:pt x="0" y="18"/>
                    </a:lnTo>
                    <a:lnTo>
                      <a:pt x="10" y="26"/>
                    </a:lnTo>
                    <a:lnTo>
                      <a:pt x="30" y="28"/>
                    </a:lnTo>
                    <a:lnTo>
                      <a:pt x="42" y="36"/>
                    </a:lnTo>
                    <a:lnTo>
                      <a:pt x="58" y="24"/>
                    </a:lnTo>
                    <a:lnTo>
                      <a:pt x="78" y="22"/>
                    </a:lnTo>
                    <a:lnTo>
                      <a:pt x="78" y="8"/>
                    </a:lnTo>
                    <a:lnTo>
                      <a:pt x="88" y="2"/>
                    </a:lnTo>
                    <a:lnTo>
                      <a:pt x="68" y="2"/>
                    </a:lnTo>
                    <a:lnTo>
                      <a:pt x="58" y="8"/>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92" name="Freeform 848"/>
              <p:cNvSpPr>
                <a:spLocks/>
              </p:cNvSpPr>
              <p:nvPr/>
            </p:nvSpPr>
            <p:spPr bwMode="auto">
              <a:xfrm>
                <a:off x="3720" y="1645"/>
                <a:ext cx="15" cy="26"/>
              </a:xfrm>
              <a:custGeom>
                <a:avLst/>
                <a:gdLst>
                  <a:gd name="T0" fmla="*/ 0 w 80"/>
                  <a:gd name="T1" fmla="*/ 0 h 144"/>
                  <a:gd name="T2" fmla="*/ 0 w 80"/>
                  <a:gd name="T3" fmla="*/ 0 h 144"/>
                  <a:gd name="T4" fmla="*/ 0 w 80"/>
                  <a:gd name="T5" fmla="*/ 0 h 144"/>
                  <a:gd name="T6" fmla="*/ 0 w 80"/>
                  <a:gd name="T7" fmla="*/ 0 h 144"/>
                  <a:gd name="T8" fmla="*/ 0 w 80"/>
                  <a:gd name="T9" fmla="*/ 0 h 144"/>
                  <a:gd name="T10" fmla="*/ 0 w 80"/>
                  <a:gd name="T11" fmla="*/ 0 h 144"/>
                  <a:gd name="T12" fmla="*/ 0 w 80"/>
                  <a:gd name="T13" fmla="*/ 0 h 144"/>
                  <a:gd name="T14" fmla="*/ 0 w 80"/>
                  <a:gd name="T15" fmla="*/ 0 h 144"/>
                  <a:gd name="T16" fmla="*/ 0 w 80"/>
                  <a:gd name="T17" fmla="*/ 0 h 144"/>
                  <a:gd name="T18" fmla="*/ 0 w 80"/>
                  <a:gd name="T19" fmla="*/ 0 h 144"/>
                  <a:gd name="T20" fmla="*/ 0 w 80"/>
                  <a:gd name="T21" fmla="*/ 0 h 144"/>
                  <a:gd name="T22" fmla="*/ 0 w 80"/>
                  <a:gd name="T23" fmla="*/ 0 h 144"/>
                  <a:gd name="T24" fmla="*/ 0 w 80"/>
                  <a:gd name="T25" fmla="*/ 0 h 144"/>
                  <a:gd name="T26" fmla="*/ 0 w 80"/>
                  <a:gd name="T27" fmla="*/ 0 h 144"/>
                  <a:gd name="T28" fmla="*/ 0 w 80"/>
                  <a:gd name="T29" fmla="*/ 0 h 144"/>
                  <a:gd name="T30" fmla="*/ 0 w 80"/>
                  <a:gd name="T31" fmla="*/ 0 h 144"/>
                  <a:gd name="T32" fmla="*/ 0 w 80"/>
                  <a:gd name="T33" fmla="*/ 0 h 144"/>
                  <a:gd name="T34" fmla="*/ 0 w 80"/>
                  <a:gd name="T35" fmla="*/ 0 h 144"/>
                  <a:gd name="T36" fmla="*/ 0 w 80"/>
                  <a:gd name="T37" fmla="*/ 0 h 144"/>
                  <a:gd name="T38" fmla="*/ 0 w 80"/>
                  <a:gd name="T39" fmla="*/ 0 h 144"/>
                  <a:gd name="T40" fmla="*/ 0 w 80"/>
                  <a:gd name="T41" fmla="*/ 0 h 144"/>
                  <a:gd name="T42" fmla="*/ 0 w 80"/>
                  <a:gd name="T43" fmla="*/ 0 h 144"/>
                  <a:gd name="T44" fmla="*/ 0 w 80"/>
                  <a:gd name="T45" fmla="*/ 0 h 1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0"/>
                  <a:gd name="T70" fmla="*/ 0 h 144"/>
                  <a:gd name="T71" fmla="*/ 80 w 80"/>
                  <a:gd name="T72" fmla="*/ 144 h 1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0" h="144">
                    <a:moveTo>
                      <a:pt x="34" y="56"/>
                    </a:moveTo>
                    <a:lnTo>
                      <a:pt x="20" y="56"/>
                    </a:lnTo>
                    <a:lnTo>
                      <a:pt x="14" y="70"/>
                    </a:lnTo>
                    <a:lnTo>
                      <a:pt x="0" y="88"/>
                    </a:lnTo>
                    <a:lnTo>
                      <a:pt x="0" y="102"/>
                    </a:lnTo>
                    <a:lnTo>
                      <a:pt x="12" y="122"/>
                    </a:lnTo>
                    <a:lnTo>
                      <a:pt x="18" y="134"/>
                    </a:lnTo>
                    <a:lnTo>
                      <a:pt x="38" y="144"/>
                    </a:lnTo>
                    <a:lnTo>
                      <a:pt x="48" y="138"/>
                    </a:lnTo>
                    <a:lnTo>
                      <a:pt x="60" y="128"/>
                    </a:lnTo>
                    <a:lnTo>
                      <a:pt x="54" y="118"/>
                    </a:lnTo>
                    <a:lnTo>
                      <a:pt x="62" y="98"/>
                    </a:lnTo>
                    <a:lnTo>
                      <a:pt x="66" y="84"/>
                    </a:lnTo>
                    <a:lnTo>
                      <a:pt x="70" y="54"/>
                    </a:lnTo>
                    <a:lnTo>
                      <a:pt x="74" y="42"/>
                    </a:lnTo>
                    <a:lnTo>
                      <a:pt x="80" y="26"/>
                    </a:lnTo>
                    <a:lnTo>
                      <a:pt x="80" y="10"/>
                    </a:lnTo>
                    <a:lnTo>
                      <a:pt x="74" y="0"/>
                    </a:lnTo>
                    <a:lnTo>
                      <a:pt x="60" y="16"/>
                    </a:lnTo>
                    <a:lnTo>
                      <a:pt x="52" y="6"/>
                    </a:lnTo>
                    <a:lnTo>
                      <a:pt x="50" y="18"/>
                    </a:lnTo>
                    <a:lnTo>
                      <a:pt x="40" y="26"/>
                    </a:lnTo>
                    <a:lnTo>
                      <a:pt x="34" y="5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93" name="Freeform 849"/>
              <p:cNvSpPr>
                <a:spLocks/>
              </p:cNvSpPr>
              <p:nvPr/>
            </p:nvSpPr>
            <p:spPr bwMode="auto">
              <a:xfrm>
                <a:off x="3695" y="1646"/>
                <a:ext cx="31" cy="21"/>
              </a:xfrm>
              <a:custGeom>
                <a:avLst/>
                <a:gdLst>
                  <a:gd name="T0" fmla="*/ 0 w 166"/>
                  <a:gd name="T1" fmla="*/ 0 h 112"/>
                  <a:gd name="T2" fmla="*/ 0 w 166"/>
                  <a:gd name="T3" fmla="*/ 0 h 112"/>
                  <a:gd name="T4" fmla="*/ 0 w 166"/>
                  <a:gd name="T5" fmla="*/ 0 h 112"/>
                  <a:gd name="T6" fmla="*/ 0 w 166"/>
                  <a:gd name="T7" fmla="*/ 0 h 112"/>
                  <a:gd name="T8" fmla="*/ 0 w 166"/>
                  <a:gd name="T9" fmla="*/ 0 h 112"/>
                  <a:gd name="T10" fmla="*/ 0 w 166"/>
                  <a:gd name="T11" fmla="*/ 0 h 112"/>
                  <a:gd name="T12" fmla="*/ 0 w 166"/>
                  <a:gd name="T13" fmla="*/ 0 h 112"/>
                  <a:gd name="T14" fmla="*/ 0 w 166"/>
                  <a:gd name="T15" fmla="*/ 0 h 112"/>
                  <a:gd name="T16" fmla="*/ 0 w 166"/>
                  <a:gd name="T17" fmla="*/ 0 h 112"/>
                  <a:gd name="T18" fmla="*/ 0 w 166"/>
                  <a:gd name="T19" fmla="*/ 0 h 112"/>
                  <a:gd name="T20" fmla="*/ 0 w 166"/>
                  <a:gd name="T21" fmla="*/ 0 h 112"/>
                  <a:gd name="T22" fmla="*/ 0 w 166"/>
                  <a:gd name="T23" fmla="*/ 0 h 112"/>
                  <a:gd name="T24" fmla="*/ 0 w 166"/>
                  <a:gd name="T25" fmla="*/ 0 h 112"/>
                  <a:gd name="T26" fmla="*/ 0 w 166"/>
                  <a:gd name="T27" fmla="*/ 0 h 112"/>
                  <a:gd name="T28" fmla="*/ 0 w 166"/>
                  <a:gd name="T29" fmla="*/ 0 h 112"/>
                  <a:gd name="T30" fmla="*/ 0 w 166"/>
                  <a:gd name="T31" fmla="*/ 0 h 112"/>
                  <a:gd name="T32" fmla="*/ 0 w 166"/>
                  <a:gd name="T33" fmla="*/ 0 h 112"/>
                  <a:gd name="T34" fmla="*/ 0 w 166"/>
                  <a:gd name="T35" fmla="*/ 0 h 112"/>
                  <a:gd name="T36" fmla="*/ 0 w 166"/>
                  <a:gd name="T37" fmla="*/ 0 h 112"/>
                  <a:gd name="T38" fmla="*/ 0 w 166"/>
                  <a:gd name="T39" fmla="*/ 0 h 112"/>
                  <a:gd name="T40" fmla="*/ 0 w 166"/>
                  <a:gd name="T41" fmla="*/ 0 h 112"/>
                  <a:gd name="T42" fmla="*/ 0 w 166"/>
                  <a:gd name="T43" fmla="*/ 0 h 112"/>
                  <a:gd name="T44" fmla="*/ 0 w 166"/>
                  <a:gd name="T45" fmla="*/ 0 h 112"/>
                  <a:gd name="T46" fmla="*/ 0 w 166"/>
                  <a:gd name="T47" fmla="*/ 0 h 112"/>
                  <a:gd name="T48" fmla="*/ 0 w 166"/>
                  <a:gd name="T49" fmla="*/ 0 h 112"/>
                  <a:gd name="T50" fmla="*/ 0 w 166"/>
                  <a:gd name="T51" fmla="*/ 0 h 112"/>
                  <a:gd name="T52" fmla="*/ 0 w 166"/>
                  <a:gd name="T53" fmla="*/ 0 h 112"/>
                  <a:gd name="T54" fmla="*/ 0 w 166"/>
                  <a:gd name="T55" fmla="*/ 0 h 112"/>
                  <a:gd name="T56" fmla="*/ 0 w 166"/>
                  <a:gd name="T57" fmla="*/ 0 h 11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66"/>
                  <a:gd name="T88" fmla="*/ 0 h 112"/>
                  <a:gd name="T89" fmla="*/ 166 w 166"/>
                  <a:gd name="T90" fmla="*/ 112 h 11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66" h="112">
                    <a:moveTo>
                      <a:pt x="166" y="42"/>
                    </a:moveTo>
                    <a:lnTo>
                      <a:pt x="152" y="26"/>
                    </a:lnTo>
                    <a:lnTo>
                      <a:pt x="136" y="18"/>
                    </a:lnTo>
                    <a:lnTo>
                      <a:pt x="116" y="18"/>
                    </a:lnTo>
                    <a:lnTo>
                      <a:pt x="94" y="30"/>
                    </a:lnTo>
                    <a:lnTo>
                      <a:pt x="72" y="24"/>
                    </a:lnTo>
                    <a:lnTo>
                      <a:pt x="48" y="14"/>
                    </a:lnTo>
                    <a:lnTo>
                      <a:pt x="28" y="12"/>
                    </a:lnTo>
                    <a:lnTo>
                      <a:pt x="30" y="0"/>
                    </a:lnTo>
                    <a:lnTo>
                      <a:pt x="16" y="2"/>
                    </a:lnTo>
                    <a:lnTo>
                      <a:pt x="14" y="16"/>
                    </a:lnTo>
                    <a:lnTo>
                      <a:pt x="18" y="32"/>
                    </a:lnTo>
                    <a:lnTo>
                      <a:pt x="8" y="42"/>
                    </a:lnTo>
                    <a:lnTo>
                      <a:pt x="0" y="58"/>
                    </a:lnTo>
                    <a:lnTo>
                      <a:pt x="8" y="70"/>
                    </a:lnTo>
                    <a:lnTo>
                      <a:pt x="8" y="82"/>
                    </a:lnTo>
                    <a:lnTo>
                      <a:pt x="8" y="98"/>
                    </a:lnTo>
                    <a:lnTo>
                      <a:pt x="20" y="100"/>
                    </a:lnTo>
                    <a:lnTo>
                      <a:pt x="34" y="100"/>
                    </a:lnTo>
                    <a:lnTo>
                      <a:pt x="54" y="100"/>
                    </a:lnTo>
                    <a:lnTo>
                      <a:pt x="74" y="112"/>
                    </a:lnTo>
                    <a:lnTo>
                      <a:pt x="90" y="108"/>
                    </a:lnTo>
                    <a:lnTo>
                      <a:pt x="98" y="92"/>
                    </a:lnTo>
                    <a:lnTo>
                      <a:pt x="122" y="102"/>
                    </a:lnTo>
                    <a:lnTo>
                      <a:pt x="134" y="102"/>
                    </a:lnTo>
                    <a:lnTo>
                      <a:pt x="136" y="90"/>
                    </a:lnTo>
                    <a:lnTo>
                      <a:pt x="138" y="72"/>
                    </a:lnTo>
                    <a:lnTo>
                      <a:pt x="148" y="60"/>
                    </a:lnTo>
                    <a:lnTo>
                      <a:pt x="166" y="42"/>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3994" name="Freeform 850"/>
              <p:cNvSpPr>
                <a:spLocks/>
              </p:cNvSpPr>
              <p:nvPr/>
            </p:nvSpPr>
            <p:spPr bwMode="auto">
              <a:xfrm>
                <a:off x="3694" y="1622"/>
                <a:ext cx="37" cy="32"/>
              </a:xfrm>
              <a:custGeom>
                <a:avLst/>
                <a:gdLst>
                  <a:gd name="T0" fmla="*/ 0 w 200"/>
                  <a:gd name="T1" fmla="*/ 0 h 178"/>
                  <a:gd name="T2" fmla="*/ 0 w 200"/>
                  <a:gd name="T3" fmla="*/ 0 h 178"/>
                  <a:gd name="T4" fmla="*/ 0 w 200"/>
                  <a:gd name="T5" fmla="*/ 0 h 178"/>
                  <a:gd name="T6" fmla="*/ 0 w 200"/>
                  <a:gd name="T7" fmla="*/ 0 h 178"/>
                  <a:gd name="T8" fmla="*/ 0 w 200"/>
                  <a:gd name="T9" fmla="*/ 0 h 178"/>
                  <a:gd name="T10" fmla="*/ 0 w 200"/>
                  <a:gd name="T11" fmla="*/ 0 h 178"/>
                  <a:gd name="T12" fmla="*/ 0 w 200"/>
                  <a:gd name="T13" fmla="*/ 0 h 178"/>
                  <a:gd name="T14" fmla="*/ 0 w 200"/>
                  <a:gd name="T15" fmla="*/ 0 h 178"/>
                  <a:gd name="T16" fmla="*/ 0 w 200"/>
                  <a:gd name="T17" fmla="*/ 0 h 178"/>
                  <a:gd name="T18" fmla="*/ 0 w 200"/>
                  <a:gd name="T19" fmla="*/ 0 h 178"/>
                  <a:gd name="T20" fmla="*/ 0 w 200"/>
                  <a:gd name="T21" fmla="*/ 0 h 178"/>
                  <a:gd name="T22" fmla="*/ 0 w 200"/>
                  <a:gd name="T23" fmla="*/ 0 h 178"/>
                  <a:gd name="T24" fmla="*/ 0 w 200"/>
                  <a:gd name="T25" fmla="*/ 0 h 178"/>
                  <a:gd name="T26" fmla="*/ 0 w 200"/>
                  <a:gd name="T27" fmla="*/ 0 h 178"/>
                  <a:gd name="T28" fmla="*/ 0 w 200"/>
                  <a:gd name="T29" fmla="*/ 0 h 178"/>
                  <a:gd name="T30" fmla="*/ 0 w 200"/>
                  <a:gd name="T31" fmla="*/ 0 h 178"/>
                  <a:gd name="T32" fmla="*/ 0 w 200"/>
                  <a:gd name="T33" fmla="*/ 0 h 178"/>
                  <a:gd name="T34" fmla="*/ 0 w 200"/>
                  <a:gd name="T35" fmla="*/ 0 h 178"/>
                  <a:gd name="T36" fmla="*/ 0 w 200"/>
                  <a:gd name="T37" fmla="*/ 0 h 178"/>
                  <a:gd name="T38" fmla="*/ 0 w 200"/>
                  <a:gd name="T39" fmla="*/ 0 h 178"/>
                  <a:gd name="T40" fmla="*/ 0 w 200"/>
                  <a:gd name="T41" fmla="*/ 0 h 178"/>
                  <a:gd name="T42" fmla="*/ 0 w 200"/>
                  <a:gd name="T43" fmla="*/ 0 h 178"/>
                  <a:gd name="T44" fmla="*/ 0 w 200"/>
                  <a:gd name="T45" fmla="*/ 0 h 178"/>
                  <a:gd name="T46" fmla="*/ 0 w 200"/>
                  <a:gd name="T47" fmla="*/ 0 h 178"/>
                  <a:gd name="T48" fmla="*/ 0 w 200"/>
                  <a:gd name="T49" fmla="*/ 0 h 178"/>
                  <a:gd name="T50" fmla="*/ 0 w 200"/>
                  <a:gd name="T51" fmla="*/ 0 h 178"/>
                  <a:gd name="T52" fmla="*/ 0 w 200"/>
                  <a:gd name="T53" fmla="*/ 0 h 178"/>
                  <a:gd name="T54" fmla="*/ 0 w 200"/>
                  <a:gd name="T55" fmla="*/ 0 h 178"/>
                  <a:gd name="T56" fmla="*/ 0 w 200"/>
                  <a:gd name="T57" fmla="*/ 0 h 178"/>
                  <a:gd name="T58" fmla="*/ 0 w 200"/>
                  <a:gd name="T59" fmla="*/ 0 h 178"/>
                  <a:gd name="T60" fmla="*/ 0 w 200"/>
                  <a:gd name="T61" fmla="*/ 0 h 178"/>
                  <a:gd name="T62" fmla="*/ 0 w 200"/>
                  <a:gd name="T63" fmla="*/ 0 h 178"/>
                  <a:gd name="T64" fmla="*/ 0 w 200"/>
                  <a:gd name="T65" fmla="*/ 0 h 178"/>
                  <a:gd name="T66" fmla="*/ 0 w 200"/>
                  <a:gd name="T67" fmla="*/ 0 h 178"/>
                  <a:gd name="T68" fmla="*/ 0 w 200"/>
                  <a:gd name="T69" fmla="*/ 0 h 178"/>
                  <a:gd name="T70" fmla="*/ 0 w 200"/>
                  <a:gd name="T71" fmla="*/ 0 h 178"/>
                  <a:gd name="T72" fmla="*/ 0 w 200"/>
                  <a:gd name="T73" fmla="*/ 0 h 178"/>
                  <a:gd name="T74" fmla="*/ 0 w 200"/>
                  <a:gd name="T75" fmla="*/ 0 h 17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0"/>
                  <a:gd name="T115" fmla="*/ 0 h 178"/>
                  <a:gd name="T116" fmla="*/ 200 w 200"/>
                  <a:gd name="T117" fmla="*/ 178 h 17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0" h="178">
                    <a:moveTo>
                      <a:pt x="0" y="46"/>
                    </a:moveTo>
                    <a:lnTo>
                      <a:pt x="12" y="48"/>
                    </a:lnTo>
                    <a:lnTo>
                      <a:pt x="32" y="30"/>
                    </a:lnTo>
                    <a:lnTo>
                      <a:pt x="48" y="14"/>
                    </a:lnTo>
                    <a:lnTo>
                      <a:pt x="58" y="6"/>
                    </a:lnTo>
                    <a:lnTo>
                      <a:pt x="72" y="0"/>
                    </a:lnTo>
                    <a:lnTo>
                      <a:pt x="86" y="6"/>
                    </a:lnTo>
                    <a:lnTo>
                      <a:pt x="100" y="6"/>
                    </a:lnTo>
                    <a:lnTo>
                      <a:pt x="114" y="12"/>
                    </a:lnTo>
                    <a:lnTo>
                      <a:pt x="134" y="12"/>
                    </a:lnTo>
                    <a:lnTo>
                      <a:pt x="156" y="10"/>
                    </a:lnTo>
                    <a:lnTo>
                      <a:pt x="172" y="8"/>
                    </a:lnTo>
                    <a:lnTo>
                      <a:pt x="188" y="6"/>
                    </a:lnTo>
                    <a:lnTo>
                      <a:pt x="186" y="36"/>
                    </a:lnTo>
                    <a:lnTo>
                      <a:pt x="190" y="58"/>
                    </a:lnTo>
                    <a:lnTo>
                      <a:pt x="188" y="74"/>
                    </a:lnTo>
                    <a:lnTo>
                      <a:pt x="182" y="86"/>
                    </a:lnTo>
                    <a:lnTo>
                      <a:pt x="186" y="104"/>
                    </a:lnTo>
                    <a:lnTo>
                      <a:pt x="200" y="126"/>
                    </a:lnTo>
                    <a:lnTo>
                      <a:pt x="196" y="140"/>
                    </a:lnTo>
                    <a:lnTo>
                      <a:pt x="186" y="154"/>
                    </a:lnTo>
                    <a:lnTo>
                      <a:pt x="180" y="168"/>
                    </a:lnTo>
                    <a:lnTo>
                      <a:pt x="174" y="178"/>
                    </a:lnTo>
                    <a:lnTo>
                      <a:pt x="164" y="164"/>
                    </a:lnTo>
                    <a:lnTo>
                      <a:pt x="142" y="154"/>
                    </a:lnTo>
                    <a:lnTo>
                      <a:pt x="126" y="150"/>
                    </a:lnTo>
                    <a:lnTo>
                      <a:pt x="112" y="160"/>
                    </a:lnTo>
                    <a:lnTo>
                      <a:pt x="90" y="162"/>
                    </a:lnTo>
                    <a:lnTo>
                      <a:pt x="66" y="150"/>
                    </a:lnTo>
                    <a:lnTo>
                      <a:pt x="48" y="146"/>
                    </a:lnTo>
                    <a:lnTo>
                      <a:pt x="36" y="142"/>
                    </a:lnTo>
                    <a:lnTo>
                      <a:pt x="30" y="130"/>
                    </a:lnTo>
                    <a:lnTo>
                      <a:pt x="16" y="114"/>
                    </a:lnTo>
                    <a:lnTo>
                      <a:pt x="10" y="98"/>
                    </a:lnTo>
                    <a:lnTo>
                      <a:pt x="6" y="84"/>
                    </a:lnTo>
                    <a:lnTo>
                      <a:pt x="6" y="72"/>
                    </a:lnTo>
                    <a:lnTo>
                      <a:pt x="2" y="60"/>
                    </a:lnTo>
                    <a:lnTo>
                      <a:pt x="0" y="4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95" name="Freeform 851"/>
              <p:cNvSpPr>
                <a:spLocks/>
              </p:cNvSpPr>
              <p:nvPr/>
            </p:nvSpPr>
            <p:spPr bwMode="auto">
              <a:xfrm>
                <a:off x="3748" y="1642"/>
                <a:ext cx="19" cy="10"/>
              </a:xfrm>
              <a:custGeom>
                <a:avLst/>
                <a:gdLst>
                  <a:gd name="T0" fmla="*/ 0 w 104"/>
                  <a:gd name="T1" fmla="*/ 0 h 54"/>
                  <a:gd name="T2" fmla="*/ 0 w 104"/>
                  <a:gd name="T3" fmla="*/ 0 h 54"/>
                  <a:gd name="T4" fmla="*/ 0 w 104"/>
                  <a:gd name="T5" fmla="*/ 0 h 54"/>
                  <a:gd name="T6" fmla="*/ 0 w 104"/>
                  <a:gd name="T7" fmla="*/ 0 h 54"/>
                  <a:gd name="T8" fmla="*/ 0 w 104"/>
                  <a:gd name="T9" fmla="*/ 0 h 54"/>
                  <a:gd name="T10" fmla="*/ 0 w 104"/>
                  <a:gd name="T11" fmla="*/ 0 h 54"/>
                  <a:gd name="T12" fmla="*/ 0 w 104"/>
                  <a:gd name="T13" fmla="*/ 0 h 54"/>
                  <a:gd name="T14" fmla="*/ 0 w 104"/>
                  <a:gd name="T15" fmla="*/ 0 h 54"/>
                  <a:gd name="T16" fmla="*/ 0 w 104"/>
                  <a:gd name="T17" fmla="*/ 0 h 54"/>
                  <a:gd name="T18" fmla="*/ 0 w 104"/>
                  <a:gd name="T19" fmla="*/ 0 h 54"/>
                  <a:gd name="T20" fmla="*/ 0 w 104"/>
                  <a:gd name="T21" fmla="*/ 0 h 54"/>
                  <a:gd name="T22" fmla="*/ 0 w 104"/>
                  <a:gd name="T23" fmla="*/ 0 h 54"/>
                  <a:gd name="T24" fmla="*/ 0 w 104"/>
                  <a:gd name="T25" fmla="*/ 0 h 54"/>
                  <a:gd name="T26" fmla="*/ 0 w 104"/>
                  <a:gd name="T27" fmla="*/ 0 h 54"/>
                  <a:gd name="T28" fmla="*/ 0 w 104"/>
                  <a:gd name="T29" fmla="*/ 0 h 54"/>
                  <a:gd name="T30" fmla="*/ 0 w 104"/>
                  <a:gd name="T31" fmla="*/ 0 h 54"/>
                  <a:gd name="T32" fmla="*/ 0 w 104"/>
                  <a:gd name="T33" fmla="*/ 0 h 54"/>
                  <a:gd name="T34" fmla="*/ 0 w 104"/>
                  <a:gd name="T35" fmla="*/ 0 h 5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4"/>
                  <a:gd name="T55" fmla="*/ 0 h 54"/>
                  <a:gd name="T56" fmla="*/ 104 w 104"/>
                  <a:gd name="T57" fmla="*/ 54 h 5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4" h="54">
                    <a:moveTo>
                      <a:pt x="26" y="46"/>
                    </a:moveTo>
                    <a:lnTo>
                      <a:pt x="20" y="34"/>
                    </a:lnTo>
                    <a:lnTo>
                      <a:pt x="12" y="22"/>
                    </a:lnTo>
                    <a:lnTo>
                      <a:pt x="0" y="12"/>
                    </a:lnTo>
                    <a:lnTo>
                      <a:pt x="18" y="6"/>
                    </a:lnTo>
                    <a:lnTo>
                      <a:pt x="30" y="0"/>
                    </a:lnTo>
                    <a:lnTo>
                      <a:pt x="50" y="4"/>
                    </a:lnTo>
                    <a:lnTo>
                      <a:pt x="66" y="24"/>
                    </a:lnTo>
                    <a:lnTo>
                      <a:pt x="84" y="26"/>
                    </a:lnTo>
                    <a:lnTo>
                      <a:pt x="104" y="22"/>
                    </a:lnTo>
                    <a:lnTo>
                      <a:pt x="96" y="38"/>
                    </a:lnTo>
                    <a:lnTo>
                      <a:pt x="82" y="32"/>
                    </a:lnTo>
                    <a:lnTo>
                      <a:pt x="72" y="38"/>
                    </a:lnTo>
                    <a:lnTo>
                      <a:pt x="62" y="48"/>
                    </a:lnTo>
                    <a:lnTo>
                      <a:pt x="52" y="42"/>
                    </a:lnTo>
                    <a:lnTo>
                      <a:pt x="46" y="50"/>
                    </a:lnTo>
                    <a:lnTo>
                      <a:pt x="36" y="54"/>
                    </a:lnTo>
                    <a:lnTo>
                      <a:pt x="26" y="4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96" name="Freeform 852"/>
              <p:cNvSpPr>
                <a:spLocks/>
              </p:cNvSpPr>
              <p:nvPr/>
            </p:nvSpPr>
            <p:spPr bwMode="auto">
              <a:xfrm>
                <a:off x="3730" y="1646"/>
                <a:ext cx="61" cy="32"/>
              </a:xfrm>
              <a:custGeom>
                <a:avLst/>
                <a:gdLst>
                  <a:gd name="T0" fmla="*/ 0 w 326"/>
                  <a:gd name="T1" fmla="*/ 0 h 174"/>
                  <a:gd name="T2" fmla="*/ 0 w 326"/>
                  <a:gd name="T3" fmla="*/ 0 h 174"/>
                  <a:gd name="T4" fmla="*/ 0 w 326"/>
                  <a:gd name="T5" fmla="*/ 0 h 174"/>
                  <a:gd name="T6" fmla="*/ 0 w 326"/>
                  <a:gd name="T7" fmla="*/ 0 h 174"/>
                  <a:gd name="T8" fmla="*/ 0 w 326"/>
                  <a:gd name="T9" fmla="*/ 0 h 174"/>
                  <a:gd name="T10" fmla="*/ 0 w 326"/>
                  <a:gd name="T11" fmla="*/ 0 h 174"/>
                  <a:gd name="T12" fmla="*/ 0 w 326"/>
                  <a:gd name="T13" fmla="*/ 0 h 174"/>
                  <a:gd name="T14" fmla="*/ 0 w 326"/>
                  <a:gd name="T15" fmla="*/ 0 h 174"/>
                  <a:gd name="T16" fmla="*/ 0 w 326"/>
                  <a:gd name="T17" fmla="*/ 0 h 174"/>
                  <a:gd name="T18" fmla="*/ 0 w 326"/>
                  <a:gd name="T19" fmla="*/ 0 h 174"/>
                  <a:gd name="T20" fmla="*/ 0 w 326"/>
                  <a:gd name="T21" fmla="*/ 0 h 174"/>
                  <a:gd name="T22" fmla="*/ 0 w 326"/>
                  <a:gd name="T23" fmla="*/ 0 h 174"/>
                  <a:gd name="T24" fmla="*/ 0 w 326"/>
                  <a:gd name="T25" fmla="*/ 0 h 174"/>
                  <a:gd name="T26" fmla="*/ 0 w 326"/>
                  <a:gd name="T27" fmla="*/ 0 h 174"/>
                  <a:gd name="T28" fmla="*/ 0 w 326"/>
                  <a:gd name="T29" fmla="*/ 0 h 174"/>
                  <a:gd name="T30" fmla="*/ 0 w 326"/>
                  <a:gd name="T31" fmla="*/ 0 h 174"/>
                  <a:gd name="T32" fmla="*/ 0 w 326"/>
                  <a:gd name="T33" fmla="*/ 0 h 174"/>
                  <a:gd name="T34" fmla="*/ 0 w 326"/>
                  <a:gd name="T35" fmla="*/ 0 h 174"/>
                  <a:gd name="T36" fmla="*/ 0 w 326"/>
                  <a:gd name="T37" fmla="*/ 0 h 174"/>
                  <a:gd name="T38" fmla="*/ 0 w 326"/>
                  <a:gd name="T39" fmla="*/ 0 h 174"/>
                  <a:gd name="T40" fmla="*/ 0 w 326"/>
                  <a:gd name="T41" fmla="*/ 0 h 174"/>
                  <a:gd name="T42" fmla="*/ 0 w 326"/>
                  <a:gd name="T43" fmla="*/ 0 h 174"/>
                  <a:gd name="T44" fmla="*/ 0 w 326"/>
                  <a:gd name="T45" fmla="*/ 0 h 174"/>
                  <a:gd name="T46" fmla="*/ 0 w 326"/>
                  <a:gd name="T47" fmla="*/ 0 h 174"/>
                  <a:gd name="T48" fmla="*/ 0 w 326"/>
                  <a:gd name="T49" fmla="*/ 0 h 174"/>
                  <a:gd name="T50" fmla="*/ 0 w 326"/>
                  <a:gd name="T51" fmla="*/ 0 h 174"/>
                  <a:gd name="T52" fmla="*/ 0 w 326"/>
                  <a:gd name="T53" fmla="*/ 0 h 174"/>
                  <a:gd name="T54" fmla="*/ 0 w 326"/>
                  <a:gd name="T55" fmla="*/ 0 h 174"/>
                  <a:gd name="T56" fmla="*/ 0 w 326"/>
                  <a:gd name="T57" fmla="*/ 0 h 174"/>
                  <a:gd name="T58" fmla="*/ 0 w 326"/>
                  <a:gd name="T59" fmla="*/ 0 h 174"/>
                  <a:gd name="T60" fmla="*/ 0 w 326"/>
                  <a:gd name="T61" fmla="*/ 0 h 174"/>
                  <a:gd name="T62" fmla="*/ 0 w 326"/>
                  <a:gd name="T63" fmla="*/ 0 h 174"/>
                  <a:gd name="T64" fmla="*/ 0 w 326"/>
                  <a:gd name="T65" fmla="*/ 0 h 174"/>
                  <a:gd name="T66" fmla="*/ 0 w 326"/>
                  <a:gd name="T67" fmla="*/ 0 h 174"/>
                  <a:gd name="T68" fmla="*/ 0 w 326"/>
                  <a:gd name="T69" fmla="*/ 0 h 174"/>
                  <a:gd name="T70" fmla="*/ 0 w 326"/>
                  <a:gd name="T71" fmla="*/ 0 h 174"/>
                  <a:gd name="T72" fmla="*/ 0 w 326"/>
                  <a:gd name="T73" fmla="*/ 0 h 174"/>
                  <a:gd name="T74" fmla="*/ 0 w 326"/>
                  <a:gd name="T75" fmla="*/ 0 h 174"/>
                  <a:gd name="T76" fmla="*/ 0 w 326"/>
                  <a:gd name="T77" fmla="*/ 0 h 174"/>
                  <a:gd name="T78" fmla="*/ 0 w 326"/>
                  <a:gd name="T79" fmla="*/ 0 h 174"/>
                  <a:gd name="T80" fmla="*/ 0 w 326"/>
                  <a:gd name="T81" fmla="*/ 0 h 174"/>
                  <a:gd name="T82" fmla="*/ 0 w 326"/>
                  <a:gd name="T83" fmla="*/ 0 h 174"/>
                  <a:gd name="T84" fmla="*/ 0 w 326"/>
                  <a:gd name="T85" fmla="*/ 0 h 174"/>
                  <a:gd name="T86" fmla="*/ 0 w 326"/>
                  <a:gd name="T87" fmla="*/ 0 h 174"/>
                  <a:gd name="T88" fmla="*/ 0 w 326"/>
                  <a:gd name="T89" fmla="*/ 0 h 174"/>
                  <a:gd name="T90" fmla="*/ 0 w 326"/>
                  <a:gd name="T91" fmla="*/ 0 h 174"/>
                  <a:gd name="T92" fmla="*/ 0 w 326"/>
                  <a:gd name="T93" fmla="*/ 0 h 174"/>
                  <a:gd name="T94" fmla="*/ 0 w 326"/>
                  <a:gd name="T95" fmla="*/ 0 h 174"/>
                  <a:gd name="T96" fmla="*/ 0 w 326"/>
                  <a:gd name="T97" fmla="*/ 0 h 174"/>
                  <a:gd name="T98" fmla="*/ 0 w 326"/>
                  <a:gd name="T99" fmla="*/ 0 h 174"/>
                  <a:gd name="T100" fmla="*/ 0 w 326"/>
                  <a:gd name="T101" fmla="*/ 0 h 174"/>
                  <a:gd name="T102" fmla="*/ 0 w 326"/>
                  <a:gd name="T103" fmla="*/ 0 h 174"/>
                  <a:gd name="T104" fmla="*/ 0 w 326"/>
                  <a:gd name="T105" fmla="*/ 0 h 174"/>
                  <a:gd name="T106" fmla="*/ 0 w 326"/>
                  <a:gd name="T107" fmla="*/ 0 h 1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6"/>
                  <a:gd name="T163" fmla="*/ 0 h 174"/>
                  <a:gd name="T164" fmla="*/ 326 w 326"/>
                  <a:gd name="T165" fmla="*/ 174 h 17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6" h="174">
                    <a:moveTo>
                      <a:pt x="26" y="0"/>
                    </a:moveTo>
                    <a:lnTo>
                      <a:pt x="42" y="4"/>
                    </a:lnTo>
                    <a:lnTo>
                      <a:pt x="62" y="12"/>
                    </a:lnTo>
                    <a:lnTo>
                      <a:pt x="84" y="10"/>
                    </a:lnTo>
                    <a:lnTo>
                      <a:pt x="104" y="10"/>
                    </a:lnTo>
                    <a:lnTo>
                      <a:pt x="118" y="20"/>
                    </a:lnTo>
                    <a:lnTo>
                      <a:pt x="128" y="40"/>
                    </a:lnTo>
                    <a:lnTo>
                      <a:pt x="142" y="32"/>
                    </a:lnTo>
                    <a:lnTo>
                      <a:pt x="148" y="22"/>
                    </a:lnTo>
                    <a:lnTo>
                      <a:pt x="168" y="16"/>
                    </a:lnTo>
                    <a:lnTo>
                      <a:pt x="180" y="14"/>
                    </a:lnTo>
                    <a:lnTo>
                      <a:pt x="200" y="18"/>
                    </a:lnTo>
                    <a:lnTo>
                      <a:pt x="222" y="34"/>
                    </a:lnTo>
                    <a:lnTo>
                      <a:pt x="242" y="44"/>
                    </a:lnTo>
                    <a:lnTo>
                      <a:pt x="260" y="56"/>
                    </a:lnTo>
                    <a:lnTo>
                      <a:pt x="266" y="66"/>
                    </a:lnTo>
                    <a:lnTo>
                      <a:pt x="278" y="86"/>
                    </a:lnTo>
                    <a:lnTo>
                      <a:pt x="296" y="94"/>
                    </a:lnTo>
                    <a:lnTo>
                      <a:pt x="310" y="102"/>
                    </a:lnTo>
                    <a:lnTo>
                      <a:pt x="322" y="108"/>
                    </a:lnTo>
                    <a:lnTo>
                      <a:pt x="326" y="122"/>
                    </a:lnTo>
                    <a:lnTo>
                      <a:pt x="326" y="140"/>
                    </a:lnTo>
                    <a:lnTo>
                      <a:pt x="326" y="154"/>
                    </a:lnTo>
                    <a:lnTo>
                      <a:pt x="312" y="156"/>
                    </a:lnTo>
                    <a:lnTo>
                      <a:pt x="296" y="166"/>
                    </a:lnTo>
                    <a:lnTo>
                      <a:pt x="284" y="168"/>
                    </a:lnTo>
                    <a:lnTo>
                      <a:pt x="256" y="160"/>
                    </a:lnTo>
                    <a:lnTo>
                      <a:pt x="236" y="168"/>
                    </a:lnTo>
                    <a:lnTo>
                      <a:pt x="220" y="174"/>
                    </a:lnTo>
                    <a:lnTo>
                      <a:pt x="216" y="162"/>
                    </a:lnTo>
                    <a:lnTo>
                      <a:pt x="198" y="164"/>
                    </a:lnTo>
                    <a:lnTo>
                      <a:pt x="178" y="154"/>
                    </a:lnTo>
                    <a:lnTo>
                      <a:pt x="172" y="138"/>
                    </a:lnTo>
                    <a:lnTo>
                      <a:pt x="158" y="138"/>
                    </a:lnTo>
                    <a:lnTo>
                      <a:pt x="144" y="120"/>
                    </a:lnTo>
                    <a:lnTo>
                      <a:pt x="128" y="122"/>
                    </a:lnTo>
                    <a:lnTo>
                      <a:pt x="108" y="122"/>
                    </a:lnTo>
                    <a:lnTo>
                      <a:pt x="84" y="122"/>
                    </a:lnTo>
                    <a:lnTo>
                      <a:pt x="70" y="128"/>
                    </a:lnTo>
                    <a:lnTo>
                      <a:pt x="56" y="136"/>
                    </a:lnTo>
                    <a:lnTo>
                      <a:pt x="40" y="142"/>
                    </a:lnTo>
                    <a:lnTo>
                      <a:pt x="24" y="152"/>
                    </a:lnTo>
                    <a:lnTo>
                      <a:pt x="10" y="144"/>
                    </a:lnTo>
                    <a:lnTo>
                      <a:pt x="0" y="138"/>
                    </a:lnTo>
                    <a:lnTo>
                      <a:pt x="4" y="130"/>
                    </a:lnTo>
                    <a:lnTo>
                      <a:pt x="0" y="120"/>
                    </a:lnTo>
                    <a:lnTo>
                      <a:pt x="2" y="108"/>
                    </a:lnTo>
                    <a:lnTo>
                      <a:pt x="4" y="98"/>
                    </a:lnTo>
                    <a:lnTo>
                      <a:pt x="8" y="82"/>
                    </a:lnTo>
                    <a:lnTo>
                      <a:pt x="10" y="68"/>
                    </a:lnTo>
                    <a:lnTo>
                      <a:pt x="12" y="54"/>
                    </a:lnTo>
                    <a:lnTo>
                      <a:pt x="20" y="40"/>
                    </a:lnTo>
                    <a:lnTo>
                      <a:pt x="26" y="20"/>
                    </a:lnTo>
                    <a:lnTo>
                      <a:pt x="26"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97" name="Freeform 853"/>
              <p:cNvSpPr>
                <a:spLocks/>
              </p:cNvSpPr>
              <p:nvPr/>
            </p:nvSpPr>
            <p:spPr bwMode="auto">
              <a:xfrm>
                <a:off x="3706" y="1597"/>
                <a:ext cx="80" cy="50"/>
              </a:xfrm>
              <a:custGeom>
                <a:avLst/>
                <a:gdLst>
                  <a:gd name="T0" fmla="*/ 0 w 430"/>
                  <a:gd name="T1" fmla="*/ 0 h 268"/>
                  <a:gd name="T2" fmla="*/ 0 w 430"/>
                  <a:gd name="T3" fmla="*/ 0 h 268"/>
                  <a:gd name="T4" fmla="*/ 0 w 430"/>
                  <a:gd name="T5" fmla="*/ 0 h 268"/>
                  <a:gd name="T6" fmla="*/ 0 w 430"/>
                  <a:gd name="T7" fmla="*/ 0 h 268"/>
                  <a:gd name="T8" fmla="*/ 0 w 430"/>
                  <a:gd name="T9" fmla="*/ 0 h 268"/>
                  <a:gd name="T10" fmla="*/ 0 w 430"/>
                  <a:gd name="T11" fmla="*/ 0 h 268"/>
                  <a:gd name="T12" fmla="*/ 0 w 430"/>
                  <a:gd name="T13" fmla="*/ 0 h 268"/>
                  <a:gd name="T14" fmla="*/ 0 w 430"/>
                  <a:gd name="T15" fmla="*/ 0 h 268"/>
                  <a:gd name="T16" fmla="*/ 0 w 430"/>
                  <a:gd name="T17" fmla="*/ 0 h 268"/>
                  <a:gd name="T18" fmla="*/ 0 w 430"/>
                  <a:gd name="T19" fmla="*/ 0 h 268"/>
                  <a:gd name="T20" fmla="*/ 0 w 430"/>
                  <a:gd name="T21" fmla="*/ 0 h 268"/>
                  <a:gd name="T22" fmla="*/ 0 w 430"/>
                  <a:gd name="T23" fmla="*/ 0 h 268"/>
                  <a:gd name="T24" fmla="*/ 0 w 430"/>
                  <a:gd name="T25" fmla="*/ 0 h 268"/>
                  <a:gd name="T26" fmla="*/ 0 w 430"/>
                  <a:gd name="T27" fmla="*/ 0 h 268"/>
                  <a:gd name="T28" fmla="*/ 0 w 430"/>
                  <a:gd name="T29" fmla="*/ 0 h 268"/>
                  <a:gd name="T30" fmla="*/ 0 w 430"/>
                  <a:gd name="T31" fmla="*/ 0 h 268"/>
                  <a:gd name="T32" fmla="*/ 0 w 430"/>
                  <a:gd name="T33" fmla="*/ 0 h 268"/>
                  <a:gd name="T34" fmla="*/ 0 w 430"/>
                  <a:gd name="T35" fmla="*/ 0 h 268"/>
                  <a:gd name="T36" fmla="*/ 0 w 430"/>
                  <a:gd name="T37" fmla="*/ 0 h 268"/>
                  <a:gd name="T38" fmla="*/ 0 w 430"/>
                  <a:gd name="T39" fmla="*/ 0 h 268"/>
                  <a:gd name="T40" fmla="*/ 0 w 430"/>
                  <a:gd name="T41" fmla="*/ 0 h 268"/>
                  <a:gd name="T42" fmla="*/ 0 w 430"/>
                  <a:gd name="T43" fmla="*/ 0 h 268"/>
                  <a:gd name="T44" fmla="*/ 0 w 430"/>
                  <a:gd name="T45" fmla="*/ 0 h 268"/>
                  <a:gd name="T46" fmla="*/ 0 w 430"/>
                  <a:gd name="T47" fmla="*/ 0 h 268"/>
                  <a:gd name="T48" fmla="*/ 0 w 430"/>
                  <a:gd name="T49" fmla="*/ 0 h 268"/>
                  <a:gd name="T50" fmla="*/ 0 w 430"/>
                  <a:gd name="T51" fmla="*/ 0 h 268"/>
                  <a:gd name="T52" fmla="*/ 0 w 430"/>
                  <a:gd name="T53" fmla="*/ 0 h 268"/>
                  <a:gd name="T54" fmla="*/ 0 w 430"/>
                  <a:gd name="T55" fmla="*/ 0 h 268"/>
                  <a:gd name="T56" fmla="*/ 0 w 430"/>
                  <a:gd name="T57" fmla="*/ 0 h 268"/>
                  <a:gd name="T58" fmla="*/ 0 w 430"/>
                  <a:gd name="T59" fmla="*/ 0 h 268"/>
                  <a:gd name="T60" fmla="*/ 0 w 430"/>
                  <a:gd name="T61" fmla="*/ 0 h 268"/>
                  <a:gd name="T62" fmla="*/ 0 w 430"/>
                  <a:gd name="T63" fmla="*/ 0 h 268"/>
                  <a:gd name="T64" fmla="*/ 0 w 430"/>
                  <a:gd name="T65" fmla="*/ 0 h 268"/>
                  <a:gd name="T66" fmla="*/ 0 w 430"/>
                  <a:gd name="T67" fmla="*/ 0 h 268"/>
                  <a:gd name="T68" fmla="*/ 0 w 430"/>
                  <a:gd name="T69" fmla="*/ 0 h 268"/>
                  <a:gd name="T70" fmla="*/ 0 w 430"/>
                  <a:gd name="T71" fmla="*/ 0 h 268"/>
                  <a:gd name="T72" fmla="*/ 0 w 430"/>
                  <a:gd name="T73" fmla="*/ 0 h 268"/>
                  <a:gd name="T74" fmla="*/ 0 w 430"/>
                  <a:gd name="T75" fmla="*/ 0 h 268"/>
                  <a:gd name="T76" fmla="*/ 0 w 430"/>
                  <a:gd name="T77" fmla="*/ 0 h 268"/>
                  <a:gd name="T78" fmla="*/ 0 w 430"/>
                  <a:gd name="T79" fmla="*/ 0 h 268"/>
                  <a:gd name="T80" fmla="*/ 0 w 430"/>
                  <a:gd name="T81" fmla="*/ 0 h 268"/>
                  <a:gd name="T82" fmla="*/ 0 w 430"/>
                  <a:gd name="T83" fmla="*/ 0 h 268"/>
                  <a:gd name="T84" fmla="*/ 0 w 430"/>
                  <a:gd name="T85" fmla="*/ 0 h 268"/>
                  <a:gd name="T86" fmla="*/ 0 w 430"/>
                  <a:gd name="T87" fmla="*/ 0 h 2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0"/>
                  <a:gd name="T133" fmla="*/ 0 h 268"/>
                  <a:gd name="T134" fmla="*/ 430 w 430"/>
                  <a:gd name="T135" fmla="*/ 268 h 2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0" h="268">
                    <a:moveTo>
                      <a:pt x="282" y="250"/>
                    </a:moveTo>
                    <a:lnTo>
                      <a:pt x="292" y="230"/>
                    </a:lnTo>
                    <a:lnTo>
                      <a:pt x="304" y="220"/>
                    </a:lnTo>
                    <a:lnTo>
                      <a:pt x="324" y="216"/>
                    </a:lnTo>
                    <a:lnTo>
                      <a:pt x="340" y="210"/>
                    </a:lnTo>
                    <a:lnTo>
                      <a:pt x="360" y="210"/>
                    </a:lnTo>
                    <a:lnTo>
                      <a:pt x="378" y="208"/>
                    </a:lnTo>
                    <a:lnTo>
                      <a:pt x="384" y="188"/>
                    </a:lnTo>
                    <a:lnTo>
                      <a:pt x="390" y="178"/>
                    </a:lnTo>
                    <a:lnTo>
                      <a:pt x="412" y="180"/>
                    </a:lnTo>
                    <a:lnTo>
                      <a:pt x="420" y="164"/>
                    </a:lnTo>
                    <a:lnTo>
                      <a:pt x="414" y="150"/>
                    </a:lnTo>
                    <a:lnTo>
                      <a:pt x="424" y="142"/>
                    </a:lnTo>
                    <a:lnTo>
                      <a:pt x="430" y="124"/>
                    </a:lnTo>
                    <a:lnTo>
                      <a:pt x="420" y="114"/>
                    </a:lnTo>
                    <a:lnTo>
                      <a:pt x="408" y="110"/>
                    </a:lnTo>
                    <a:lnTo>
                      <a:pt x="388" y="100"/>
                    </a:lnTo>
                    <a:lnTo>
                      <a:pt x="374" y="96"/>
                    </a:lnTo>
                    <a:lnTo>
                      <a:pt x="368" y="84"/>
                    </a:lnTo>
                    <a:lnTo>
                      <a:pt x="354" y="84"/>
                    </a:lnTo>
                    <a:lnTo>
                      <a:pt x="322" y="82"/>
                    </a:lnTo>
                    <a:lnTo>
                      <a:pt x="312" y="72"/>
                    </a:lnTo>
                    <a:lnTo>
                      <a:pt x="304" y="56"/>
                    </a:lnTo>
                    <a:lnTo>
                      <a:pt x="302" y="40"/>
                    </a:lnTo>
                    <a:lnTo>
                      <a:pt x="306" y="28"/>
                    </a:lnTo>
                    <a:lnTo>
                      <a:pt x="292" y="16"/>
                    </a:lnTo>
                    <a:lnTo>
                      <a:pt x="286" y="4"/>
                    </a:lnTo>
                    <a:lnTo>
                      <a:pt x="270" y="4"/>
                    </a:lnTo>
                    <a:lnTo>
                      <a:pt x="262" y="16"/>
                    </a:lnTo>
                    <a:lnTo>
                      <a:pt x="240" y="16"/>
                    </a:lnTo>
                    <a:lnTo>
                      <a:pt x="224" y="24"/>
                    </a:lnTo>
                    <a:lnTo>
                      <a:pt x="216" y="40"/>
                    </a:lnTo>
                    <a:lnTo>
                      <a:pt x="204" y="42"/>
                    </a:lnTo>
                    <a:lnTo>
                      <a:pt x="192" y="40"/>
                    </a:lnTo>
                    <a:lnTo>
                      <a:pt x="176" y="28"/>
                    </a:lnTo>
                    <a:lnTo>
                      <a:pt x="164" y="26"/>
                    </a:lnTo>
                    <a:lnTo>
                      <a:pt x="138" y="20"/>
                    </a:lnTo>
                    <a:lnTo>
                      <a:pt x="120" y="14"/>
                    </a:lnTo>
                    <a:lnTo>
                      <a:pt x="108" y="2"/>
                    </a:lnTo>
                    <a:lnTo>
                      <a:pt x="90" y="0"/>
                    </a:lnTo>
                    <a:lnTo>
                      <a:pt x="78" y="2"/>
                    </a:lnTo>
                    <a:lnTo>
                      <a:pt x="64" y="6"/>
                    </a:lnTo>
                    <a:lnTo>
                      <a:pt x="62" y="26"/>
                    </a:lnTo>
                    <a:lnTo>
                      <a:pt x="58" y="40"/>
                    </a:lnTo>
                    <a:lnTo>
                      <a:pt x="48" y="48"/>
                    </a:lnTo>
                    <a:lnTo>
                      <a:pt x="34" y="68"/>
                    </a:lnTo>
                    <a:lnTo>
                      <a:pt x="16" y="78"/>
                    </a:lnTo>
                    <a:lnTo>
                      <a:pt x="6" y="94"/>
                    </a:lnTo>
                    <a:lnTo>
                      <a:pt x="0" y="112"/>
                    </a:lnTo>
                    <a:lnTo>
                      <a:pt x="4" y="126"/>
                    </a:lnTo>
                    <a:lnTo>
                      <a:pt x="26" y="134"/>
                    </a:lnTo>
                    <a:lnTo>
                      <a:pt x="36" y="142"/>
                    </a:lnTo>
                    <a:lnTo>
                      <a:pt x="56" y="140"/>
                    </a:lnTo>
                    <a:lnTo>
                      <a:pt x="70" y="138"/>
                    </a:lnTo>
                    <a:lnTo>
                      <a:pt x="92" y="138"/>
                    </a:lnTo>
                    <a:lnTo>
                      <a:pt x="106" y="136"/>
                    </a:lnTo>
                    <a:lnTo>
                      <a:pt x="120" y="134"/>
                    </a:lnTo>
                    <a:lnTo>
                      <a:pt x="116" y="148"/>
                    </a:lnTo>
                    <a:lnTo>
                      <a:pt x="120" y="164"/>
                    </a:lnTo>
                    <a:lnTo>
                      <a:pt x="122" y="180"/>
                    </a:lnTo>
                    <a:lnTo>
                      <a:pt x="120" y="192"/>
                    </a:lnTo>
                    <a:lnTo>
                      <a:pt x="122" y="204"/>
                    </a:lnTo>
                    <a:lnTo>
                      <a:pt x="112" y="216"/>
                    </a:lnTo>
                    <a:lnTo>
                      <a:pt x="114" y="230"/>
                    </a:lnTo>
                    <a:lnTo>
                      <a:pt x="120" y="240"/>
                    </a:lnTo>
                    <a:lnTo>
                      <a:pt x="130" y="252"/>
                    </a:lnTo>
                    <a:lnTo>
                      <a:pt x="132" y="260"/>
                    </a:lnTo>
                    <a:lnTo>
                      <a:pt x="132" y="268"/>
                    </a:lnTo>
                    <a:lnTo>
                      <a:pt x="142" y="266"/>
                    </a:lnTo>
                    <a:lnTo>
                      <a:pt x="148" y="262"/>
                    </a:lnTo>
                    <a:lnTo>
                      <a:pt x="152" y="250"/>
                    </a:lnTo>
                    <a:lnTo>
                      <a:pt x="160" y="242"/>
                    </a:lnTo>
                    <a:lnTo>
                      <a:pt x="162" y="234"/>
                    </a:lnTo>
                    <a:lnTo>
                      <a:pt x="172" y="218"/>
                    </a:lnTo>
                    <a:lnTo>
                      <a:pt x="178" y="210"/>
                    </a:lnTo>
                    <a:lnTo>
                      <a:pt x="186" y="204"/>
                    </a:lnTo>
                    <a:lnTo>
                      <a:pt x="192" y="208"/>
                    </a:lnTo>
                    <a:lnTo>
                      <a:pt x="198" y="212"/>
                    </a:lnTo>
                    <a:lnTo>
                      <a:pt x="210" y="206"/>
                    </a:lnTo>
                    <a:lnTo>
                      <a:pt x="216" y="216"/>
                    </a:lnTo>
                    <a:lnTo>
                      <a:pt x="222" y="228"/>
                    </a:lnTo>
                    <a:lnTo>
                      <a:pt x="230" y="236"/>
                    </a:lnTo>
                    <a:lnTo>
                      <a:pt x="238" y="246"/>
                    </a:lnTo>
                    <a:lnTo>
                      <a:pt x="244" y="244"/>
                    </a:lnTo>
                    <a:lnTo>
                      <a:pt x="254" y="240"/>
                    </a:lnTo>
                    <a:lnTo>
                      <a:pt x="266" y="242"/>
                    </a:lnTo>
                    <a:lnTo>
                      <a:pt x="276" y="242"/>
                    </a:lnTo>
                    <a:lnTo>
                      <a:pt x="282" y="25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98" name="Freeform 854"/>
              <p:cNvSpPr>
                <a:spLocks/>
              </p:cNvSpPr>
              <p:nvPr/>
            </p:nvSpPr>
            <p:spPr bwMode="auto">
              <a:xfrm>
                <a:off x="3747" y="1729"/>
                <a:ext cx="27" cy="27"/>
              </a:xfrm>
              <a:custGeom>
                <a:avLst/>
                <a:gdLst>
                  <a:gd name="T0" fmla="*/ 0 w 146"/>
                  <a:gd name="T1" fmla="*/ 0 h 150"/>
                  <a:gd name="T2" fmla="*/ 0 w 146"/>
                  <a:gd name="T3" fmla="*/ 0 h 150"/>
                  <a:gd name="T4" fmla="*/ 0 w 146"/>
                  <a:gd name="T5" fmla="*/ 0 h 150"/>
                  <a:gd name="T6" fmla="*/ 0 w 146"/>
                  <a:gd name="T7" fmla="*/ 0 h 150"/>
                  <a:gd name="T8" fmla="*/ 0 w 146"/>
                  <a:gd name="T9" fmla="*/ 0 h 150"/>
                  <a:gd name="T10" fmla="*/ 0 w 146"/>
                  <a:gd name="T11" fmla="*/ 0 h 150"/>
                  <a:gd name="T12" fmla="*/ 0 w 146"/>
                  <a:gd name="T13" fmla="*/ 0 h 150"/>
                  <a:gd name="T14" fmla="*/ 0 w 146"/>
                  <a:gd name="T15" fmla="*/ 0 h 150"/>
                  <a:gd name="T16" fmla="*/ 0 w 146"/>
                  <a:gd name="T17" fmla="*/ 0 h 150"/>
                  <a:gd name="T18" fmla="*/ 0 w 146"/>
                  <a:gd name="T19" fmla="*/ 0 h 150"/>
                  <a:gd name="T20" fmla="*/ 0 w 146"/>
                  <a:gd name="T21" fmla="*/ 0 h 150"/>
                  <a:gd name="T22" fmla="*/ 0 w 146"/>
                  <a:gd name="T23" fmla="*/ 0 h 150"/>
                  <a:gd name="T24" fmla="*/ 0 w 146"/>
                  <a:gd name="T25" fmla="*/ 0 h 150"/>
                  <a:gd name="T26" fmla="*/ 0 w 146"/>
                  <a:gd name="T27" fmla="*/ 0 h 150"/>
                  <a:gd name="T28" fmla="*/ 0 w 146"/>
                  <a:gd name="T29" fmla="*/ 0 h 150"/>
                  <a:gd name="T30" fmla="*/ 0 w 146"/>
                  <a:gd name="T31" fmla="*/ 0 h 150"/>
                  <a:gd name="T32" fmla="*/ 0 w 146"/>
                  <a:gd name="T33" fmla="*/ 0 h 150"/>
                  <a:gd name="T34" fmla="*/ 0 w 146"/>
                  <a:gd name="T35" fmla="*/ 0 h 150"/>
                  <a:gd name="T36" fmla="*/ 0 w 146"/>
                  <a:gd name="T37" fmla="*/ 0 h 150"/>
                  <a:gd name="T38" fmla="*/ 0 w 146"/>
                  <a:gd name="T39" fmla="*/ 0 h 150"/>
                  <a:gd name="T40" fmla="*/ 0 w 146"/>
                  <a:gd name="T41" fmla="*/ 0 h 150"/>
                  <a:gd name="T42" fmla="*/ 0 w 146"/>
                  <a:gd name="T43" fmla="*/ 0 h 150"/>
                  <a:gd name="T44" fmla="*/ 0 w 146"/>
                  <a:gd name="T45" fmla="*/ 0 h 150"/>
                  <a:gd name="T46" fmla="*/ 0 w 146"/>
                  <a:gd name="T47" fmla="*/ 0 h 150"/>
                  <a:gd name="T48" fmla="*/ 0 w 146"/>
                  <a:gd name="T49" fmla="*/ 0 h 150"/>
                  <a:gd name="T50" fmla="*/ 0 w 146"/>
                  <a:gd name="T51" fmla="*/ 0 h 150"/>
                  <a:gd name="T52" fmla="*/ 0 w 146"/>
                  <a:gd name="T53" fmla="*/ 0 h 150"/>
                  <a:gd name="T54" fmla="*/ 0 w 146"/>
                  <a:gd name="T55" fmla="*/ 0 h 150"/>
                  <a:gd name="T56" fmla="*/ 0 w 146"/>
                  <a:gd name="T57" fmla="*/ 0 h 150"/>
                  <a:gd name="T58" fmla="*/ 0 w 146"/>
                  <a:gd name="T59" fmla="*/ 0 h 150"/>
                  <a:gd name="T60" fmla="*/ 0 w 146"/>
                  <a:gd name="T61" fmla="*/ 0 h 150"/>
                  <a:gd name="T62" fmla="*/ 0 w 146"/>
                  <a:gd name="T63" fmla="*/ 0 h 150"/>
                  <a:gd name="T64" fmla="*/ 0 w 146"/>
                  <a:gd name="T65" fmla="*/ 0 h 150"/>
                  <a:gd name="T66" fmla="*/ 0 w 146"/>
                  <a:gd name="T67" fmla="*/ 0 h 150"/>
                  <a:gd name="T68" fmla="*/ 0 w 146"/>
                  <a:gd name="T69" fmla="*/ 0 h 150"/>
                  <a:gd name="T70" fmla="*/ 0 w 146"/>
                  <a:gd name="T71" fmla="*/ 0 h 150"/>
                  <a:gd name="T72" fmla="*/ 0 w 146"/>
                  <a:gd name="T73" fmla="*/ 0 h 1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6"/>
                  <a:gd name="T112" fmla="*/ 0 h 150"/>
                  <a:gd name="T113" fmla="*/ 146 w 146"/>
                  <a:gd name="T114" fmla="*/ 150 h 15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6" h="150">
                    <a:moveTo>
                      <a:pt x="0" y="138"/>
                    </a:moveTo>
                    <a:lnTo>
                      <a:pt x="10" y="148"/>
                    </a:lnTo>
                    <a:lnTo>
                      <a:pt x="30" y="150"/>
                    </a:lnTo>
                    <a:lnTo>
                      <a:pt x="42" y="148"/>
                    </a:lnTo>
                    <a:lnTo>
                      <a:pt x="50" y="132"/>
                    </a:lnTo>
                    <a:lnTo>
                      <a:pt x="70" y="124"/>
                    </a:lnTo>
                    <a:lnTo>
                      <a:pt x="88" y="114"/>
                    </a:lnTo>
                    <a:lnTo>
                      <a:pt x="96" y="104"/>
                    </a:lnTo>
                    <a:lnTo>
                      <a:pt x="88" y="86"/>
                    </a:lnTo>
                    <a:lnTo>
                      <a:pt x="78" y="72"/>
                    </a:lnTo>
                    <a:lnTo>
                      <a:pt x="70" y="60"/>
                    </a:lnTo>
                    <a:lnTo>
                      <a:pt x="86" y="58"/>
                    </a:lnTo>
                    <a:lnTo>
                      <a:pt x="106" y="58"/>
                    </a:lnTo>
                    <a:lnTo>
                      <a:pt x="130" y="54"/>
                    </a:lnTo>
                    <a:lnTo>
                      <a:pt x="146" y="44"/>
                    </a:lnTo>
                    <a:lnTo>
                      <a:pt x="142" y="26"/>
                    </a:lnTo>
                    <a:lnTo>
                      <a:pt x="134" y="0"/>
                    </a:lnTo>
                    <a:lnTo>
                      <a:pt x="118" y="10"/>
                    </a:lnTo>
                    <a:lnTo>
                      <a:pt x="64" y="32"/>
                    </a:lnTo>
                    <a:lnTo>
                      <a:pt x="56" y="34"/>
                    </a:lnTo>
                    <a:lnTo>
                      <a:pt x="44" y="30"/>
                    </a:lnTo>
                    <a:lnTo>
                      <a:pt x="40" y="22"/>
                    </a:lnTo>
                    <a:lnTo>
                      <a:pt x="32" y="10"/>
                    </a:lnTo>
                    <a:lnTo>
                      <a:pt x="30" y="22"/>
                    </a:lnTo>
                    <a:lnTo>
                      <a:pt x="28" y="38"/>
                    </a:lnTo>
                    <a:lnTo>
                      <a:pt x="26" y="52"/>
                    </a:lnTo>
                    <a:lnTo>
                      <a:pt x="26" y="64"/>
                    </a:lnTo>
                    <a:lnTo>
                      <a:pt x="24" y="74"/>
                    </a:lnTo>
                    <a:lnTo>
                      <a:pt x="16" y="82"/>
                    </a:lnTo>
                    <a:lnTo>
                      <a:pt x="14" y="84"/>
                    </a:lnTo>
                    <a:lnTo>
                      <a:pt x="12" y="92"/>
                    </a:lnTo>
                    <a:lnTo>
                      <a:pt x="8" y="96"/>
                    </a:lnTo>
                    <a:lnTo>
                      <a:pt x="8" y="106"/>
                    </a:lnTo>
                    <a:lnTo>
                      <a:pt x="6" y="114"/>
                    </a:lnTo>
                    <a:lnTo>
                      <a:pt x="4" y="122"/>
                    </a:lnTo>
                    <a:lnTo>
                      <a:pt x="4" y="132"/>
                    </a:lnTo>
                    <a:lnTo>
                      <a:pt x="0" y="138"/>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3999" name="Freeform 855"/>
              <p:cNvSpPr>
                <a:spLocks/>
              </p:cNvSpPr>
              <p:nvPr/>
            </p:nvSpPr>
            <p:spPr bwMode="auto">
              <a:xfrm>
                <a:off x="3744" y="1737"/>
                <a:ext cx="7" cy="17"/>
              </a:xfrm>
              <a:custGeom>
                <a:avLst/>
                <a:gdLst>
                  <a:gd name="T0" fmla="*/ 0 w 40"/>
                  <a:gd name="T1" fmla="*/ 0 h 96"/>
                  <a:gd name="T2" fmla="*/ 0 w 40"/>
                  <a:gd name="T3" fmla="*/ 0 h 96"/>
                  <a:gd name="T4" fmla="*/ 0 w 40"/>
                  <a:gd name="T5" fmla="*/ 0 h 96"/>
                  <a:gd name="T6" fmla="*/ 0 w 40"/>
                  <a:gd name="T7" fmla="*/ 0 h 96"/>
                  <a:gd name="T8" fmla="*/ 0 w 40"/>
                  <a:gd name="T9" fmla="*/ 0 h 96"/>
                  <a:gd name="T10" fmla="*/ 0 w 40"/>
                  <a:gd name="T11" fmla="*/ 0 h 96"/>
                  <a:gd name="T12" fmla="*/ 0 w 40"/>
                  <a:gd name="T13" fmla="*/ 0 h 96"/>
                  <a:gd name="T14" fmla="*/ 0 w 40"/>
                  <a:gd name="T15" fmla="*/ 0 h 96"/>
                  <a:gd name="T16" fmla="*/ 0 w 40"/>
                  <a:gd name="T17" fmla="*/ 0 h 96"/>
                  <a:gd name="T18" fmla="*/ 0 w 40"/>
                  <a:gd name="T19" fmla="*/ 0 h 96"/>
                  <a:gd name="T20" fmla="*/ 0 w 40"/>
                  <a:gd name="T21" fmla="*/ 0 h 96"/>
                  <a:gd name="T22" fmla="*/ 0 w 40"/>
                  <a:gd name="T23" fmla="*/ 0 h 96"/>
                  <a:gd name="T24" fmla="*/ 0 w 40"/>
                  <a:gd name="T25" fmla="*/ 0 h 96"/>
                  <a:gd name="T26" fmla="*/ 0 w 40"/>
                  <a:gd name="T27" fmla="*/ 0 h 96"/>
                  <a:gd name="T28" fmla="*/ 0 w 40"/>
                  <a:gd name="T29" fmla="*/ 0 h 96"/>
                  <a:gd name="T30" fmla="*/ 0 w 40"/>
                  <a:gd name="T31" fmla="*/ 0 h 96"/>
                  <a:gd name="T32" fmla="*/ 0 w 40"/>
                  <a:gd name="T33" fmla="*/ 0 h 96"/>
                  <a:gd name="T34" fmla="*/ 0 w 40"/>
                  <a:gd name="T35" fmla="*/ 0 h 9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96"/>
                  <a:gd name="T56" fmla="*/ 40 w 40"/>
                  <a:gd name="T57" fmla="*/ 96 h 9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96">
                    <a:moveTo>
                      <a:pt x="2" y="26"/>
                    </a:moveTo>
                    <a:lnTo>
                      <a:pt x="12" y="18"/>
                    </a:lnTo>
                    <a:lnTo>
                      <a:pt x="20" y="0"/>
                    </a:lnTo>
                    <a:lnTo>
                      <a:pt x="30" y="10"/>
                    </a:lnTo>
                    <a:lnTo>
                      <a:pt x="22" y="24"/>
                    </a:lnTo>
                    <a:lnTo>
                      <a:pt x="40" y="26"/>
                    </a:lnTo>
                    <a:lnTo>
                      <a:pt x="38" y="38"/>
                    </a:lnTo>
                    <a:lnTo>
                      <a:pt x="28" y="50"/>
                    </a:lnTo>
                    <a:lnTo>
                      <a:pt x="24" y="70"/>
                    </a:lnTo>
                    <a:lnTo>
                      <a:pt x="22" y="82"/>
                    </a:lnTo>
                    <a:lnTo>
                      <a:pt x="16" y="96"/>
                    </a:lnTo>
                    <a:lnTo>
                      <a:pt x="12" y="84"/>
                    </a:lnTo>
                    <a:lnTo>
                      <a:pt x="8" y="68"/>
                    </a:lnTo>
                    <a:lnTo>
                      <a:pt x="2" y="54"/>
                    </a:lnTo>
                    <a:lnTo>
                      <a:pt x="2" y="50"/>
                    </a:lnTo>
                    <a:lnTo>
                      <a:pt x="0" y="44"/>
                    </a:lnTo>
                    <a:lnTo>
                      <a:pt x="0" y="32"/>
                    </a:lnTo>
                    <a:lnTo>
                      <a:pt x="2" y="2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00" name="Freeform 856"/>
              <p:cNvSpPr>
                <a:spLocks/>
              </p:cNvSpPr>
              <p:nvPr/>
            </p:nvSpPr>
            <p:spPr bwMode="auto">
              <a:xfrm>
                <a:off x="3678" y="1616"/>
                <a:ext cx="30" cy="15"/>
              </a:xfrm>
              <a:custGeom>
                <a:avLst/>
                <a:gdLst>
                  <a:gd name="T0" fmla="*/ 0 w 162"/>
                  <a:gd name="T1" fmla="*/ 0 h 86"/>
                  <a:gd name="T2" fmla="*/ 0 w 162"/>
                  <a:gd name="T3" fmla="*/ 0 h 86"/>
                  <a:gd name="T4" fmla="*/ 0 w 162"/>
                  <a:gd name="T5" fmla="*/ 0 h 86"/>
                  <a:gd name="T6" fmla="*/ 0 w 162"/>
                  <a:gd name="T7" fmla="*/ 0 h 86"/>
                  <a:gd name="T8" fmla="*/ 0 w 162"/>
                  <a:gd name="T9" fmla="*/ 0 h 86"/>
                  <a:gd name="T10" fmla="*/ 0 w 162"/>
                  <a:gd name="T11" fmla="*/ 0 h 86"/>
                  <a:gd name="T12" fmla="*/ 0 w 162"/>
                  <a:gd name="T13" fmla="*/ 0 h 86"/>
                  <a:gd name="T14" fmla="*/ 0 w 162"/>
                  <a:gd name="T15" fmla="*/ 0 h 86"/>
                  <a:gd name="T16" fmla="*/ 0 w 162"/>
                  <a:gd name="T17" fmla="*/ 0 h 86"/>
                  <a:gd name="T18" fmla="*/ 0 w 162"/>
                  <a:gd name="T19" fmla="*/ 0 h 86"/>
                  <a:gd name="T20" fmla="*/ 0 w 162"/>
                  <a:gd name="T21" fmla="*/ 0 h 86"/>
                  <a:gd name="T22" fmla="*/ 0 w 162"/>
                  <a:gd name="T23" fmla="*/ 0 h 86"/>
                  <a:gd name="T24" fmla="*/ 0 w 162"/>
                  <a:gd name="T25" fmla="*/ 0 h 86"/>
                  <a:gd name="T26" fmla="*/ 0 w 162"/>
                  <a:gd name="T27" fmla="*/ 0 h 86"/>
                  <a:gd name="T28" fmla="*/ 0 w 162"/>
                  <a:gd name="T29" fmla="*/ 0 h 86"/>
                  <a:gd name="T30" fmla="*/ 0 w 162"/>
                  <a:gd name="T31" fmla="*/ 0 h 86"/>
                  <a:gd name="T32" fmla="*/ 0 w 162"/>
                  <a:gd name="T33" fmla="*/ 0 h 86"/>
                  <a:gd name="T34" fmla="*/ 0 w 162"/>
                  <a:gd name="T35" fmla="*/ 0 h 86"/>
                  <a:gd name="T36" fmla="*/ 0 w 162"/>
                  <a:gd name="T37" fmla="*/ 0 h 86"/>
                  <a:gd name="T38" fmla="*/ 0 w 162"/>
                  <a:gd name="T39" fmla="*/ 0 h 86"/>
                  <a:gd name="T40" fmla="*/ 0 w 162"/>
                  <a:gd name="T41" fmla="*/ 0 h 86"/>
                  <a:gd name="T42" fmla="*/ 0 w 162"/>
                  <a:gd name="T43" fmla="*/ 0 h 86"/>
                  <a:gd name="T44" fmla="*/ 0 w 162"/>
                  <a:gd name="T45" fmla="*/ 0 h 86"/>
                  <a:gd name="T46" fmla="*/ 0 w 162"/>
                  <a:gd name="T47" fmla="*/ 0 h 86"/>
                  <a:gd name="T48" fmla="*/ 0 w 162"/>
                  <a:gd name="T49" fmla="*/ 0 h 8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2"/>
                  <a:gd name="T76" fmla="*/ 0 h 86"/>
                  <a:gd name="T77" fmla="*/ 162 w 162"/>
                  <a:gd name="T78" fmla="*/ 86 h 8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2" h="86">
                    <a:moveTo>
                      <a:pt x="8" y="26"/>
                    </a:moveTo>
                    <a:lnTo>
                      <a:pt x="18" y="12"/>
                    </a:lnTo>
                    <a:lnTo>
                      <a:pt x="0" y="38"/>
                    </a:lnTo>
                    <a:lnTo>
                      <a:pt x="36" y="14"/>
                    </a:lnTo>
                    <a:lnTo>
                      <a:pt x="60" y="20"/>
                    </a:lnTo>
                    <a:lnTo>
                      <a:pt x="70" y="4"/>
                    </a:lnTo>
                    <a:lnTo>
                      <a:pt x="88" y="6"/>
                    </a:lnTo>
                    <a:lnTo>
                      <a:pt x="108" y="8"/>
                    </a:lnTo>
                    <a:lnTo>
                      <a:pt x="118" y="0"/>
                    </a:lnTo>
                    <a:lnTo>
                      <a:pt x="132" y="0"/>
                    </a:lnTo>
                    <a:lnTo>
                      <a:pt x="142" y="8"/>
                    </a:lnTo>
                    <a:lnTo>
                      <a:pt x="152" y="14"/>
                    </a:lnTo>
                    <a:lnTo>
                      <a:pt x="162" y="34"/>
                    </a:lnTo>
                    <a:lnTo>
                      <a:pt x="146" y="42"/>
                    </a:lnTo>
                    <a:lnTo>
                      <a:pt x="130" y="54"/>
                    </a:lnTo>
                    <a:lnTo>
                      <a:pt x="102" y="78"/>
                    </a:lnTo>
                    <a:lnTo>
                      <a:pt x="88" y="80"/>
                    </a:lnTo>
                    <a:lnTo>
                      <a:pt x="44" y="86"/>
                    </a:lnTo>
                    <a:lnTo>
                      <a:pt x="30" y="84"/>
                    </a:lnTo>
                    <a:lnTo>
                      <a:pt x="18" y="78"/>
                    </a:lnTo>
                    <a:lnTo>
                      <a:pt x="14" y="70"/>
                    </a:lnTo>
                    <a:lnTo>
                      <a:pt x="14" y="64"/>
                    </a:lnTo>
                    <a:lnTo>
                      <a:pt x="6" y="58"/>
                    </a:lnTo>
                    <a:lnTo>
                      <a:pt x="2" y="48"/>
                    </a:lnTo>
                    <a:lnTo>
                      <a:pt x="8" y="26"/>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01" name="Freeform 857"/>
              <p:cNvSpPr>
                <a:spLocks/>
              </p:cNvSpPr>
              <p:nvPr/>
            </p:nvSpPr>
            <p:spPr bwMode="auto">
              <a:xfrm>
                <a:off x="3730" y="1496"/>
                <a:ext cx="41" cy="52"/>
              </a:xfrm>
              <a:custGeom>
                <a:avLst/>
                <a:gdLst>
                  <a:gd name="T0" fmla="*/ 0 w 224"/>
                  <a:gd name="T1" fmla="*/ 0 h 284"/>
                  <a:gd name="T2" fmla="*/ 0 w 224"/>
                  <a:gd name="T3" fmla="*/ 0 h 284"/>
                  <a:gd name="T4" fmla="*/ 0 w 224"/>
                  <a:gd name="T5" fmla="*/ 0 h 284"/>
                  <a:gd name="T6" fmla="*/ 0 w 224"/>
                  <a:gd name="T7" fmla="*/ 0 h 284"/>
                  <a:gd name="T8" fmla="*/ 0 w 224"/>
                  <a:gd name="T9" fmla="*/ 0 h 284"/>
                  <a:gd name="T10" fmla="*/ 0 w 224"/>
                  <a:gd name="T11" fmla="*/ 0 h 284"/>
                  <a:gd name="T12" fmla="*/ 0 w 224"/>
                  <a:gd name="T13" fmla="*/ 0 h 284"/>
                  <a:gd name="T14" fmla="*/ 0 w 224"/>
                  <a:gd name="T15" fmla="*/ 0 h 284"/>
                  <a:gd name="T16" fmla="*/ 0 w 224"/>
                  <a:gd name="T17" fmla="*/ 0 h 284"/>
                  <a:gd name="T18" fmla="*/ 0 w 224"/>
                  <a:gd name="T19" fmla="*/ 0 h 284"/>
                  <a:gd name="T20" fmla="*/ 0 w 224"/>
                  <a:gd name="T21" fmla="*/ 0 h 284"/>
                  <a:gd name="T22" fmla="*/ 0 w 224"/>
                  <a:gd name="T23" fmla="*/ 0 h 284"/>
                  <a:gd name="T24" fmla="*/ 0 w 224"/>
                  <a:gd name="T25" fmla="*/ 0 h 284"/>
                  <a:gd name="T26" fmla="*/ 0 w 224"/>
                  <a:gd name="T27" fmla="*/ 0 h 284"/>
                  <a:gd name="T28" fmla="*/ 0 w 224"/>
                  <a:gd name="T29" fmla="*/ 0 h 284"/>
                  <a:gd name="T30" fmla="*/ 0 w 224"/>
                  <a:gd name="T31" fmla="*/ 0 h 284"/>
                  <a:gd name="T32" fmla="*/ 0 w 224"/>
                  <a:gd name="T33" fmla="*/ 0 h 284"/>
                  <a:gd name="T34" fmla="*/ 0 w 224"/>
                  <a:gd name="T35" fmla="*/ 0 h 284"/>
                  <a:gd name="T36" fmla="*/ 0 w 224"/>
                  <a:gd name="T37" fmla="*/ 0 h 284"/>
                  <a:gd name="T38" fmla="*/ 0 w 224"/>
                  <a:gd name="T39" fmla="*/ 0 h 284"/>
                  <a:gd name="T40" fmla="*/ 0 w 224"/>
                  <a:gd name="T41" fmla="*/ 0 h 284"/>
                  <a:gd name="T42" fmla="*/ 0 w 224"/>
                  <a:gd name="T43" fmla="*/ 0 h 284"/>
                  <a:gd name="T44" fmla="*/ 0 w 224"/>
                  <a:gd name="T45" fmla="*/ 0 h 284"/>
                  <a:gd name="T46" fmla="*/ 0 w 224"/>
                  <a:gd name="T47" fmla="*/ 0 h 284"/>
                  <a:gd name="T48" fmla="*/ 0 w 224"/>
                  <a:gd name="T49" fmla="*/ 0 h 284"/>
                  <a:gd name="T50" fmla="*/ 0 w 224"/>
                  <a:gd name="T51" fmla="*/ 0 h 284"/>
                  <a:gd name="T52" fmla="*/ 0 w 224"/>
                  <a:gd name="T53" fmla="*/ 0 h 284"/>
                  <a:gd name="T54" fmla="*/ 0 w 224"/>
                  <a:gd name="T55" fmla="*/ 0 h 284"/>
                  <a:gd name="T56" fmla="*/ 0 w 224"/>
                  <a:gd name="T57" fmla="*/ 0 h 284"/>
                  <a:gd name="T58" fmla="*/ 0 w 224"/>
                  <a:gd name="T59" fmla="*/ 0 h 284"/>
                  <a:gd name="T60" fmla="*/ 0 w 224"/>
                  <a:gd name="T61" fmla="*/ 0 h 284"/>
                  <a:gd name="T62" fmla="*/ 0 w 224"/>
                  <a:gd name="T63" fmla="*/ 0 h 284"/>
                  <a:gd name="T64" fmla="*/ 0 w 224"/>
                  <a:gd name="T65" fmla="*/ 0 h 284"/>
                  <a:gd name="T66" fmla="*/ 0 w 224"/>
                  <a:gd name="T67" fmla="*/ 0 h 284"/>
                  <a:gd name="T68" fmla="*/ 0 w 224"/>
                  <a:gd name="T69" fmla="*/ 0 h 284"/>
                  <a:gd name="T70" fmla="*/ 0 w 224"/>
                  <a:gd name="T71" fmla="*/ 0 h 284"/>
                  <a:gd name="T72" fmla="*/ 0 w 224"/>
                  <a:gd name="T73" fmla="*/ 0 h 284"/>
                  <a:gd name="T74" fmla="*/ 0 w 224"/>
                  <a:gd name="T75" fmla="*/ 0 h 284"/>
                  <a:gd name="T76" fmla="*/ 0 w 224"/>
                  <a:gd name="T77" fmla="*/ 0 h 284"/>
                  <a:gd name="T78" fmla="*/ 0 w 224"/>
                  <a:gd name="T79" fmla="*/ 0 h 284"/>
                  <a:gd name="T80" fmla="*/ 0 w 224"/>
                  <a:gd name="T81" fmla="*/ 0 h 284"/>
                  <a:gd name="T82" fmla="*/ 0 w 224"/>
                  <a:gd name="T83" fmla="*/ 0 h 284"/>
                  <a:gd name="T84" fmla="*/ 0 w 224"/>
                  <a:gd name="T85" fmla="*/ 0 h 284"/>
                  <a:gd name="T86" fmla="*/ 0 w 224"/>
                  <a:gd name="T87" fmla="*/ 0 h 284"/>
                  <a:gd name="T88" fmla="*/ 0 w 224"/>
                  <a:gd name="T89" fmla="*/ 0 h 284"/>
                  <a:gd name="T90" fmla="*/ 0 w 224"/>
                  <a:gd name="T91" fmla="*/ 0 h 284"/>
                  <a:gd name="T92" fmla="*/ 0 w 224"/>
                  <a:gd name="T93" fmla="*/ 0 h 284"/>
                  <a:gd name="T94" fmla="*/ 0 w 224"/>
                  <a:gd name="T95" fmla="*/ 0 h 284"/>
                  <a:gd name="T96" fmla="*/ 0 w 224"/>
                  <a:gd name="T97" fmla="*/ 0 h 284"/>
                  <a:gd name="T98" fmla="*/ 0 w 224"/>
                  <a:gd name="T99" fmla="*/ 0 h 284"/>
                  <a:gd name="T100" fmla="*/ 0 w 224"/>
                  <a:gd name="T101" fmla="*/ 0 h 284"/>
                  <a:gd name="T102" fmla="*/ 0 w 224"/>
                  <a:gd name="T103" fmla="*/ 0 h 284"/>
                  <a:gd name="T104" fmla="*/ 0 w 224"/>
                  <a:gd name="T105" fmla="*/ 0 h 284"/>
                  <a:gd name="T106" fmla="*/ 0 w 224"/>
                  <a:gd name="T107" fmla="*/ 0 h 284"/>
                  <a:gd name="T108" fmla="*/ 0 w 224"/>
                  <a:gd name="T109" fmla="*/ 0 h 284"/>
                  <a:gd name="T110" fmla="*/ 0 w 224"/>
                  <a:gd name="T111" fmla="*/ 0 h 284"/>
                  <a:gd name="T112" fmla="*/ 0 w 224"/>
                  <a:gd name="T113" fmla="*/ 0 h 284"/>
                  <a:gd name="T114" fmla="*/ 0 w 224"/>
                  <a:gd name="T115" fmla="*/ 0 h 284"/>
                  <a:gd name="T116" fmla="*/ 0 w 224"/>
                  <a:gd name="T117" fmla="*/ 0 h 284"/>
                  <a:gd name="T118" fmla="*/ 0 w 224"/>
                  <a:gd name="T119" fmla="*/ 0 h 284"/>
                  <a:gd name="T120" fmla="*/ 0 w 224"/>
                  <a:gd name="T121" fmla="*/ 0 h 284"/>
                  <a:gd name="T122" fmla="*/ 0 w 224"/>
                  <a:gd name="T123" fmla="*/ 0 h 284"/>
                  <a:gd name="T124" fmla="*/ 0 w 224"/>
                  <a:gd name="T125" fmla="*/ 0 h 2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4"/>
                  <a:gd name="T190" fmla="*/ 0 h 284"/>
                  <a:gd name="T191" fmla="*/ 224 w 224"/>
                  <a:gd name="T192" fmla="*/ 284 h 28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4" h="284">
                    <a:moveTo>
                      <a:pt x="130" y="20"/>
                    </a:moveTo>
                    <a:lnTo>
                      <a:pt x="122" y="14"/>
                    </a:lnTo>
                    <a:lnTo>
                      <a:pt x="120" y="6"/>
                    </a:lnTo>
                    <a:lnTo>
                      <a:pt x="112" y="4"/>
                    </a:lnTo>
                    <a:lnTo>
                      <a:pt x="102" y="12"/>
                    </a:lnTo>
                    <a:lnTo>
                      <a:pt x="110" y="18"/>
                    </a:lnTo>
                    <a:lnTo>
                      <a:pt x="114" y="24"/>
                    </a:lnTo>
                    <a:lnTo>
                      <a:pt x="116" y="32"/>
                    </a:lnTo>
                    <a:lnTo>
                      <a:pt x="120" y="34"/>
                    </a:lnTo>
                    <a:lnTo>
                      <a:pt x="126" y="42"/>
                    </a:lnTo>
                    <a:lnTo>
                      <a:pt x="128" y="52"/>
                    </a:lnTo>
                    <a:lnTo>
                      <a:pt x="126" y="60"/>
                    </a:lnTo>
                    <a:lnTo>
                      <a:pt x="126" y="74"/>
                    </a:lnTo>
                    <a:lnTo>
                      <a:pt x="120" y="90"/>
                    </a:lnTo>
                    <a:lnTo>
                      <a:pt x="120" y="94"/>
                    </a:lnTo>
                    <a:lnTo>
                      <a:pt x="116" y="102"/>
                    </a:lnTo>
                    <a:lnTo>
                      <a:pt x="114" y="114"/>
                    </a:lnTo>
                    <a:lnTo>
                      <a:pt x="120" y="126"/>
                    </a:lnTo>
                    <a:lnTo>
                      <a:pt x="124" y="144"/>
                    </a:lnTo>
                    <a:lnTo>
                      <a:pt x="108" y="146"/>
                    </a:lnTo>
                    <a:lnTo>
                      <a:pt x="92" y="158"/>
                    </a:lnTo>
                    <a:lnTo>
                      <a:pt x="82" y="166"/>
                    </a:lnTo>
                    <a:lnTo>
                      <a:pt x="68" y="172"/>
                    </a:lnTo>
                    <a:lnTo>
                      <a:pt x="46" y="182"/>
                    </a:lnTo>
                    <a:lnTo>
                      <a:pt x="34" y="184"/>
                    </a:lnTo>
                    <a:lnTo>
                      <a:pt x="22" y="198"/>
                    </a:lnTo>
                    <a:lnTo>
                      <a:pt x="18" y="216"/>
                    </a:lnTo>
                    <a:lnTo>
                      <a:pt x="16" y="230"/>
                    </a:lnTo>
                    <a:lnTo>
                      <a:pt x="6" y="246"/>
                    </a:lnTo>
                    <a:lnTo>
                      <a:pt x="0" y="258"/>
                    </a:lnTo>
                    <a:lnTo>
                      <a:pt x="10" y="268"/>
                    </a:lnTo>
                    <a:lnTo>
                      <a:pt x="18" y="278"/>
                    </a:lnTo>
                    <a:lnTo>
                      <a:pt x="46" y="284"/>
                    </a:lnTo>
                    <a:lnTo>
                      <a:pt x="70" y="282"/>
                    </a:lnTo>
                    <a:lnTo>
                      <a:pt x="82" y="278"/>
                    </a:lnTo>
                    <a:lnTo>
                      <a:pt x="94" y="282"/>
                    </a:lnTo>
                    <a:lnTo>
                      <a:pt x="122" y="284"/>
                    </a:lnTo>
                    <a:lnTo>
                      <a:pt x="128" y="274"/>
                    </a:lnTo>
                    <a:lnTo>
                      <a:pt x="140" y="266"/>
                    </a:lnTo>
                    <a:lnTo>
                      <a:pt x="154" y="254"/>
                    </a:lnTo>
                    <a:lnTo>
                      <a:pt x="176" y="252"/>
                    </a:lnTo>
                    <a:lnTo>
                      <a:pt x="190" y="244"/>
                    </a:lnTo>
                    <a:lnTo>
                      <a:pt x="200" y="222"/>
                    </a:lnTo>
                    <a:lnTo>
                      <a:pt x="190" y="208"/>
                    </a:lnTo>
                    <a:lnTo>
                      <a:pt x="180" y="194"/>
                    </a:lnTo>
                    <a:lnTo>
                      <a:pt x="190" y="180"/>
                    </a:lnTo>
                    <a:lnTo>
                      <a:pt x="186" y="158"/>
                    </a:lnTo>
                    <a:lnTo>
                      <a:pt x="180" y="146"/>
                    </a:lnTo>
                    <a:lnTo>
                      <a:pt x="196" y="128"/>
                    </a:lnTo>
                    <a:lnTo>
                      <a:pt x="198" y="108"/>
                    </a:lnTo>
                    <a:lnTo>
                      <a:pt x="196" y="80"/>
                    </a:lnTo>
                    <a:lnTo>
                      <a:pt x="200" y="58"/>
                    </a:lnTo>
                    <a:lnTo>
                      <a:pt x="202" y="36"/>
                    </a:lnTo>
                    <a:lnTo>
                      <a:pt x="224" y="22"/>
                    </a:lnTo>
                    <a:lnTo>
                      <a:pt x="222" y="4"/>
                    </a:lnTo>
                    <a:lnTo>
                      <a:pt x="206" y="2"/>
                    </a:lnTo>
                    <a:lnTo>
                      <a:pt x="194" y="0"/>
                    </a:lnTo>
                    <a:lnTo>
                      <a:pt x="178" y="4"/>
                    </a:lnTo>
                    <a:lnTo>
                      <a:pt x="174" y="16"/>
                    </a:lnTo>
                    <a:lnTo>
                      <a:pt x="166" y="30"/>
                    </a:lnTo>
                    <a:lnTo>
                      <a:pt x="148" y="32"/>
                    </a:lnTo>
                    <a:lnTo>
                      <a:pt x="128" y="28"/>
                    </a:lnTo>
                    <a:lnTo>
                      <a:pt x="130" y="2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02" name="Freeform 858"/>
              <p:cNvSpPr>
                <a:spLocks/>
              </p:cNvSpPr>
              <p:nvPr/>
            </p:nvSpPr>
            <p:spPr bwMode="auto">
              <a:xfrm>
                <a:off x="3689" y="1498"/>
                <a:ext cx="64" cy="69"/>
              </a:xfrm>
              <a:custGeom>
                <a:avLst/>
                <a:gdLst>
                  <a:gd name="T0" fmla="*/ 0 w 346"/>
                  <a:gd name="T1" fmla="*/ 0 h 374"/>
                  <a:gd name="T2" fmla="*/ 0 w 346"/>
                  <a:gd name="T3" fmla="*/ 0 h 374"/>
                  <a:gd name="T4" fmla="*/ 0 w 346"/>
                  <a:gd name="T5" fmla="*/ 0 h 374"/>
                  <a:gd name="T6" fmla="*/ 0 w 346"/>
                  <a:gd name="T7" fmla="*/ 0 h 374"/>
                  <a:gd name="T8" fmla="*/ 0 w 346"/>
                  <a:gd name="T9" fmla="*/ 0 h 374"/>
                  <a:gd name="T10" fmla="*/ 0 w 346"/>
                  <a:gd name="T11" fmla="*/ 0 h 374"/>
                  <a:gd name="T12" fmla="*/ 0 w 346"/>
                  <a:gd name="T13" fmla="*/ 0 h 374"/>
                  <a:gd name="T14" fmla="*/ 0 w 346"/>
                  <a:gd name="T15" fmla="*/ 0 h 374"/>
                  <a:gd name="T16" fmla="*/ 0 w 346"/>
                  <a:gd name="T17" fmla="*/ 0 h 374"/>
                  <a:gd name="T18" fmla="*/ 0 w 346"/>
                  <a:gd name="T19" fmla="*/ 0 h 374"/>
                  <a:gd name="T20" fmla="*/ 0 w 346"/>
                  <a:gd name="T21" fmla="*/ 0 h 374"/>
                  <a:gd name="T22" fmla="*/ 0 w 346"/>
                  <a:gd name="T23" fmla="*/ 0 h 374"/>
                  <a:gd name="T24" fmla="*/ 0 w 346"/>
                  <a:gd name="T25" fmla="*/ 0 h 374"/>
                  <a:gd name="T26" fmla="*/ 0 w 346"/>
                  <a:gd name="T27" fmla="*/ 0 h 374"/>
                  <a:gd name="T28" fmla="*/ 0 w 346"/>
                  <a:gd name="T29" fmla="*/ 0 h 374"/>
                  <a:gd name="T30" fmla="*/ 0 w 346"/>
                  <a:gd name="T31" fmla="*/ 0 h 374"/>
                  <a:gd name="T32" fmla="*/ 0 w 346"/>
                  <a:gd name="T33" fmla="*/ 0 h 374"/>
                  <a:gd name="T34" fmla="*/ 0 w 346"/>
                  <a:gd name="T35" fmla="*/ 0 h 374"/>
                  <a:gd name="T36" fmla="*/ 0 w 346"/>
                  <a:gd name="T37" fmla="*/ 0 h 374"/>
                  <a:gd name="T38" fmla="*/ 0 w 346"/>
                  <a:gd name="T39" fmla="*/ 0 h 374"/>
                  <a:gd name="T40" fmla="*/ 0 w 346"/>
                  <a:gd name="T41" fmla="*/ 0 h 374"/>
                  <a:gd name="T42" fmla="*/ 0 w 346"/>
                  <a:gd name="T43" fmla="*/ 0 h 374"/>
                  <a:gd name="T44" fmla="*/ 0 w 346"/>
                  <a:gd name="T45" fmla="*/ 0 h 374"/>
                  <a:gd name="T46" fmla="*/ 0 w 346"/>
                  <a:gd name="T47" fmla="*/ 0 h 374"/>
                  <a:gd name="T48" fmla="*/ 0 w 346"/>
                  <a:gd name="T49" fmla="*/ 0 h 374"/>
                  <a:gd name="T50" fmla="*/ 0 w 346"/>
                  <a:gd name="T51" fmla="*/ 0 h 374"/>
                  <a:gd name="T52" fmla="*/ 0 w 346"/>
                  <a:gd name="T53" fmla="*/ 0 h 374"/>
                  <a:gd name="T54" fmla="*/ 0 w 346"/>
                  <a:gd name="T55" fmla="*/ 0 h 374"/>
                  <a:gd name="T56" fmla="*/ 0 w 346"/>
                  <a:gd name="T57" fmla="*/ 0 h 374"/>
                  <a:gd name="T58" fmla="*/ 0 w 346"/>
                  <a:gd name="T59" fmla="*/ 0 h 374"/>
                  <a:gd name="T60" fmla="*/ 0 w 346"/>
                  <a:gd name="T61" fmla="*/ 0 h 374"/>
                  <a:gd name="T62" fmla="*/ 0 w 346"/>
                  <a:gd name="T63" fmla="*/ 0 h 374"/>
                  <a:gd name="T64" fmla="*/ 0 w 346"/>
                  <a:gd name="T65" fmla="*/ 0 h 374"/>
                  <a:gd name="T66" fmla="*/ 0 w 346"/>
                  <a:gd name="T67" fmla="*/ 0 h 374"/>
                  <a:gd name="T68" fmla="*/ 0 w 346"/>
                  <a:gd name="T69" fmla="*/ 0 h 374"/>
                  <a:gd name="T70" fmla="*/ 0 w 346"/>
                  <a:gd name="T71" fmla="*/ 0 h 374"/>
                  <a:gd name="T72" fmla="*/ 0 w 346"/>
                  <a:gd name="T73" fmla="*/ 0 h 374"/>
                  <a:gd name="T74" fmla="*/ 0 w 346"/>
                  <a:gd name="T75" fmla="*/ 0 h 374"/>
                  <a:gd name="T76" fmla="*/ 0 w 346"/>
                  <a:gd name="T77" fmla="*/ 0 h 374"/>
                  <a:gd name="T78" fmla="*/ 0 w 346"/>
                  <a:gd name="T79" fmla="*/ 0 h 374"/>
                  <a:gd name="T80" fmla="*/ 0 w 346"/>
                  <a:gd name="T81" fmla="*/ 0 h 374"/>
                  <a:gd name="T82" fmla="*/ 0 w 346"/>
                  <a:gd name="T83" fmla="*/ 0 h 374"/>
                  <a:gd name="T84" fmla="*/ 0 w 346"/>
                  <a:gd name="T85" fmla="*/ 0 h 3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6"/>
                  <a:gd name="T130" fmla="*/ 0 h 374"/>
                  <a:gd name="T131" fmla="*/ 346 w 346"/>
                  <a:gd name="T132" fmla="*/ 374 h 3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6" h="374">
                    <a:moveTo>
                      <a:pt x="324" y="0"/>
                    </a:moveTo>
                    <a:lnTo>
                      <a:pt x="314" y="12"/>
                    </a:lnTo>
                    <a:lnTo>
                      <a:pt x="308" y="22"/>
                    </a:lnTo>
                    <a:lnTo>
                      <a:pt x="300" y="10"/>
                    </a:lnTo>
                    <a:lnTo>
                      <a:pt x="284" y="18"/>
                    </a:lnTo>
                    <a:lnTo>
                      <a:pt x="270" y="10"/>
                    </a:lnTo>
                    <a:lnTo>
                      <a:pt x="260" y="24"/>
                    </a:lnTo>
                    <a:lnTo>
                      <a:pt x="242" y="26"/>
                    </a:lnTo>
                    <a:lnTo>
                      <a:pt x="248" y="40"/>
                    </a:lnTo>
                    <a:lnTo>
                      <a:pt x="236" y="46"/>
                    </a:lnTo>
                    <a:lnTo>
                      <a:pt x="226" y="56"/>
                    </a:lnTo>
                    <a:lnTo>
                      <a:pt x="208" y="60"/>
                    </a:lnTo>
                    <a:lnTo>
                      <a:pt x="198" y="70"/>
                    </a:lnTo>
                    <a:lnTo>
                      <a:pt x="186" y="80"/>
                    </a:lnTo>
                    <a:lnTo>
                      <a:pt x="184" y="92"/>
                    </a:lnTo>
                    <a:lnTo>
                      <a:pt x="172" y="98"/>
                    </a:lnTo>
                    <a:lnTo>
                      <a:pt x="166" y="116"/>
                    </a:lnTo>
                    <a:lnTo>
                      <a:pt x="144" y="114"/>
                    </a:lnTo>
                    <a:lnTo>
                      <a:pt x="130" y="118"/>
                    </a:lnTo>
                    <a:lnTo>
                      <a:pt x="124" y="128"/>
                    </a:lnTo>
                    <a:lnTo>
                      <a:pt x="110" y="144"/>
                    </a:lnTo>
                    <a:lnTo>
                      <a:pt x="104" y="154"/>
                    </a:lnTo>
                    <a:lnTo>
                      <a:pt x="96" y="170"/>
                    </a:lnTo>
                    <a:lnTo>
                      <a:pt x="102" y="186"/>
                    </a:lnTo>
                    <a:lnTo>
                      <a:pt x="88" y="194"/>
                    </a:lnTo>
                    <a:lnTo>
                      <a:pt x="78" y="202"/>
                    </a:lnTo>
                    <a:lnTo>
                      <a:pt x="72" y="214"/>
                    </a:lnTo>
                    <a:lnTo>
                      <a:pt x="66" y="230"/>
                    </a:lnTo>
                    <a:lnTo>
                      <a:pt x="52" y="232"/>
                    </a:lnTo>
                    <a:lnTo>
                      <a:pt x="34" y="246"/>
                    </a:lnTo>
                    <a:lnTo>
                      <a:pt x="24" y="258"/>
                    </a:lnTo>
                    <a:lnTo>
                      <a:pt x="20" y="272"/>
                    </a:lnTo>
                    <a:lnTo>
                      <a:pt x="16" y="284"/>
                    </a:lnTo>
                    <a:lnTo>
                      <a:pt x="18" y="298"/>
                    </a:lnTo>
                    <a:lnTo>
                      <a:pt x="16" y="316"/>
                    </a:lnTo>
                    <a:lnTo>
                      <a:pt x="14" y="336"/>
                    </a:lnTo>
                    <a:lnTo>
                      <a:pt x="0" y="346"/>
                    </a:lnTo>
                    <a:lnTo>
                      <a:pt x="0" y="362"/>
                    </a:lnTo>
                    <a:lnTo>
                      <a:pt x="0" y="374"/>
                    </a:lnTo>
                    <a:lnTo>
                      <a:pt x="16" y="372"/>
                    </a:lnTo>
                    <a:lnTo>
                      <a:pt x="30" y="356"/>
                    </a:lnTo>
                    <a:lnTo>
                      <a:pt x="44" y="350"/>
                    </a:lnTo>
                    <a:lnTo>
                      <a:pt x="58" y="358"/>
                    </a:lnTo>
                    <a:lnTo>
                      <a:pt x="70" y="354"/>
                    </a:lnTo>
                    <a:lnTo>
                      <a:pt x="84" y="340"/>
                    </a:lnTo>
                    <a:lnTo>
                      <a:pt x="92" y="320"/>
                    </a:lnTo>
                    <a:lnTo>
                      <a:pt x="100" y="306"/>
                    </a:lnTo>
                    <a:lnTo>
                      <a:pt x="110" y="296"/>
                    </a:lnTo>
                    <a:lnTo>
                      <a:pt x="108" y="284"/>
                    </a:lnTo>
                    <a:lnTo>
                      <a:pt x="138" y="282"/>
                    </a:lnTo>
                    <a:lnTo>
                      <a:pt x="140" y="268"/>
                    </a:lnTo>
                    <a:lnTo>
                      <a:pt x="122" y="266"/>
                    </a:lnTo>
                    <a:lnTo>
                      <a:pt x="134" y="258"/>
                    </a:lnTo>
                    <a:lnTo>
                      <a:pt x="150" y="270"/>
                    </a:lnTo>
                    <a:lnTo>
                      <a:pt x="170" y="258"/>
                    </a:lnTo>
                    <a:lnTo>
                      <a:pt x="168" y="246"/>
                    </a:lnTo>
                    <a:lnTo>
                      <a:pt x="160" y="234"/>
                    </a:lnTo>
                    <a:lnTo>
                      <a:pt x="142" y="242"/>
                    </a:lnTo>
                    <a:lnTo>
                      <a:pt x="128" y="248"/>
                    </a:lnTo>
                    <a:lnTo>
                      <a:pt x="134" y="236"/>
                    </a:lnTo>
                    <a:lnTo>
                      <a:pt x="148" y="236"/>
                    </a:lnTo>
                    <a:lnTo>
                      <a:pt x="156" y="224"/>
                    </a:lnTo>
                    <a:lnTo>
                      <a:pt x="162" y="210"/>
                    </a:lnTo>
                    <a:lnTo>
                      <a:pt x="162" y="198"/>
                    </a:lnTo>
                    <a:lnTo>
                      <a:pt x="180" y="186"/>
                    </a:lnTo>
                    <a:lnTo>
                      <a:pt x="188" y="172"/>
                    </a:lnTo>
                    <a:lnTo>
                      <a:pt x="202" y="168"/>
                    </a:lnTo>
                    <a:lnTo>
                      <a:pt x="218" y="158"/>
                    </a:lnTo>
                    <a:lnTo>
                      <a:pt x="240" y="150"/>
                    </a:lnTo>
                    <a:lnTo>
                      <a:pt x="252" y="146"/>
                    </a:lnTo>
                    <a:lnTo>
                      <a:pt x="266" y="136"/>
                    </a:lnTo>
                    <a:lnTo>
                      <a:pt x="278" y="128"/>
                    </a:lnTo>
                    <a:lnTo>
                      <a:pt x="282" y="114"/>
                    </a:lnTo>
                    <a:lnTo>
                      <a:pt x="292" y="106"/>
                    </a:lnTo>
                    <a:lnTo>
                      <a:pt x="310" y="94"/>
                    </a:lnTo>
                    <a:lnTo>
                      <a:pt x="322" y="96"/>
                    </a:lnTo>
                    <a:lnTo>
                      <a:pt x="338" y="102"/>
                    </a:lnTo>
                    <a:lnTo>
                      <a:pt x="342" y="92"/>
                    </a:lnTo>
                    <a:lnTo>
                      <a:pt x="344" y="84"/>
                    </a:lnTo>
                    <a:lnTo>
                      <a:pt x="346" y="72"/>
                    </a:lnTo>
                    <a:lnTo>
                      <a:pt x="346" y="60"/>
                    </a:lnTo>
                    <a:lnTo>
                      <a:pt x="346" y="50"/>
                    </a:lnTo>
                    <a:lnTo>
                      <a:pt x="346" y="38"/>
                    </a:lnTo>
                    <a:lnTo>
                      <a:pt x="342" y="24"/>
                    </a:lnTo>
                    <a:lnTo>
                      <a:pt x="336" y="10"/>
                    </a:lnTo>
                    <a:lnTo>
                      <a:pt x="324" y="0"/>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03" name="Freeform 859"/>
              <p:cNvSpPr>
                <a:spLocks/>
              </p:cNvSpPr>
              <p:nvPr/>
            </p:nvSpPr>
            <p:spPr bwMode="auto">
              <a:xfrm>
                <a:off x="3676" y="1489"/>
                <a:ext cx="99" cy="57"/>
              </a:xfrm>
              <a:custGeom>
                <a:avLst/>
                <a:gdLst>
                  <a:gd name="T0" fmla="*/ 0 w 534"/>
                  <a:gd name="T1" fmla="*/ 0 h 306"/>
                  <a:gd name="T2" fmla="*/ 0 w 534"/>
                  <a:gd name="T3" fmla="*/ 0 h 306"/>
                  <a:gd name="T4" fmla="*/ 0 w 534"/>
                  <a:gd name="T5" fmla="*/ 0 h 306"/>
                  <a:gd name="T6" fmla="*/ 0 w 534"/>
                  <a:gd name="T7" fmla="*/ 0 h 306"/>
                  <a:gd name="T8" fmla="*/ 0 w 534"/>
                  <a:gd name="T9" fmla="*/ 0 h 306"/>
                  <a:gd name="T10" fmla="*/ 0 w 534"/>
                  <a:gd name="T11" fmla="*/ 0 h 306"/>
                  <a:gd name="T12" fmla="*/ 0 w 534"/>
                  <a:gd name="T13" fmla="*/ 0 h 306"/>
                  <a:gd name="T14" fmla="*/ 0 w 534"/>
                  <a:gd name="T15" fmla="*/ 0 h 306"/>
                  <a:gd name="T16" fmla="*/ 0 w 534"/>
                  <a:gd name="T17" fmla="*/ 0 h 306"/>
                  <a:gd name="T18" fmla="*/ 0 w 534"/>
                  <a:gd name="T19" fmla="*/ 0 h 306"/>
                  <a:gd name="T20" fmla="*/ 0 w 534"/>
                  <a:gd name="T21" fmla="*/ 0 h 306"/>
                  <a:gd name="T22" fmla="*/ 0 w 534"/>
                  <a:gd name="T23" fmla="*/ 0 h 306"/>
                  <a:gd name="T24" fmla="*/ 0 w 534"/>
                  <a:gd name="T25" fmla="*/ 0 h 306"/>
                  <a:gd name="T26" fmla="*/ 0 w 534"/>
                  <a:gd name="T27" fmla="*/ 0 h 306"/>
                  <a:gd name="T28" fmla="*/ 0 w 534"/>
                  <a:gd name="T29" fmla="*/ 0 h 306"/>
                  <a:gd name="T30" fmla="*/ 0 w 534"/>
                  <a:gd name="T31" fmla="*/ 0 h 306"/>
                  <a:gd name="T32" fmla="*/ 0 w 534"/>
                  <a:gd name="T33" fmla="*/ 0 h 306"/>
                  <a:gd name="T34" fmla="*/ 0 w 534"/>
                  <a:gd name="T35" fmla="*/ 0 h 306"/>
                  <a:gd name="T36" fmla="*/ 0 w 534"/>
                  <a:gd name="T37" fmla="*/ 0 h 306"/>
                  <a:gd name="T38" fmla="*/ 0 w 534"/>
                  <a:gd name="T39" fmla="*/ 0 h 306"/>
                  <a:gd name="T40" fmla="*/ 0 w 534"/>
                  <a:gd name="T41" fmla="*/ 0 h 306"/>
                  <a:gd name="T42" fmla="*/ 0 w 534"/>
                  <a:gd name="T43" fmla="*/ 0 h 306"/>
                  <a:gd name="T44" fmla="*/ 0 w 534"/>
                  <a:gd name="T45" fmla="*/ 0 h 306"/>
                  <a:gd name="T46" fmla="*/ 0 w 534"/>
                  <a:gd name="T47" fmla="*/ 0 h 306"/>
                  <a:gd name="T48" fmla="*/ 0 w 534"/>
                  <a:gd name="T49" fmla="*/ 0 h 306"/>
                  <a:gd name="T50" fmla="*/ 0 w 534"/>
                  <a:gd name="T51" fmla="*/ 0 h 306"/>
                  <a:gd name="T52" fmla="*/ 0 w 534"/>
                  <a:gd name="T53" fmla="*/ 0 h 306"/>
                  <a:gd name="T54" fmla="*/ 0 w 534"/>
                  <a:gd name="T55" fmla="*/ 0 h 306"/>
                  <a:gd name="T56" fmla="*/ 0 w 534"/>
                  <a:gd name="T57" fmla="*/ 0 h 306"/>
                  <a:gd name="T58" fmla="*/ 0 w 534"/>
                  <a:gd name="T59" fmla="*/ 0 h 306"/>
                  <a:gd name="T60" fmla="*/ 0 w 534"/>
                  <a:gd name="T61" fmla="*/ 0 h 306"/>
                  <a:gd name="T62" fmla="*/ 0 w 534"/>
                  <a:gd name="T63" fmla="*/ 0 h 306"/>
                  <a:gd name="T64" fmla="*/ 0 w 534"/>
                  <a:gd name="T65" fmla="*/ 0 h 306"/>
                  <a:gd name="T66" fmla="*/ 0 w 534"/>
                  <a:gd name="T67" fmla="*/ 0 h 306"/>
                  <a:gd name="T68" fmla="*/ 0 w 534"/>
                  <a:gd name="T69" fmla="*/ 0 h 306"/>
                  <a:gd name="T70" fmla="*/ 0 w 534"/>
                  <a:gd name="T71" fmla="*/ 0 h 306"/>
                  <a:gd name="T72" fmla="*/ 0 w 534"/>
                  <a:gd name="T73" fmla="*/ 0 h 306"/>
                  <a:gd name="T74" fmla="*/ 0 w 534"/>
                  <a:gd name="T75" fmla="*/ 0 h 306"/>
                  <a:gd name="T76" fmla="*/ 0 w 534"/>
                  <a:gd name="T77" fmla="*/ 0 h 306"/>
                  <a:gd name="T78" fmla="*/ 0 w 534"/>
                  <a:gd name="T79" fmla="*/ 0 h 306"/>
                  <a:gd name="T80" fmla="*/ 0 w 534"/>
                  <a:gd name="T81" fmla="*/ 0 h 306"/>
                  <a:gd name="T82" fmla="*/ 0 w 534"/>
                  <a:gd name="T83" fmla="*/ 0 h 306"/>
                  <a:gd name="T84" fmla="*/ 0 w 534"/>
                  <a:gd name="T85" fmla="*/ 0 h 306"/>
                  <a:gd name="T86" fmla="*/ 0 w 534"/>
                  <a:gd name="T87" fmla="*/ 0 h 306"/>
                  <a:gd name="T88" fmla="*/ 0 w 534"/>
                  <a:gd name="T89" fmla="*/ 0 h 306"/>
                  <a:gd name="T90" fmla="*/ 0 w 534"/>
                  <a:gd name="T91" fmla="*/ 0 h 306"/>
                  <a:gd name="T92" fmla="*/ 0 w 534"/>
                  <a:gd name="T93" fmla="*/ 0 h 306"/>
                  <a:gd name="T94" fmla="*/ 0 w 534"/>
                  <a:gd name="T95" fmla="*/ 0 h 306"/>
                  <a:gd name="T96" fmla="*/ 0 w 534"/>
                  <a:gd name="T97" fmla="*/ 0 h 306"/>
                  <a:gd name="T98" fmla="*/ 0 w 534"/>
                  <a:gd name="T99" fmla="*/ 0 h 306"/>
                  <a:gd name="T100" fmla="*/ 0 w 534"/>
                  <a:gd name="T101" fmla="*/ 0 h 306"/>
                  <a:gd name="T102" fmla="*/ 0 w 534"/>
                  <a:gd name="T103" fmla="*/ 0 h 306"/>
                  <a:gd name="T104" fmla="*/ 0 w 534"/>
                  <a:gd name="T105" fmla="*/ 0 h 306"/>
                  <a:gd name="T106" fmla="*/ 0 w 534"/>
                  <a:gd name="T107" fmla="*/ 0 h 30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34"/>
                  <a:gd name="T163" fmla="*/ 0 h 306"/>
                  <a:gd name="T164" fmla="*/ 534 w 534"/>
                  <a:gd name="T165" fmla="*/ 306 h 30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34" h="306">
                    <a:moveTo>
                      <a:pt x="515" y="42"/>
                    </a:moveTo>
                    <a:cubicBezTo>
                      <a:pt x="523" y="37"/>
                      <a:pt x="522" y="50"/>
                      <a:pt x="516" y="42"/>
                    </a:cubicBezTo>
                    <a:cubicBezTo>
                      <a:pt x="525" y="39"/>
                      <a:pt x="531" y="41"/>
                      <a:pt x="534" y="32"/>
                    </a:cubicBezTo>
                    <a:cubicBezTo>
                      <a:pt x="526" y="29"/>
                      <a:pt x="523" y="27"/>
                      <a:pt x="518" y="20"/>
                    </a:cubicBezTo>
                    <a:cubicBezTo>
                      <a:pt x="505" y="23"/>
                      <a:pt x="505" y="20"/>
                      <a:pt x="502" y="8"/>
                    </a:cubicBezTo>
                    <a:cubicBezTo>
                      <a:pt x="494" y="14"/>
                      <a:pt x="493" y="22"/>
                      <a:pt x="484" y="28"/>
                    </a:cubicBezTo>
                    <a:cubicBezTo>
                      <a:pt x="481" y="19"/>
                      <a:pt x="484" y="11"/>
                      <a:pt x="474" y="18"/>
                    </a:cubicBezTo>
                    <a:cubicBezTo>
                      <a:pt x="470" y="24"/>
                      <a:pt x="458" y="32"/>
                      <a:pt x="458" y="32"/>
                    </a:cubicBezTo>
                    <a:cubicBezTo>
                      <a:pt x="462" y="26"/>
                      <a:pt x="470" y="14"/>
                      <a:pt x="470" y="14"/>
                    </a:cubicBezTo>
                    <a:cubicBezTo>
                      <a:pt x="466" y="0"/>
                      <a:pt x="460" y="11"/>
                      <a:pt x="450" y="14"/>
                    </a:cubicBezTo>
                    <a:cubicBezTo>
                      <a:pt x="443" y="24"/>
                      <a:pt x="444" y="15"/>
                      <a:pt x="436" y="10"/>
                    </a:cubicBezTo>
                    <a:cubicBezTo>
                      <a:pt x="431" y="24"/>
                      <a:pt x="436" y="21"/>
                      <a:pt x="426" y="24"/>
                    </a:cubicBezTo>
                    <a:cubicBezTo>
                      <a:pt x="424" y="23"/>
                      <a:pt x="422" y="21"/>
                      <a:pt x="420" y="22"/>
                    </a:cubicBezTo>
                    <a:cubicBezTo>
                      <a:pt x="418" y="23"/>
                      <a:pt x="418" y="28"/>
                      <a:pt x="416" y="28"/>
                    </a:cubicBezTo>
                    <a:cubicBezTo>
                      <a:pt x="413" y="28"/>
                      <a:pt x="410" y="17"/>
                      <a:pt x="410" y="16"/>
                    </a:cubicBezTo>
                    <a:cubicBezTo>
                      <a:pt x="405" y="30"/>
                      <a:pt x="410" y="27"/>
                      <a:pt x="400" y="30"/>
                    </a:cubicBezTo>
                    <a:cubicBezTo>
                      <a:pt x="396" y="3"/>
                      <a:pt x="396" y="22"/>
                      <a:pt x="394" y="32"/>
                    </a:cubicBezTo>
                    <a:cubicBezTo>
                      <a:pt x="389" y="25"/>
                      <a:pt x="391" y="19"/>
                      <a:pt x="382" y="22"/>
                    </a:cubicBezTo>
                    <a:cubicBezTo>
                      <a:pt x="381" y="24"/>
                      <a:pt x="378" y="26"/>
                      <a:pt x="378" y="28"/>
                    </a:cubicBezTo>
                    <a:cubicBezTo>
                      <a:pt x="378" y="31"/>
                      <a:pt x="383" y="36"/>
                      <a:pt x="380" y="36"/>
                    </a:cubicBezTo>
                    <a:cubicBezTo>
                      <a:pt x="375" y="36"/>
                      <a:pt x="368" y="28"/>
                      <a:pt x="368" y="28"/>
                    </a:cubicBezTo>
                    <a:cubicBezTo>
                      <a:pt x="365" y="38"/>
                      <a:pt x="363" y="30"/>
                      <a:pt x="354" y="36"/>
                    </a:cubicBezTo>
                    <a:cubicBezTo>
                      <a:pt x="352" y="35"/>
                      <a:pt x="348" y="32"/>
                      <a:pt x="348" y="34"/>
                    </a:cubicBezTo>
                    <a:cubicBezTo>
                      <a:pt x="347" y="38"/>
                      <a:pt x="352" y="46"/>
                      <a:pt x="352" y="46"/>
                    </a:cubicBezTo>
                    <a:cubicBezTo>
                      <a:pt x="344" y="51"/>
                      <a:pt x="341" y="51"/>
                      <a:pt x="338" y="42"/>
                    </a:cubicBezTo>
                    <a:cubicBezTo>
                      <a:pt x="338" y="41"/>
                      <a:pt x="344" y="27"/>
                      <a:pt x="334" y="30"/>
                    </a:cubicBezTo>
                    <a:cubicBezTo>
                      <a:pt x="332" y="31"/>
                      <a:pt x="333" y="35"/>
                      <a:pt x="332" y="36"/>
                    </a:cubicBezTo>
                    <a:cubicBezTo>
                      <a:pt x="331" y="37"/>
                      <a:pt x="328" y="37"/>
                      <a:pt x="326" y="38"/>
                    </a:cubicBezTo>
                    <a:cubicBezTo>
                      <a:pt x="318" y="35"/>
                      <a:pt x="313" y="34"/>
                      <a:pt x="316" y="44"/>
                    </a:cubicBezTo>
                    <a:cubicBezTo>
                      <a:pt x="309" y="49"/>
                      <a:pt x="289" y="58"/>
                      <a:pt x="314" y="54"/>
                    </a:cubicBezTo>
                    <a:cubicBezTo>
                      <a:pt x="316" y="53"/>
                      <a:pt x="318" y="50"/>
                      <a:pt x="320" y="50"/>
                    </a:cubicBezTo>
                    <a:cubicBezTo>
                      <a:pt x="324" y="50"/>
                      <a:pt x="332" y="54"/>
                      <a:pt x="332" y="54"/>
                    </a:cubicBezTo>
                    <a:cubicBezTo>
                      <a:pt x="335" y="63"/>
                      <a:pt x="330" y="65"/>
                      <a:pt x="322" y="62"/>
                    </a:cubicBezTo>
                    <a:cubicBezTo>
                      <a:pt x="319" y="72"/>
                      <a:pt x="314" y="67"/>
                      <a:pt x="306" y="64"/>
                    </a:cubicBezTo>
                    <a:cubicBezTo>
                      <a:pt x="302" y="77"/>
                      <a:pt x="274" y="86"/>
                      <a:pt x="262" y="94"/>
                    </a:cubicBezTo>
                    <a:cubicBezTo>
                      <a:pt x="256" y="98"/>
                      <a:pt x="244" y="106"/>
                      <a:pt x="244" y="106"/>
                    </a:cubicBezTo>
                    <a:cubicBezTo>
                      <a:pt x="233" y="123"/>
                      <a:pt x="227" y="118"/>
                      <a:pt x="212" y="128"/>
                    </a:cubicBezTo>
                    <a:cubicBezTo>
                      <a:pt x="203" y="141"/>
                      <a:pt x="192" y="139"/>
                      <a:pt x="178" y="144"/>
                    </a:cubicBezTo>
                    <a:cubicBezTo>
                      <a:pt x="172" y="153"/>
                      <a:pt x="155" y="162"/>
                      <a:pt x="178" y="158"/>
                    </a:cubicBezTo>
                    <a:cubicBezTo>
                      <a:pt x="181" y="159"/>
                      <a:pt x="185" y="157"/>
                      <a:pt x="186" y="160"/>
                    </a:cubicBezTo>
                    <a:cubicBezTo>
                      <a:pt x="187" y="162"/>
                      <a:pt x="182" y="164"/>
                      <a:pt x="180" y="164"/>
                    </a:cubicBezTo>
                    <a:cubicBezTo>
                      <a:pt x="173" y="165"/>
                      <a:pt x="165" y="163"/>
                      <a:pt x="158" y="162"/>
                    </a:cubicBezTo>
                    <a:cubicBezTo>
                      <a:pt x="154" y="151"/>
                      <a:pt x="149" y="154"/>
                      <a:pt x="138" y="156"/>
                    </a:cubicBezTo>
                    <a:cubicBezTo>
                      <a:pt x="135" y="165"/>
                      <a:pt x="115" y="170"/>
                      <a:pt x="106" y="172"/>
                    </a:cubicBezTo>
                    <a:cubicBezTo>
                      <a:pt x="115" y="175"/>
                      <a:pt x="111" y="184"/>
                      <a:pt x="104" y="174"/>
                    </a:cubicBezTo>
                    <a:cubicBezTo>
                      <a:pt x="99" y="175"/>
                      <a:pt x="92" y="173"/>
                      <a:pt x="88" y="176"/>
                    </a:cubicBezTo>
                    <a:cubicBezTo>
                      <a:pt x="86" y="177"/>
                      <a:pt x="94" y="181"/>
                      <a:pt x="92" y="182"/>
                    </a:cubicBezTo>
                    <a:cubicBezTo>
                      <a:pt x="88" y="183"/>
                      <a:pt x="80" y="178"/>
                      <a:pt x="80" y="178"/>
                    </a:cubicBezTo>
                    <a:cubicBezTo>
                      <a:pt x="77" y="188"/>
                      <a:pt x="73" y="184"/>
                      <a:pt x="70" y="176"/>
                    </a:cubicBezTo>
                    <a:cubicBezTo>
                      <a:pt x="61" y="179"/>
                      <a:pt x="65" y="183"/>
                      <a:pt x="56" y="186"/>
                    </a:cubicBezTo>
                    <a:cubicBezTo>
                      <a:pt x="64" y="198"/>
                      <a:pt x="52" y="199"/>
                      <a:pt x="42" y="202"/>
                    </a:cubicBezTo>
                    <a:cubicBezTo>
                      <a:pt x="52" y="208"/>
                      <a:pt x="46" y="205"/>
                      <a:pt x="60" y="210"/>
                    </a:cubicBezTo>
                    <a:cubicBezTo>
                      <a:pt x="62" y="211"/>
                      <a:pt x="66" y="212"/>
                      <a:pt x="66" y="212"/>
                    </a:cubicBezTo>
                    <a:cubicBezTo>
                      <a:pt x="69" y="221"/>
                      <a:pt x="72" y="221"/>
                      <a:pt x="80" y="218"/>
                    </a:cubicBezTo>
                    <a:cubicBezTo>
                      <a:pt x="81" y="216"/>
                      <a:pt x="87" y="206"/>
                      <a:pt x="90" y="206"/>
                    </a:cubicBezTo>
                    <a:cubicBezTo>
                      <a:pt x="94" y="206"/>
                      <a:pt x="87" y="215"/>
                      <a:pt x="84" y="218"/>
                    </a:cubicBezTo>
                    <a:cubicBezTo>
                      <a:pt x="80" y="221"/>
                      <a:pt x="71" y="224"/>
                      <a:pt x="66" y="226"/>
                    </a:cubicBezTo>
                    <a:cubicBezTo>
                      <a:pt x="65" y="223"/>
                      <a:pt x="63" y="216"/>
                      <a:pt x="60" y="214"/>
                    </a:cubicBezTo>
                    <a:cubicBezTo>
                      <a:pt x="55" y="211"/>
                      <a:pt x="42" y="208"/>
                      <a:pt x="42" y="208"/>
                    </a:cubicBezTo>
                    <a:cubicBezTo>
                      <a:pt x="38" y="220"/>
                      <a:pt x="45" y="223"/>
                      <a:pt x="30" y="228"/>
                    </a:cubicBezTo>
                    <a:cubicBezTo>
                      <a:pt x="34" y="239"/>
                      <a:pt x="45" y="231"/>
                      <a:pt x="52" y="226"/>
                    </a:cubicBezTo>
                    <a:cubicBezTo>
                      <a:pt x="56" y="237"/>
                      <a:pt x="46" y="236"/>
                      <a:pt x="36" y="238"/>
                    </a:cubicBezTo>
                    <a:cubicBezTo>
                      <a:pt x="30" y="242"/>
                      <a:pt x="16" y="242"/>
                      <a:pt x="28" y="246"/>
                    </a:cubicBezTo>
                    <a:cubicBezTo>
                      <a:pt x="21" y="251"/>
                      <a:pt x="17" y="251"/>
                      <a:pt x="12" y="258"/>
                    </a:cubicBezTo>
                    <a:cubicBezTo>
                      <a:pt x="21" y="264"/>
                      <a:pt x="26" y="255"/>
                      <a:pt x="30" y="266"/>
                    </a:cubicBezTo>
                    <a:cubicBezTo>
                      <a:pt x="22" y="271"/>
                      <a:pt x="13" y="273"/>
                      <a:pt x="4" y="276"/>
                    </a:cubicBezTo>
                    <a:cubicBezTo>
                      <a:pt x="0" y="287"/>
                      <a:pt x="16" y="302"/>
                      <a:pt x="28" y="306"/>
                    </a:cubicBezTo>
                    <a:cubicBezTo>
                      <a:pt x="42" y="304"/>
                      <a:pt x="41" y="300"/>
                      <a:pt x="55" y="298"/>
                    </a:cubicBezTo>
                    <a:cubicBezTo>
                      <a:pt x="61" y="296"/>
                      <a:pt x="69" y="293"/>
                      <a:pt x="74" y="289"/>
                    </a:cubicBezTo>
                    <a:cubicBezTo>
                      <a:pt x="78" y="286"/>
                      <a:pt x="92" y="291"/>
                      <a:pt x="92" y="291"/>
                    </a:cubicBezTo>
                    <a:cubicBezTo>
                      <a:pt x="98" y="282"/>
                      <a:pt x="93" y="274"/>
                      <a:pt x="102" y="268"/>
                    </a:cubicBezTo>
                    <a:cubicBezTo>
                      <a:pt x="105" y="277"/>
                      <a:pt x="93" y="271"/>
                      <a:pt x="88" y="279"/>
                    </a:cubicBezTo>
                    <a:cubicBezTo>
                      <a:pt x="89" y="283"/>
                      <a:pt x="93" y="293"/>
                      <a:pt x="96" y="296"/>
                    </a:cubicBezTo>
                    <a:cubicBezTo>
                      <a:pt x="99" y="297"/>
                      <a:pt x="104" y="284"/>
                      <a:pt x="110" y="282"/>
                    </a:cubicBezTo>
                    <a:cubicBezTo>
                      <a:pt x="113" y="279"/>
                      <a:pt x="112" y="280"/>
                      <a:pt x="116" y="280"/>
                    </a:cubicBezTo>
                    <a:cubicBezTo>
                      <a:pt x="120" y="280"/>
                      <a:pt x="128" y="285"/>
                      <a:pt x="132" y="282"/>
                    </a:cubicBezTo>
                    <a:cubicBezTo>
                      <a:pt x="136" y="279"/>
                      <a:pt x="137" y="268"/>
                      <a:pt x="140" y="262"/>
                    </a:cubicBezTo>
                    <a:cubicBezTo>
                      <a:pt x="143" y="256"/>
                      <a:pt x="146" y="249"/>
                      <a:pt x="150" y="246"/>
                    </a:cubicBezTo>
                    <a:cubicBezTo>
                      <a:pt x="153" y="244"/>
                      <a:pt x="162" y="242"/>
                      <a:pt x="162" y="242"/>
                    </a:cubicBezTo>
                    <a:cubicBezTo>
                      <a:pt x="164" y="235"/>
                      <a:pt x="168" y="231"/>
                      <a:pt x="170" y="224"/>
                    </a:cubicBezTo>
                    <a:cubicBezTo>
                      <a:pt x="166" y="219"/>
                      <a:pt x="162" y="215"/>
                      <a:pt x="168" y="208"/>
                    </a:cubicBezTo>
                    <a:cubicBezTo>
                      <a:pt x="171" y="204"/>
                      <a:pt x="180" y="200"/>
                      <a:pt x="180" y="200"/>
                    </a:cubicBezTo>
                    <a:cubicBezTo>
                      <a:pt x="185" y="185"/>
                      <a:pt x="174" y="199"/>
                      <a:pt x="184" y="186"/>
                    </a:cubicBezTo>
                    <a:cubicBezTo>
                      <a:pt x="204" y="160"/>
                      <a:pt x="186" y="166"/>
                      <a:pt x="228" y="162"/>
                    </a:cubicBezTo>
                    <a:cubicBezTo>
                      <a:pt x="233" y="155"/>
                      <a:pt x="241" y="147"/>
                      <a:pt x="248" y="142"/>
                    </a:cubicBezTo>
                    <a:cubicBezTo>
                      <a:pt x="253" y="136"/>
                      <a:pt x="251" y="126"/>
                      <a:pt x="254" y="122"/>
                    </a:cubicBezTo>
                    <a:cubicBezTo>
                      <a:pt x="257" y="118"/>
                      <a:pt x="263" y="123"/>
                      <a:pt x="268" y="120"/>
                    </a:cubicBezTo>
                    <a:cubicBezTo>
                      <a:pt x="273" y="117"/>
                      <a:pt x="279" y="110"/>
                      <a:pt x="284" y="106"/>
                    </a:cubicBezTo>
                    <a:cubicBezTo>
                      <a:pt x="288" y="103"/>
                      <a:pt x="291" y="100"/>
                      <a:pt x="296" y="98"/>
                    </a:cubicBezTo>
                    <a:cubicBezTo>
                      <a:pt x="300" y="97"/>
                      <a:pt x="308" y="94"/>
                      <a:pt x="308" y="94"/>
                    </a:cubicBezTo>
                    <a:cubicBezTo>
                      <a:pt x="311" y="84"/>
                      <a:pt x="309" y="76"/>
                      <a:pt x="318" y="70"/>
                    </a:cubicBezTo>
                    <a:cubicBezTo>
                      <a:pt x="326" y="73"/>
                      <a:pt x="329" y="71"/>
                      <a:pt x="336" y="66"/>
                    </a:cubicBezTo>
                    <a:cubicBezTo>
                      <a:pt x="333" y="58"/>
                      <a:pt x="334" y="62"/>
                      <a:pt x="334" y="54"/>
                    </a:cubicBezTo>
                    <a:cubicBezTo>
                      <a:pt x="341" y="61"/>
                      <a:pt x="327" y="41"/>
                      <a:pt x="352" y="72"/>
                    </a:cubicBezTo>
                    <a:cubicBezTo>
                      <a:pt x="356" y="73"/>
                      <a:pt x="353" y="60"/>
                      <a:pt x="356" y="58"/>
                    </a:cubicBezTo>
                    <a:cubicBezTo>
                      <a:pt x="359" y="56"/>
                      <a:pt x="366" y="62"/>
                      <a:pt x="370" y="62"/>
                    </a:cubicBezTo>
                    <a:cubicBezTo>
                      <a:pt x="374" y="62"/>
                      <a:pt x="378" y="62"/>
                      <a:pt x="382" y="60"/>
                    </a:cubicBezTo>
                    <a:cubicBezTo>
                      <a:pt x="386" y="58"/>
                      <a:pt x="390" y="53"/>
                      <a:pt x="394" y="50"/>
                    </a:cubicBezTo>
                    <a:cubicBezTo>
                      <a:pt x="398" y="47"/>
                      <a:pt x="401" y="42"/>
                      <a:pt x="404" y="42"/>
                    </a:cubicBezTo>
                    <a:cubicBezTo>
                      <a:pt x="407" y="42"/>
                      <a:pt x="411" y="46"/>
                      <a:pt x="414" y="50"/>
                    </a:cubicBezTo>
                    <a:cubicBezTo>
                      <a:pt x="417" y="54"/>
                      <a:pt x="417" y="62"/>
                      <a:pt x="422" y="67"/>
                    </a:cubicBezTo>
                    <a:cubicBezTo>
                      <a:pt x="427" y="72"/>
                      <a:pt x="442" y="68"/>
                      <a:pt x="448" y="68"/>
                    </a:cubicBezTo>
                    <a:cubicBezTo>
                      <a:pt x="454" y="68"/>
                      <a:pt x="454" y="72"/>
                      <a:pt x="458" y="66"/>
                    </a:cubicBezTo>
                    <a:cubicBezTo>
                      <a:pt x="462" y="60"/>
                      <a:pt x="459" y="15"/>
                      <a:pt x="464" y="44"/>
                    </a:cubicBezTo>
                    <a:cubicBezTo>
                      <a:pt x="469" y="40"/>
                      <a:pt x="482" y="40"/>
                      <a:pt x="490" y="40"/>
                    </a:cubicBezTo>
                    <a:cubicBezTo>
                      <a:pt x="499" y="40"/>
                      <a:pt x="496" y="36"/>
                      <a:pt x="500" y="38"/>
                    </a:cubicBezTo>
                    <a:cubicBezTo>
                      <a:pt x="503" y="42"/>
                      <a:pt x="506" y="39"/>
                      <a:pt x="508" y="42"/>
                    </a:cubicBezTo>
                    <a:cubicBezTo>
                      <a:pt x="510" y="43"/>
                      <a:pt x="514" y="39"/>
                      <a:pt x="515" y="42"/>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04" name="Freeform 860"/>
              <p:cNvSpPr>
                <a:spLocks/>
              </p:cNvSpPr>
              <p:nvPr/>
            </p:nvSpPr>
            <p:spPr bwMode="auto">
              <a:xfrm>
                <a:off x="3717" y="1569"/>
                <a:ext cx="20" cy="17"/>
              </a:xfrm>
              <a:custGeom>
                <a:avLst/>
                <a:gdLst>
                  <a:gd name="T0" fmla="*/ 0 w 111"/>
                  <a:gd name="T1" fmla="*/ 0 h 90"/>
                  <a:gd name="T2" fmla="*/ 0 w 111"/>
                  <a:gd name="T3" fmla="*/ 0 h 90"/>
                  <a:gd name="T4" fmla="*/ 0 w 111"/>
                  <a:gd name="T5" fmla="*/ 0 h 90"/>
                  <a:gd name="T6" fmla="*/ 0 w 111"/>
                  <a:gd name="T7" fmla="*/ 0 h 90"/>
                  <a:gd name="T8" fmla="*/ 0 w 111"/>
                  <a:gd name="T9" fmla="*/ 0 h 90"/>
                  <a:gd name="T10" fmla="*/ 0 w 111"/>
                  <a:gd name="T11" fmla="*/ 0 h 90"/>
                  <a:gd name="T12" fmla="*/ 0 w 111"/>
                  <a:gd name="T13" fmla="*/ 0 h 90"/>
                  <a:gd name="T14" fmla="*/ 0 w 111"/>
                  <a:gd name="T15" fmla="*/ 0 h 90"/>
                  <a:gd name="T16" fmla="*/ 0 w 111"/>
                  <a:gd name="T17" fmla="*/ 0 h 90"/>
                  <a:gd name="T18" fmla="*/ 0 w 111"/>
                  <a:gd name="T19" fmla="*/ 0 h 90"/>
                  <a:gd name="T20" fmla="*/ 0 w 111"/>
                  <a:gd name="T21" fmla="*/ 0 h 90"/>
                  <a:gd name="T22" fmla="*/ 0 w 111"/>
                  <a:gd name="T23" fmla="*/ 0 h 90"/>
                  <a:gd name="T24" fmla="*/ 0 w 111"/>
                  <a:gd name="T25" fmla="*/ 0 h 90"/>
                  <a:gd name="T26" fmla="*/ 0 w 111"/>
                  <a:gd name="T27" fmla="*/ 0 h 90"/>
                  <a:gd name="T28" fmla="*/ 0 w 111"/>
                  <a:gd name="T29" fmla="*/ 0 h 90"/>
                  <a:gd name="T30" fmla="*/ 0 w 111"/>
                  <a:gd name="T31" fmla="*/ 0 h 90"/>
                  <a:gd name="T32" fmla="*/ 0 w 111"/>
                  <a:gd name="T33" fmla="*/ 0 h 90"/>
                  <a:gd name="T34" fmla="*/ 0 w 111"/>
                  <a:gd name="T35" fmla="*/ 0 h 90"/>
                  <a:gd name="T36" fmla="*/ 0 w 111"/>
                  <a:gd name="T37" fmla="*/ 0 h 90"/>
                  <a:gd name="T38" fmla="*/ 0 w 111"/>
                  <a:gd name="T39" fmla="*/ 0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1"/>
                  <a:gd name="T61" fmla="*/ 0 h 90"/>
                  <a:gd name="T62" fmla="*/ 111 w 111"/>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1" h="90">
                    <a:moveTo>
                      <a:pt x="12" y="1"/>
                    </a:moveTo>
                    <a:lnTo>
                      <a:pt x="4" y="13"/>
                    </a:lnTo>
                    <a:lnTo>
                      <a:pt x="0" y="30"/>
                    </a:lnTo>
                    <a:lnTo>
                      <a:pt x="18" y="40"/>
                    </a:lnTo>
                    <a:lnTo>
                      <a:pt x="33" y="46"/>
                    </a:lnTo>
                    <a:lnTo>
                      <a:pt x="24" y="61"/>
                    </a:lnTo>
                    <a:lnTo>
                      <a:pt x="30" y="73"/>
                    </a:lnTo>
                    <a:lnTo>
                      <a:pt x="33" y="85"/>
                    </a:lnTo>
                    <a:lnTo>
                      <a:pt x="43" y="90"/>
                    </a:lnTo>
                    <a:lnTo>
                      <a:pt x="54" y="84"/>
                    </a:lnTo>
                    <a:lnTo>
                      <a:pt x="64" y="81"/>
                    </a:lnTo>
                    <a:lnTo>
                      <a:pt x="82" y="81"/>
                    </a:lnTo>
                    <a:lnTo>
                      <a:pt x="93" y="64"/>
                    </a:lnTo>
                    <a:lnTo>
                      <a:pt x="111" y="52"/>
                    </a:lnTo>
                    <a:lnTo>
                      <a:pt x="111" y="33"/>
                    </a:lnTo>
                    <a:lnTo>
                      <a:pt x="100" y="19"/>
                    </a:lnTo>
                    <a:lnTo>
                      <a:pt x="78" y="10"/>
                    </a:lnTo>
                    <a:lnTo>
                      <a:pt x="60" y="1"/>
                    </a:lnTo>
                    <a:lnTo>
                      <a:pt x="40" y="0"/>
                    </a:lnTo>
                    <a:lnTo>
                      <a:pt x="12" y="1"/>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05" name="Freeform 861"/>
              <p:cNvSpPr>
                <a:spLocks/>
              </p:cNvSpPr>
              <p:nvPr/>
            </p:nvSpPr>
            <p:spPr bwMode="auto">
              <a:xfrm>
                <a:off x="3719" y="1575"/>
                <a:ext cx="39" cy="30"/>
              </a:xfrm>
              <a:custGeom>
                <a:avLst/>
                <a:gdLst>
                  <a:gd name="T0" fmla="*/ 0 w 211"/>
                  <a:gd name="T1" fmla="*/ 0 h 165"/>
                  <a:gd name="T2" fmla="*/ 0 w 211"/>
                  <a:gd name="T3" fmla="*/ 0 h 165"/>
                  <a:gd name="T4" fmla="*/ 0 w 211"/>
                  <a:gd name="T5" fmla="*/ 0 h 165"/>
                  <a:gd name="T6" fmla="*/ 0 w 211"/>
                  <a:gd name="T7" fmla="*/ 0 h 165"/>
                  <a:gd name="T8" fmla="*/ 0 w 211"/>
                  <a:gd name="T9" fmla="*/ 0 h 165"/>
                  <a:gd name="T10" fmla="*/ 0 w 211"/>
                  <a:gd name="T11" fmla="*/ 0 h 165"/>
                  <a:gd name="T12" fmla="*/ 0 w 211"/>
                  <a:gd name="T13" fmla="*/ 0 h 165"/>
                  <a:gd name="T14" fmla="*/ 0 w 211"/>
                  <a:gd name="T15" fmla="*/ 0 h 165"/>
                  <a:gd name="T16" fmla="*/ 0 w 211"/>
                  <a:gd name="T17" fmla="*/ 0 h 165"/>
                  <a:gd name="T18" fmla="*/ 0 w 211"/>
                  <a:gd name="T19" fmla="*/ 0 h 165"/>
                  <a:gd name="T20" fmla="*/ 0 w 211"/>
                  <a:gd name="T21" fmla="*/ 0 h 165"/>
                  <a:gd name="T22" fmla="*/ 0 w 211"/>
                  <a:gd name="T23" fmla="*/ 0 h 165"/>
                  <a:gd name="T24" fmla="*/ 0 w 211"/>
                  <a:gd name="T25" fmla="*/ 0 h 165"/>
                  <a:gd name="T26" fmla="*/ 0 w 211"/>
                  <a:gd name="T27" fmla="*/ 0 h 165"/>
                  <a:gd name="T28" fmla="*/ 0 w 211"/>
                  <a:gd name="T29" fmla="*/ 0 h 165"/>
                  <a:gd name="T30" fmla="*/ 0 w 211"/>
                  <a:gd name="T31" fmla="*/ 0 h 165"/>
                  <a:gd name="T32" fmla="*/ 0 w 211"/>
                  <a:gd name="T33" fmla="*/ 0 h 165"/>
                  <a:gd name="T34" fmla="*/ 0 w 211"/>
                  <a:gd name="T35" fmla="*/ 0 h 165"/>
                  <a:gd name="T36" fmla="*/ 0 w 211"/>
                  <a:gd name="T37" fmla="*/ 0 h 165"/>
                  <a:gd name="T38" fmla="*/ 0 w 211"/>
                  <a:gd name="T39" fmla="*/ 0 h 165"/>
                  <a:gd name="T40" fmla="*/ 0 w 211"/>
                  <a:gd name="T41" fmla="*/ 0 h 165"/>
                  <a:gd name="T42" fmla="*/ 0 w 211"/>
                  <a:gd name="T43" fmla="*/ 0 h 165"/>
                  <a:gd name="T44" fmla="*/ 0 w 211"/>
                  <a:gd name="T45" fmla="*/ 0 h 165"/>
                  <a:gd name="T46" fmla="*/ 0 w 211"/>
                  <a:gd name="T47" fmla="*/ 0 h 165"/>
                  <a:gd name="T48" fmla="*/ 0 w 211"/>
                  <a:gd name="T49" fmla="*/ 0 h 165"/>
                  <a:gd name="T50" fmla="*/ 0 w 211"/>
                  <a:gd name="T51" fmla="*/ 0 h 165"/>
                  <a:gd name="T52" fmla="*/ 0 w 211"/>
                  <a:gd name="T53" fmla="*/ 0 h 165"/>
                  <a:gd name="T54" fmla="*/ 0 w 211"/>
                  <a:gd name="T55" fmla="*/ 0 h 165"/>
                  <a:gd name="T56" fmla="*/ 0 w 211"/>
                  <a:gd name="T57" fmla="*/ 0 h 165"/>
                  <a:gd name="T58" fmla="*/ 0 w 211"/>
                  <a:gd name="T59" fmla="*/ 0 h 165"/>
                  <a:gd name="T60" fmla="*/ 0 w 211"/>
                  <a:gd name="T61" fmla="*/ 0 h 165"/>
                  <a:gd name="T62" fmla="*/ 0 w 211"/>
                  <a:gd name="T63" fmla="*/ 0 h 165"/>
                  <a:gd name="T64" fmla="*/ 0 w 211"/>
                  <a:gd name="T65" fmla="*/ 0 h 165"/>
                  <a:gd name="T66" fmla="*/ 0 w 211"/>
                  <a:gd name="T67" fmla="*/ 0 h 165"/>
                  <a:gd name="T68" fmla="*/ 0 w 211"/>
                  <a:gd name="T69" fmla="*/ 0 h 165"/>
                  <a:gd name="T70" fmla="*/ 0 w 211"/>
                  <a:gd name="T71" fmla="*/ 0 h 165"/>
                  <a:gd name="T72" fmla="*/ 0 w 211"/>
                  <a:gd name="T73" fmla="*/ 0 h 165"/>
                  <a:gd name="T74" fmla="*/ 0 w 211"/>
                  <a:gd name="T75" fmla="*/ 0 h 165"/>
                  <a:gd name="T76" fmla="*/ 0 w 211"/>
                  <a:gd name="T77" fmla="*/ 0 h 165"/>
                  <a:gd name="T78" fmla="*/ 0 w 211"/>
                  <a:gd name="T79" fmla="*/ 0 h 165"/>
                  <a:gd name="T80" fmla="*/ 0 w 211"/>
                  <a:gd name="T81" fmla="*/ 0 h 165"/>
                  <a:gd name="T82" fmla="*/ 0 w 211"/>
                  <a:gd name="T83" fmla="*/ 0 h 165"/>
                  <a:gd name="T84" fmla="*/ 0 w 211"/>
                  <a:gd name="T85" fmla="*/ 0 h 165"/>
                  <a:gd name="T86" fmla="*/ 0 w 211"/>
                  <a:gd name="T87" fmla="*/ 0 h 165"/>
                  <a:gd name="T88" fmla="*/ 0 w 211"/>
                  <a:gd name="T89" fmla="*/ 0 h 1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1"/>
                  <a:gd name="T136" fmla="*/ 0 h 165"/>
                  <a:gd name="T137" fmla="*/ 211 w 211"/>
                  <a:gd name="T138" fmla="*/ 165 h 1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1" h="165">
                    <a:moveTo>
                      <a:pt x="102" y="14"/>
                    </a:moveTo>
                    <a:lnTo>
                      <a:pt x="114" y="14"/>
                    </a:lnTo>
                    <a:lnTo>
                      <a:pt x="127" y="0"/>
                    </a:lnTo>
                    <a:lnTo>
                      <a:pt x="144" y="0"/>
                    </a:lnTo>
                    <a:lnTo>
                      <a:pt x="153" y="8"/>
                    </a:lnTo>
                    <a:lnTo>
                      <a:pt x="168" y="8"/>
                    </a:lnTo>
                    <a:lnTo>
                      <a:pt x="177" y="12"/>
                    </a:lnTo>
                    <a:lnTo>
                      <a:pt x="187" y="18"/>
                    </a:lnTo>
                    <a:lnTo>
                      <a:pt x="187" y="29"/>
                    </a:lnTo>
                    <a:lnTo>
                      <a:pt x="184" y="45"/>
                    </a:lnTo>
                    <a:lnTo>
                      <a:pt x="189" y="54"/>
                    </a:lnTo>
                    <a:lnTo>
                      <a:pt x="193" y="69"/>
                    </a:lnTo>
                    <a:lnTo>
                      <a:pt x="201" y="81"/>
                    </a:lnTo>
                    <a:lnTo>
                      <a:pt x="207" y="92"/>
                    </a:lnTo>
                    <a:lnTo>
                      <a:pt x="211" y="101"/>
                    </a:lnTo>
                    <a:lnTo>
                      <a:pt x="204" y="111"/>
                    </a:lnTo>
                    <a:lnTo>
                      <a:pt x="195" y="105"/>
                    </a:lnTo>
                    <a:lnTo>
                      <a:pt x="186" y="101"/>
                    </a:lnTo>
                    <a:lnTo>
                      <a:pt x="183" y="123"/>
                    </a:lnTo>
                    <a:lnTo>
                      <a:pt x="180" y="135"/>
                    </a:lnTo>
                    <a:lnTo>
                      <a:pt x="169" y="144"/>
                    </a:lnTo>
                    <a:lnTo>
                      <a:pt x="159" y="153"/>
                    </a:lnTo>
                    <a:lnTo>
                      <a:pt x="153" y="161"/>
                    </a:lnTo>
                    <a:lnTo>
                      <a:pt x="135" y="165"/>
                    </a:lnTo>
                    <a:lnTo>
                      <a:pt x="124" y="165"/>
                    </a:lnTo>
                    <a:lnTo>
                      <a:pt x="115" y="150"/>
                    </a:lnTo>
                    <a:lnTo>
                      <a:pt x="96" y="146"/>
                    </a:lnTo>
                    <a:lnTo>
                      <a:pt x="82" y="143"/>
                    </a:lnTo>
                    <a:lnTo>
                      <a:pt x="61" y="143"/>
                    </a:lnTo>
                    <a:lnTo>
                      <a:pt x="48" y="138"/>
                    </a:lnTo>
                    <a:lnTo>
                      <a:pt x="40" y="129"/>
                    </a:lnTo>
                    <a:lnTo>
                      <a:pt x="25" y="123"/>
                    </a:lnTo>
                    <a:lnTo>
                      <a:pt x="13" y="123"/>
                    </a:lnTo>
                    <a:lnTo>
                      <a:pt x="1" y="125"/>
                    </a:lnTo>
                    <a:lnTo>
                      <a:pt x="0" y="108"/>
                    </a:lnTo>
                    <a:lnTo>
                      <a:pt x="12" y="95"/>
                    </a:lnTo>
                    <a:lnTo>
                      <a:pt x="19" y="83"/>
                    </a:lnTo>
                    <a:lnTo>
                      <a:pt x="25" y="68"/>
                    </a:lnTo>
                    <a:lnTo>
                      <a:pt x="22" y="53"/>
                    </a:lnTo>
                    <a:lnTo>
                      <a:pt x="46" y="50"/>
                    </a:lnTo>
                    <a:lnTo>
                      <a:pt x="57" y="50"/>
                    </a:lnTo>
                    <a:lnTo>
                      <a:pt x="76" y="48"/>
                    </a:lnTo>
                    <a:lnTo>
                      <a:pt x="79" y="38"/>
                    </a:lnTo>
                    <a:lnTo>
                      <a:pt x="93" y="29"/>
                    </a:lnTo>
                    <a:lnTo>
                      <a:pt x="102" y="14"/>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06" name="Freeform 862"/>
              <p:cNvSpPr>
                <a:spLocks/>
              </p:cNvSpPr>
              <p:nvPr/>
            </p:nvSpPr>
            <p:spPr bwMode="auto">
              <a:xfrm>
                <a:off x="3709" y="1576"/>
                <a:ext cx="14" cy="7"/>
              </a:xfrm>
              <a:custGeom>
                <a:avLst/>
                <a:gdLst>
                  <a:gd name="T0" fmla="*/ 0 w 72"/>
                  <a:gd name="T1" fmla="*/ 0 h 37"/>
                  <a:gd name="T2" fmla="*/ 0 w 72"/>
                  <a:gd name="T3" fmla="*/ 0 h 37"/>
                  <a:gd name="T4" fmla="*/ 0 w 72"/>
                  <a:gd name="T5" fmla="*/ 0 h 37"/>
                  <a:gd name="T6" fmla="*/ 0 w 72"/>
                  <a:gd name="T7" fmla="*/ 0 h 37"/>
                  <a:gd name="T8" fmla="*/ 0 w 72"/>
                  <a:gd name="T9" fmla="*/ 0 h 37"/>
                  <a:gd name="T10" fmla="*/ 0 w 72"/>
                  <a:gd name="T11" fmla="*/ 0 h 37"/>
                  <a:gd name="T12" fmla="*/ 0 w 72"/>
                  <a:gd name="T13" fmla="*/ 0 h 37"/>
                  <a:gd name="T14" fmla="*/ 0 w 72"/>
                  <a:gd name="T15" fmla="*/ 0 h 37"/>
                  <a:gd name="T16" fmla="*/ 0 w 72"/>
                  <a:gd name="T17" fmla="*/ 0 h 37"/>
                  <a:gd name="T18" fmla="*/ 0 w 72"/>
                  <a:gd name="T19" fmla="*/ 0 h 37"/>
                  <a:gd name="T20" fmla="*/ 0 w 72"/>
                  <a:gd name="T21" fmla="*/ 0 h 37"/>
                  <a:gd name="T22" fmla="*/ 0 w 72"/>
                  <a:gd name="T23" fmla="*/ 0 h 37"/>
                  <a:gd name="T24" fmla="*/ 0 w 72"/>
                  <a:gd name="T25" fmla="*/ 0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2"/>
                  <a:gd name="T40" fmla="*/ 0 h 37"/>
                  <a:gd name="T41" fmla="*/ 72 w 72"/>
                  <a:gd name="T42" fmla="*/ 37 h 3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2" h="37">
                    <a:moveTo>
                      <a:pt x="0" y="16"/>
                    </a:moveTo>
                    <a:lnTo>
                      <a:pt x="10" y="6"/>
                    </a:lnTo>
                    <a:lnTo>
                      <a:pt x="28" y="3"/>
                    </a:lnTo>
                    <a:lnTo>
                      <a:pt x="37" y="10"/>
                    </a:lnTo>
                    <a:lnTo>
                      <a:pt x="48" y="0"/>
                    </a:lnTo>
                    <a:lnTo>
                      <a:pt x="57" y="4"/>
                    </a:lnTo>
                    <a:lnTo>
                      <a:pt x="72" y="12"/>
                    </a:lnTo>
                    <a:lnTo>
                      <a:pt x="66" y="24"/>
                    </a:lnTo>
                    <a:lnTo>
                      <a:pt x="69" y="37"/>
                    </a:lnTo>
                    <a:lnTo>
                      <a:pt x="54" y="27"/>
                    </a:lnTo>
                    <a:lnTo>
                      <a:pt x="36" y="22"/>
                    </a:lnTo>
                    <a:lnTo>
                      <a:pt x="18" y="19"/>
                    </a:lnTo>
                    <a:lnTo>
                      <a:pt x="0" y="16"/>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07" name="Freeform 863"/>
              <p:cNvSpPr>
                <a:spLocks/>
              </p:cNvSpPr>
              <p:nvPr/>
            </p:nvSpPr>
            <p:spPr bwMode="auto">
              <a:xfrm>
                <a:off x="3718" y="1552"/>
                <a:ext cx="31" cy="25"/>
              </a:xfrm>
              <a:custGeom>
                <a:avLst/>
                <a:gdLst>
                  <a:gd name="T0" fmla="*/ 0 w 171"/>
                  <a:gd name="T1" fmla="*/ 0 h 138"/>
                  <a:gd name="T2" fmla="*/ 0 w 171"/>
                  <a:gd name="T3" fmla="*/ 0 h 138"/>
                  <a:gd name="T4" fmla="*/ 0 w 171"/>
                  <a:gd name="T5" fmla="*/ 0 h 138"/>
                  <a:gd name="T6" fmla="*/ 0 w 171"/>
                  <a:gd name="T7" fmla="*/ 0 h 138"/>
                  <a:gd name="T8" fmla="*/ 0 w 171"/>
                  <a:gd name="T9" fmla="*/ 0 h 138"/>
                  <a:gd name="T10" fmla="*/ 0 w 171"/>
                  <a:gd name="T11" fmla="*/ 0 h 138"/>
                  <a:gd name="T12" fmla="*/ 0 w 171"/>
                  <a:gd name="T13" fmla="*/ 0 h 138"/>
                  <a:gd name="T14" fmla="*/ 0 w 171"/>
                  <a:gd name="T15" fmla="*/ 0 h 138"/>
                  <a:gd name="T16" fmla="*/ 0 w 171"/>
                  <a:gd name="T17" fmla="*/ 0 h 138"/>
                  <a:gd name="T18" fmla="*/ 0 w 171"/>
                  <a:gd name="T19" fmla="*/ 0 h 138"/>
                  <a:gd name="T20" fmla="*/ 0 w 171"/>
                  <a:gd name="T21" fmla="*/ 0 h 138"/>
                  <a:gd name="T22" fmla="*/ 0 w 171"/>
                  <a:gd name="T23" fmla="*/ 0 h 138"/>
                  <a:gd name="T24" fmla="*/ 0 w 171"/>
                  <a:gd name="T25" fmla="*/ 0 h 138"/>
                  <a:gd name="T26" fmla="*/ 0 w 171"/>
                  <a:gd name="T27" fmla="*/ 0 h 138"/>
                  <a:gd name="T28" fmla="*/ 0 w 171"/>
                  <a:gd name="T29" fmla="*/ 0 h 138"/>
                  <a:gd name="T30" fmla="*/ 0 w 171"/>
                  <a:gd name="T31" fmla="*/ 0 h 138"/>
                  <a:gd name="T32" fmla="*/ 0 w 171"/>
                  <a:gd name="T33" fmla="*/ 0 h 138"/>
                  <a:gd name="T34" fmla="*/ 0 w 171"/>
                  <a:gd name="T35" fmla="*/ 0 h 138"/>
                  <a:gd name="T36" fmla="*/ 0 w 171"/>
                  <a:gd name="T37" fmla="*/ 0 h 138"/>
                  <a:gd name="T38" fmla="*/ 0 w 171"/>
                  <a:gd name="T39" fmla="*/ 0 h 138"/>
                  <a:gd name="T40" fmla="*/ 0 w 171"/>
                  <a:gd name="T41" fmla="*/ 0 h 138"/>
                  <a:gd name="T42" fmla="*/ 0 w 171"/>
                  <a:gd name="T43" fmla="*/ 0 h 138"/>
                  <a:gd name="T44" fmla="*/ 0 w 171"/>
                  <a:gd name="T45" fmla="*/ 0 h 138"/>
                  <a:gd name="T46" fmla="*/ 0 w 171"/>
                  <a:gd name="T47" fmla="*/ 0 h 138"/>
                  <a:gd name="T48" fmla="*/ 0 w 171"/>
                  <a:gd name="T49" fmla="*/ 0 h 138"/>
                  <a:gd name="T50" fmla="*/ 0 w 171"/>
                  <a:gd name="T51" fmla="*/ 0 h 138"/>
                  <a:gd name="T52" fmla="*/ 0 w 171"/>
                  <a:gd name="T53" fmla="*/ 0 h 138"/>
                  <a:gd name="T54" fmla="*/ 0 w 171"/>
                  <a:gd name="T55" fmla="*/ 0 h 138"/>
                  <a:gd name="T56" fmla="*/ 0 w 171"/>
                  <a:gd name="T57" fmla="*/ 0 h 138"/>
                  <a:gd name="T58" fmla="*/ 0 w 171"/>
                  <a:gd name="T59" fmla="*/ 0 h 138"/>
                  <a:gd name="T60" fmla="*/ 0 w 171"/>
                  <a:gd name="T61" fmla="*/ 0 h 138"/>
                  <a:gd name="T62" fmla="*/ 0 w 171"/>
                  <a:gd name="T63" fmla="*/ 0 h 138"/>
                  <a:gd name="T64" fmla="*/ 0 w 171"/>
                  <a:gd name="T65" fmla="*/ 0 h 138"/>
                  <a:gd name="T66" fmla="*/ 0 w 171"/>
                  <a:gd name="T67" fmla="*/ 0 h 138"/>
                  <a:gd name="T68" fmla="*/ 0 w 171"/>
                  <a:gd name="T69" fmla="*/ 0 h 138"/>
                  <a:gd name="T70" fmla="*/ 0 w 171"/>
                  <a:gd name="T71" fmla="*/ 0 h 138"/>
                  <a:gd name="T72" fmla="*/ 0 w 171"/>
                  <a:gd name="T73" fmla="*/ 0 h 138"/>
                  <a:gd name="T74" fmla="*/ 0 w 171"/>
                  <a:gd name="T75" fmla="*/ 0 h 138"/>
                  <a:gd name="T76" fmla="*/ 0 w 171"/>
                  <a:gd name="T77" fmla="*/ 0 h 138"/>
                  <a:gd name="T78" fmla="*/ 0 w 171"/>
                  <a:gd name="T79" fmla="*/ 0 h 138"/>
                  <a:gd name="T80" fmla="*/ 0 w 171"/>
                  <a:gd name="T81" fmla="*/ 0 h 138"/>
                  <a:gd name="T82" fmla="*/ 0 w 171"/>
                  <a:gd name="T83" fmla="*/ 0 h 13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1"/>
                  <a:gd name="T127" fmla="*/ 0 h 138"/>
                  <a:gd name="T128" fmla="*/ 171 w 171"/>
                  <a:gd name="T129" fmla="*/ 138 h 13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1" h="138">
                    <a:moveTo>
                      <a:pt x="0" y="95"/>
                    </a:moveTo>
                    <a:lnTo>
                      <a:pt x="3" y="83"/>
                    </a:lnTo>
                    <a:lnTo>
                      <a:pt x="11" y="71"/>
                    </a:lnTo>
                    <a:lnTo>
                      <a:pt x="20" y="62"/>
                    </a:lnTo>
                    <a:lnTo>
                      <a:pt x="30" y="56"/>
                    </a:lnTo>
                    <a:lnTo>
                      <a:pt x="41" y="50"/>
                    </a:lnTo>
                    <a:lnTo>
                      <a:pt x="54" y="36"/>
                    </a:lnTo>
                    <a:lnTo>
                      <a:pt x="53" y="48"/>
                    </a:lnTo>
                    <a:lnTo>
                      <a:pt x="57" y="62"/>
                    </a:lnTo>
                    <a:lnTo>
                      <a:pt x="57" y="74"/>
                    </a:lnTo>
                    <a:lnTo>
                      <a:pt x="69" y="78"/>
                    </a:lnTo>
                    <a:lnTo>
                      <a:pt x="78" y="69"/>
                    </a:lnTo>
                    <a:lnTo>
                      <a:pt x="87" y="56"/>
                    </a:lnTo>
                    <a:lnTo>
                      <a:pt x="92" y="38"/>
                    </a:lnTo>
                    <a:lnTo>
                      <a:pt x="78" y="32"/>
                    </a:lnTo>
                    <a:lnTo>
                      <a:pt x="78" y="21"/>
                    </a:lnTo>
                    <a:lnTo>
                      <a:pt x="83" y="11"/>
                    </a:lnTo>
                    <a:lnTo>
                      <a:pt x="93" y="5"/>
                    </a:lnTo>
                    <a:lnTo>
                      <a:pt x="104" y="2"/>
                    </a:lnTo>
                    <a:lnTo>
                      <a:pt x="114" y="5"/>
                    </a:lnTo>
                    <a:lnTo>
                      <a:pt x="128" y="0"/>
                    </a:lnTo>
                    <a:lnTo>
                      <a:pt x="137" y="5"/>
                    </a:lnTo>
                    <a:lnTo>
                      <a:pt x="149" y="12"/>
                    </a:lnTo>
                    <a:lnTo>
                      <a:pt x="161" y="12"/>
                    </a:lnTo>
                    <a:lnTo>
                      <a:pt x="171" y="12"/>
                    </a:lnTo>
                    <a:lnTo>
                      <a:pt x="164" y="29"/>
                    </a:lnTo>
                    <a:lnTo>
                      <a:pt x="153" y="44"/>
                    </a:lnTo>
                    <a:lnTo>
                      <a:pt x="146" y="62"/>
                    </a:lnTo>
                    <a:lnTo>
                      <a:pt x="141" y="72"/>
                    </a:lnTo>
                    <a:lnTo>
                      <a:pt x="146" y="84"/>
                    </a:lnTo>
                    <a:lnTo>
                      <a:pt x="147" y="108"/>
                    </a:lnTo>
                    <a:lnTo>
                      <a:pt x="146" y="120"/>
                    </a:lnTo>
                    <a:lnTo>
                      <a:pt x="132" y="125"/>
                    </a:lnTo>
                    <a:lnTo>
                      <a:pt x="119" y="138"/>
                    </a:lnTo>
                    <a:lnTo>
                      <a:pt x="102" y="138"/>
                    </a:lnTo>
                    <a:lnTo>
                      <a:pt x="98" y="119"/>
                    </a:lnTo>
                    <a:lnTo>
                      <a:pt x="90" y="107"/>
                    </a:lnTo>
                    <a:lnTo>
                      <a:pt x="71" y="102"/>
                    </a:lnTo>
                    <a:lnTo>
                      <a:pt x="60" y="96"/>
                    </a:lnTo>
                    <a:lnTo>
                      <a:pt x="42" y="95"/>
                    </a:lnTo>
                    <a:lnTo>
                      <a:pt x="21" y="95"/>
                    </a:lnTo>
                    <a:lnTo>
                      <a:pt x="0" y="95"/>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08" name="Freeform 864"/>
              <p:cNvSpPr>
                <a:spLocks/>
              </p:cNvSpPr>
              <p:nvPr/>
            </p:nvSpPr>
            <p:spPr bwMode="auto">
              <a:xfrm>
                <a:off x="3758" y="1635"/>
                <a:ext cx="23" cy="14"/>
              </a:xfrm>
              <a:custGeom>
                <a:avLst/>
                <a:gdLst>
                  <a:gd name="T0" fmla="*/ 0 w 121"/>
                  <a:gd name="T1" fmla="*/ 0 h 78"/>
                  <a:gd name="T2" fmla="*/ 0 w 121"/>
                  <a:gd name="T3" fmla="*/ 0 h 78"/>
                  <a:gd name="T4" fmla="*/ 0 w 121"/>
                  <a:gd name="T5" fmla="*/ 0 h 78"/>
                  <a:gd name="T6" fmla="*/ 0 w 121"/>
                  <a:gd name="T7" fmla="*/ 0 h 78"/>
                  <a:gd name="T8" fmla="*/ 0 w 121"/>
                  <a:gd name="T9" fmla="*/ 0 h 78"/>
                  <a:gd name="T10" fmla="*/ 0 w 121"/>
                  <a:gd name="T11" fmla="*/ 0 h 78"/>
                  <a:gd name="T12" fmla="*/ 0 w 121"/>
                  <a:gd name="T13" fmla="*/ 0 h 78"/>
                  <a:gd name="T14" fmla="*/ 0 w 121"/>
                  <a:gd name="T15" fmla="*/ 0 h 78"/>
                  <a:gd name="T16" fmla="*/ 0 w 121"/>
                  <a:gd name="T17" fmla="*/ 0 h 78"/>
                  <a:gd name="T18" fmla="*/ 0 w 121"/>
                  <a:gd name="T19" fmla="*/ 0 h 78"/>
                  <a:gd name="T20" fmla="*/ 0 w 121"/>
                  <a:gd name="T21" fmla="*/ 0 h 78"/>
                  <a:gd name="T22" fmla="*/ 0 w 121"/>
                  <a:gd name="T23" fmla="*/ 0 h 78"/>
                  <a:gd name="T24" fmla="*/ 0 w 121"/>
                  <a:gd name="T25" fmla="*/ 0 h 78"/>
                  <a:gd name="T26" fmla="*/ 0 w 121"/>
                  <a:gd name="T27" fmla="*/ 0 h 78"/>
                  <a:gd name="T28" fmla="*/ 0 w 121"/>
                  <a:gd name="T29" fmla="*/ 0 h 78"/>
                  <a:gd name="T30" fmla="*/ 0 w 121"/>
                  <a:gd name="T31" fmla="*/ 0 h 78"/>
                  <a:gd name="T32" fmla="*/ 0 w 121"/>
                  <a:gd name="T33" fmla="*/ 0 h 78"/>
                  <a:gd name="T34" fmla="*/ 0 w 121"/>
                  <a:gd name="T35" fmla="*/ 0 h 78"/>
                  <a:gd name="T36" fmla="*/ 0 w 121"/>
                  <a:gd name="T37" fmla="*/ 0 h 78"/>
                  <a:gd name="T38" fmla="*/ 0 w 121"/>
                  <a:gd name="T39" fmla="*/ 0 h 78"/>
                  <a:gd name="T40" fmla="*/ 0 w 121"/>
                  <a:gd name="T41" fmla="*/ 0 h 7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1"/>
                  <a:gd name="T64" fmla="*/ 0 h 78"/>
                  <a:gd name="T65" fmla="*/ 121 w 121"/>
                  <a:gd name="T66" fmla="*/ 78 h 7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1" h="78">
                    <a:moveTo>
                      <a:pt x="96" y="2"/>
                    </a:moveTo>
                    <a:lnTo>
                      <a:pt x="114" y="0"/>
                    </a:lnTo>
                    <a:lnTo>
                      <a:pt x="121" y="8"/>
                    </a:lnTo>
                    <a:lnTo>
                      <a:pt x="112" y="14"/>
                    </a:lnTo>
                    <a:lnTo>
                      <a:pt x="103" y="18"/>
                    </a:lnTo>
                    <a:lnTo>
                      <a:pt x="85" y="23"/>
                    </a:lnTo>
                    <a:lnTo>
                      <a:pt x="96" y="38"/>
                    </a:lnTo>
                    <a:lnTo>
                      <a:pt x="78" y="53"/>
                    </a:lnTo>
                    <a:lnTo>
                      <a:pt x="72" y="69"/>
                    </a:lnTo>
                    <a:lnTo>
                      <a:pt x="58" y="68"/>
                    </a:lnTo>
                    <a:lnTo>
                      <a:pt x="45" y="78"/>
                    </a:lnTo>
                    <a:lnTo>
                      <a:pt x="45" y="66"/>
                    </a:lnTo>
                    <a:lnTo>
                      <a:pt x="25" y="65"/>
                    </a:lnTo>
                    <a:lnTo>
                      <a:pt x="0" y="62"/>
                    </a:lnTo>
                    <a:lnTo>
                      <a:pt x="1" y="50"/>
                    </a:lnTo>
                    <a:lnTo>
                      <a:pt x="9" y="33"/>
                    </a:lnTo>
                    <a:lnTo>
                      <a:pt x="18" y="18"/>
                    </a:lnTo>
                    <a:lnTo>
                      <a:pt x="37" y="18"/>
                    </a:lnTo>
                    <a:lnTo>
                      <a:pt x="49" y="12"/>
                    </a:lnTo>
                    <a:lnTo>
                      <a:pt x="69" y="8"/>
                    </a:lnTo>
                    <a:lnTo>
                      <a:pt x="96" y="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09" name="Freeform 865"/>
              <p:cNvSpPr>
                <a:spLocks/>
              </p:cNvSpPr>
              <p:nvPr/>
            </p:nvSpPr>
            <p:spPr bwMode="auto">
              <a:xfrm>
                <a:off x="3747" y="1702"/>
                <a:ext cx="45" cy="33"/>
              </a:xfrm>
              <a:custGeom>
                <a:avLst/>
                <a:gdLst>
                  <a:gd name="T0" fmla="*/ 0 w 244"/>
                  <a:gd name="T1" fmla="*/ 0 h 178"/>
                  <a:gd name="T2" fmla="*/ 0 w 244"/>
                  <a:gd name="T3" fmla="*/ 0 h 178"/>
                  <a:gd name="T4" fmla="*/ 0 w 244"/>
                  <a:gd name="T5" fmla="*/ 0 h 178"/>
                  <a:gd name="T6" fmla="*/ 0 w 244"/>
                  <a:gd name="T7" fmla="*/ 0 h 178"/>
                  <a:gd name="T8" fmla="*/ 0 w 244"/>
                  <a:gd name="T9" fmla="*/ 0 h 178"/>
                  <a:gd name="T10" fmla="*/ 0 w 244"/>
                  <a:gd name="T11" fmla="*/ 0 h 178"/>
                  <a:gd name="T12" fmla="*/ 0 w 244"/>
                  <a:gd name="T13" fmla="*/ 0 h 178"/>
                  <a:gd name="T14" fmla="*/ 0 w 244"/>
                  <a:gd name="T15" fmla="*/ 0 h 178"/>
                  <a:gd name="T16" fmla="*/ 0 w 244"/>
                  <a:gd name="T17" fmla="*/ 0 h 178"/>
                  <a:gd name="T18" fmla="*/ 0 w 244"/>
                  <a:gd name="T19" fmla="*/ 0 h 178"/>
                  <a:gd name="T20" fmla="*/ 0 w 244"/>
                  <a:gd name="T21" fmla="*/ 0 h 178"/>
                  <a:gd name="T22" fmla="*/ 0 w 244"/>
                  <a:gd name="T23" fmla="*/ 0 h 178"/>
                  <a:gd name="T24" fmla="*/ 0 w 244"/>
                  <a:gd name="T25" fmla="*/ 0 h 178"/>
                  <a:gd name="T26" fmla="*/ 0 w 244"/>
                  <a:gd name="T27" fmla="*/ 0 h 178"/>
                  <a:gd name="T28" fmla="*/ 0 w 244"/>
                  <a:gd name="T29" fmla="*/ 0 h 178"/>
                  <a:gd name="T30" fmla="*/ 0 w 244"/>
                  <a:gd name="T31" fmla="*/ 0 h 178"/>
                  <a:gd name="T32" fmla="*/ 0 w 244"/>
                  <a:gd name="T33" fmla="*/ 0 h 178"/>
                  <a:gd name="T34" fmla="*/ 0 w 244"/>
                  <a:gd name="T35" fmla="*/ 0 h 178"/>
                  <a:gd name="T36" fmla="*/ 0 w 244"/>
                  <a:gd name="T37" fmla="*/ 0 h 178"/>
                  <a:gd name="T38" fmla="*/ 0 w 244"/>
                  <a:gd name="T39" fmla="*/ 0 h 178"/>
                  <a:gd name="T40" fmla="*/ 0 w 244"/>
                  <a:gd name="T41" fmla="*/ 0 h 178"/>
                  <a:gd name="T42" fmla="*/ 0 w 244"/>
                  <a:gd name="T43" fmla="*/ 0 h 178"/>
                  <a:gd name="T44" fmla="*/ 0 w 244"/>
                  <a:gd name="T45" fmla="*/ 0 h 178"/>
                  <a:gd name="T46" fmla="*/ 0 w 244"/>
                  <a:gd name="T47" fmla="*/ 0 h 178"/>
                  <a:gd name="T48" fmla="*/ 0 w 244"/>
                  <a:gd name="T49" fmla="*/ 0 h 178"/>
                  <a:gd name="T50" fmla="*/ 0 w 244"/>
                  <a:gd name="T51" fmla="*/ 0 h 178"/>
                  <a:gd name="T52" fmla="*/ 0 w 244"/>
                  <a:gd name="T53" fmla="*/ 0 h 178"/>
                  <a:gd name="T54" fmla="*/ 0 w 244"/>
                  <a:gd name="T55" fmla="*/ 0 h 178"/>
                  <a:gd name="T56" fmla="*/ 0 w 244"/>
                  <a:gd name="T57" fmla="*/ 0 h 178"/>
                  <a:gd name="T58" fmla="*/ 0 w 244"/>
                  <a:gd name="T59" fmla="*/ 0 h 178"/>
                  <a:gd name="T60" fmla="*/ 0 w 244"/>
                  <a:gd name="T61" fmla="*/ 0 h 178"/>
                  <a:gd name="T62" fmla="*/ 0 w 244"/>
                  <a:gd name="T63" fmla="*/ 0 h 178"/>
                  <a:gd name="T64" fmla="*/ 0 w 244"/>
                  <a:gd name="T65" fmla="*/ 0 h 178"/>
                  <a:gd name="T66" fmla="*/ 0 w 244"/>
                  <a:gd name="T67" fmla="*/ 0 h 178"/>
                  <a:gd name="T68" fmla="*/ 0 w 244"/>
                  <a:gd name="T69" fmla="*/ 0 h 178"/>
                  <a:gd name="T70" fmla="*/ 0 w 244"/>
                  <a:gd name="T71" fmla="*/ 0 h 178"/>
                  <a:gd name="T72" fmla="*/ 0 w 244"/>
                  <a:gd name="T73" fmla="*/ 0 h 178"/>
                  <a:gd name="T74" fmla="*/ 0 w 244"/>
                  <a:gd name="T75" fmla="*/ 0 h 178"/>
                  <a:gd name="T76" fmla="*/ 0 w 244"/>
                  <a:gd name="T77" fmla="*/ 0 h 178"/>
                  <a:gd name="T78" fmla="*/ 0 w 244"/>
                  <a:gd name="T79" fmla="*/ 0 h 178"/>
                  <a:gd name="T80" fmla="*/ 0 w 244"/>
                  <a:gd name="T81" fmla="*/ 0 h 178"/>
                  <a:gd name="T82" fmla="*/ 0 w 244"/>
                  <a:gd name="T83" fmla="*/ 0 h 178"/>
                  <a:gd name="T84" fmla="*/ 0 w 244"/>
                  <a:gd name="T85" fmla="*/ 0 h 178"/>
                  <a:gd name="T86" fmla="*/ 0 w 244"/>
                  <a:gd name="T87" fmla="*/ 0 h 178"/>
                  <a:gd name="T88" fmla="*/ 0 w 244"/>
                  <a:gd name="T89" fmla="*/ 0 h 178"/>
                  <a:gd name="T90" fmla="*/ 0 w 244"/>
                  <a:gd name="T91" fmla="*/ 0 h 178"/>
                  <a:gd name="T92" fmla="*/ 0 w 244"/>
                  <a:gd name="T93" fmla="*/ 0 h 178"/>
                  <a:gd name="T94" fmla="*/ 0 w 244"/>
                  <a:gd name="T95" fmla="*/ 0 h 178"/>
                  <a:gd name="T96" fmla="*/ 0 w 244"/>
                  <a:gd name="T97" fmla="*/ 0 h 178"/>
                  <a:gd name="T98" fmla="*/ 0 w 244"/>
                  <a:gd name="T99" fmla="*/ 0 h 178"/>
                  <a:gd name="T100" fmla="*/ 0 w 244"/>
                  <a:gd name="T101" fmla="*/ 0 h 1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44"/>
                  <a:gd name="T154" fmla="*/ 0 h 178"/>
                  <a:gd name="T155" fmla="*/ 244 w 244"/>
                  <a:gd name="T156" fmla="*/ 178 h 17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44" h="178">
                    <a:moveTo>
                      <a:pt x="139" y="144"/>
                    </a:moveTo>
                    <a:lnTo>
                      <a:pt x="156" y="132"/>
                    </a:lnTo>
                    <a:lnTo>
                      <a:pt x="171" y="121"/>
                    </a:lnTo>
                    <a:lnTo>
                      <a:pt x="196" y="115"/>
                    </a:lnTo>
                    <a:lnTo>
                      <a:pt x="214" y="103"/>
                    </a:lnTo>
                    <a:lnTo>
                      <a:pt x="217" y="85"/>
                    </a:lnTo>
                    <a:lnTo>
                      <a:pt x="217" y="54"/>
                    </a:lnTo>
                    <a:lnTo>
                      <a:pt x="217" y="40"/>
                    </a:lnTo>
                    <a:lnTo>
                      <a:pt x="222" y="28"/>
                    </a:lnTo>
                    <a:lnTo>
                      <a:pt x="237" y="27"/>
                    </a:lnTo>
                    <a:lnTo>
                      <a:pt x="244" y="10"/>
                    </a:lnTo>
                    <a:lnTo>
                      <a:pt x="244" y="0"/>
                    </a:lnTo>
                    <a:lnTo>
                      <a:pt x="226" y="12"/>
                    </a:lnTo>
                    <a:lnTo>
                      <a:pt x="214" y="7"/>
                    </a:lnTo>
                    <a:lnTo>
                      <a:pt x="202" y="3"/>
                    </a:lnTo>
                    <a:lnTo>
                      <a:pt x="187" y="18"/>
                    </a:lnTo>
                    <a:lnTo>
                      <a:pt x="171" y="22"/>
                    </a:lnTo>
                    <a:lnTo>
                      <a:pt x="147" y="22"/>
                    </a:lnTo>
                    <a:lnTo>
                      <a:pt x="135" y="19"/>
                    </a:lnTo>
                    <a:lnTo>
                      <a:pt x="129" y="10"/>
                    </a:lnTo>
                    <a:lnTo>
                      <a:pt x="117" y="12"/>
                    </a:lnTo>
                    <a:lnTo>
                      <a:pt x="108" y="19"/>
                    </a:lnTo>
                    <a:lnTo>
                      <a:pt x="96" y="22"/>
                    </a:lnTo>
                    <a:lnTo>
                      <a:pt x="85" y="16"/>
                    </a:lnTo>
                    <a:lnTo>
                      <a:pt x="72" y="18"/>
                    </a:lnTo>
                    <a:lnTo>
                      <a:pt x="79" y="28"/>
                    </a:lnTo>
                    <a:lnTo>
                      <a:pt x="64" y="36"/>
                    </a:lnTo>
                    <a:lnTo>
                      <a:pt x="54" y="45"/>
                    </a:lnTo>
                    <a:lnTo>
                      <a:pt x="51" y="55"/>
                    </a:lnTo>
                    <a:lnTo>
                      <a:pt x="51" y="75"/>
                    </a:lnTo>
                    <a:lnTo>
                      <a:pt x="52" y="93"/>
                    </a:lnTo>
                    <a:lnTo>
                      <a:pt x="64" y="94"/>
                    </a:lnTo>
                    <a:lnTo>
                      <a:pt x="75" y="111"/>
                    </a:lnTo>
                    <a:lnTo>
                      <a:pt x="67" y="117"/>
                    </a:lnTo>
                    <a:lnTo>
                      <a:pt x="54" y="123"/>
                    </a:lnTo>
                    <a:lnTo>
                      <a:pt x="45" y="135"/>
                    </a:lnTo>
                    <a:lnTo>
                      <a:pt x="31" y="144"/>
                    </a:lnTo>
                    <a:lnTo>
                      <a:pt x="22" y="150"/>
                    </a:lnTo>
                    <a:lnTo>
                      <a:pt x="13" y="154"/>
                    </a:lnTo>
                    <a:lnTo>
                      <a:pt x="4" y="169"/>
                    </a:lnTo>
                    <a:lnTo>
                      <a:pt x="0" y="178"/>
                    </a:lnTo>
                    <a:lnTo>
                      <a:pt x="15" y="174"/>
                    </a:lnTo>
                    <a:lnTo>
                      <a:pt x="28" y="175"/>
                    </a:lnTo>
                    <a:lnTo>
                      <a:pt x="30" y="162"/>
                    </a:lnTo>
                    <a:lnTo>
                      <a:pt x="31" y="151"/>
                    </a:lnTo>
                    <a:lnTo>
                      <a:pt x="39" y="165"/>
                    </a:lnTo>
                    <a:lnTo>
                      <a:pt x="45" y="175"/>
                    </a:lnTo>
                    <a:lnTo>
                      <a:pt x="72" y="177"/>
                    </a:lnTo>
                    <a:lnTo>
                      <a:pt x="87" y="166"/>
                    </a:lnTo>
                    <a:lnTo>
                      <a:pt x="109" y="156"/>
                    </a:lnTo>
                    <a:lnTo>
                      <a:pt x="139" y="144"/>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10" name="Freeform 866"/>
              <p:cNvSpPr>
                <a:spLocks/>
              </p:cNvSpPr>
              <p:nvPr/>
            </p:nvSpPr>
            <p:spPr bwMode="auto">
              <a:xfrm>
                <a:off x="3750" y="1719"/>
                <a:ext cx="10" cy="10"/>
              </a:xfrm>
              <a:custGeom>
                <a:avLst/>
                <a:gdLst>
                  <a:gd name="T0" fmla="*/ 0 w 52"/>
                  <a:gd name="T1" fmla="*/ 0 h 54"/>
                  <a:gd name="T2" fmla="*/ 0 w 52"/>
                  <a:gd name="T3" fmla="*/ 0 h 54"/>
                  <a:gd name="T4" fmla="*/ 0 w 52"/>
                  <a:gd name="T5" fmla="*/ 0 h 54"/>
                  <a:gd name="T6" fmla="*/ 0 w 52"/>
                  <a:gd name="T7" fmla="*/ 0 h 54"/>
                  <a:gd name="T8" fmla="*/ 0 w 52"/>
                  <a:gd name="T9" fmla="*/ 0 h 54"/>
                  <a:gd name="T10" fmla="*/ 0 w 52"/>
                  <a:gd name="T11" fmla="*/ 0 h 54"/>
                  <a:gd name="T12" fmla="*/ 0 w 52"/>
                  <a:gd name="T13" fmla="*/ 0 h 54"/>
                  <a:gd name="T14" fmla="*/ 0 w 52"/>
                  <a:gd name="T15" fmla="*/ 0 h 54"/>
                  <a:gd name="T16" fmla="*/ 0 w 52"/>
                  <a:gd name="T17" fmla="*/ 0 h 54"/>
                  <a:gd name="T18" fmla="*/ 0 w 52"/>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54"/>
                  <a:gd name="T32" fmla="*/ 52 w 52"/>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54">
                    <a:moveTo>
                      <a:pt x="36" y="0"/>
                    </a:moveTo>
                    <a:lnTo>
                      <a:pt x="21" y="20"/>
                    </a:lnTo>
                    <a:lnTo>
                      <a:pt x="10" y="32"/>
                    </a:lnTo>
                    <a:lnTo>
                      <a:pt x="4" y="42"/>
                    </a:lnTo>
                    <a:lnTo>
                      <a:pt x="0" y="54"/>
                    </a:lnTo>
                    <a:lnTo>
                      <a:pt x="19" y="45"/>
                    </a:lnTo>
                    <a:lnTo>
                      <a:pt x="37" y="30"/>
                    </a:lnTo>
                    <a:lnTo>
                      <a:pt x="52" y="23"/>
                    </a:lnTo>
                    <a:lnTo>
                      <a:pt x="49" y="2"/>
                    </a:lnTo>
                    <a:lnTo>
                      <a:pt x="36"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11" name="Freeform 867"/>
              <p:cNvSpPr>
                <a:spLocks/>
              </p:cNvSpPr>
              <p:nvPr/>
            </p:nvSpPr>
            <p:spPr bwMode="auto">
              <a:xfrm>
                <a:off x="3747" y="1734"/>
                <a:ext cx="5" cy="7"/>
              </a:xfrm>
              <a:custGeom>
                <a:avLst/>
                <a:gdLst>
                  <a:gd name="T0" fmla="*/ 0 w 25"/>
                  <a:gd name="T1" fmla="*/ 0 h 39"/>
                  <a:gd name="T2" fmla="*/ 0 w 25"/>
                  <a:gd name="T3" fmla="*/ 0 h 39"/>
                  <a:gd name="T4" fmla="*/ 0 w 25"/>
                  <a:gd name="T5" fmla="*/ 0 h 39"/>
                  <a:gd name="T6" fmla="*/ 0 w 25"/>
                  <a:gd name="T7" fmla="*/ 0 h 39"/>
                  <a:gd name="T8" fmla="*/ 0 w 25"/>
                  <a:gd name="T9" fmla="*/ 0 h 39"/>
                  <a:gd name="T10" fmla="*/ 0 w 25"/>
                  <a:gd name="T11" fmla="*/ 0 h 39"/>
                  <a:gd name="T12" fmla="*/ 0 w 25"/>
                  <a:gd name="T13" fmla="*/ 0 h 39"/>
                  <a:gd name="T14" fmla="*/ 0 w 25"/>
                  <a:gd name="T15" fmla="*/ 0 h 39"/>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39"/>
                  <a:gd name="T26" fmla="*/ 25 w 25"/>
                  <a:gd name="T27" fmla="*/ 39 h 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39">
                    <a:moveTo>
                      <a:pt x="0" y="4"/>
                    </a:moveTo>
                    <a:lnTo>
                      <a:pt x="6" y="19"/>
                    </a:lnTo>
                    <a:lnTo>
                      <a:pt x="3" y="39"/>
                    </a:lnTo>
                    <a:lnTo>
                      <a:pt x="13" y="39"/>
                    </a:lnTo>
                    <a:lnTo>
                      <a:pt x="25" y="27"/>
                    </a:lnTo>
                    <a:lnTo>
                      <a:pt x="24" y="10"/>
                    </a:lnTo>
                    <a:lnTo>
                      <a:pt x="12" y="0"/>
                    </a:lnTo>
                    <a:lnTo>
                      <a:pt x="0" y="4"/>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12" name="Freeform 868"/>
              <p:cNvSpPr>
                <a:spLocks/>
              </p:cNvSpPr>
              <p:nvPr/>
            </p:nvSpPr>
            <p:spPr bwMode="auto">
              <a:xfrm>
                <a:off x="3745" y="1738"/>
                <a:ext cx="130" cy="114"/>
              </a:xfrm>
              <a:custGeom>
                <a:avLst/>
                <a:gdLst>
                  <a:gd name="T0" fmla="*/ 0 w 705"/>
                  <a:gd name="T1" fmla="*/ 0 h 615"/>
                  <a:gd name="T2" fmla="*/ 0 w 705"/>
                  <a:gd name="T3" fmla="*/ 0 h 615"/>
                  <a:gd name="T4" fmla="*/ 0 w 705"/>
                  <a:gd name="T5" fmla="*/ 0 h 615"/>
                  <a:gd name="T6" fmla="*/ 0 w 705"/>
                  <a:gd name="T7" fmla="*/ 0 h 615"/>
                  <a:gd name="T8" fmla="*/ 0 w 705"/>
                  <a:gd name="T9" fmla="*/ 0 h 615"/>
                  <a:gd name="T10" fmla="*/ 0 w 705"/>
                  <a:gd name="T11" fmla="*/ 0 h 615"/>
                  <a:gd name="T12" fmla="*/ 0 w 705"/>
                  <a:gd name="T13" fmla="*/ 0 h 615"/>
                  <a:gd name="T14" fmla="*/ 0 w 705"/>
                  <a:gd name="T15" fmla="*/ 0 h 615"/>
                  <a:gd name="T16" fmla="*/ 0 w 705"/>
                  <a:gd name="T17" fmla="*/ 0 h 615"/>
                  <a:gd name="T18" fmla="*/ 0 w 705"/>
                  <a:gd name="T19" fmla="*/ 0 h 615"/>
                  <a:gd name="T20" fmla="*/ 0 w 705"/>
                  <a:gd name="T21" fmla="*/ 0 h 615"/>
                  <a:gd name="T22" fmla="*/ 0 w 705"/>
                  <a:gd name="T23" fmla="*/ 0 h 615"/>
                  <a:gd name="T24" fmla="*/ 0 w 705"/>
                  <a:gd name="T25" fmla="*/ 0 h 615"/>
                  <a:gd name="T26" fmla="*/ 0 w 705"/>
                  <a:gd name="T27" fmla="*/ 0 h 615"/>
                  <a:gd name="T28" fmla="*/ 0 w 705"/>
                  <a:gd name="T29" fmla="*/ 0 h 615"/>
                  <a:gd name="T30" fmla="*/ 0 w 705"/>
                  <a:gd name="T31" fmla="*/ 0 h 615"/>
                  <a:gd name="T32" fmla="*/ 0 w 705"/>
                  <a:gd name="T33" fmla="*/ 0 h 615"/>
                  <a:gd name="T34" fmla="*/ 0 w 705"/>
                  <a:gd name="T35" fmla="*/ 0 h 615"/>
                  <a:gd name="T36" fmla="*/ 0 w 705"/>
                  <a:gd name="T37" fmla="*/ 0 h 615"/>
                  <a:gd name="T38" fmla="*/ 0 w 705"/>
                  <a:gd name="T39" fmla="*/ 0 h 615"/>
                  <a:gd name="T40" fmla="*/ 0 w 705"/>
                  <a:gd name="T41" fmla="*/ 0 h 615"/>
                  <a:gd name="T42" fmla="*/ 0 w 705"/>
                  <a:gd name="T43" fmla="*/ 0 h 615"/>
                  <a:gd name="T44" fmla="*/ 0 w 705"/>
                  <a:gd name="T45" fmla="*/ 0 h 615"/>
                  <a:gd name="T46" fmla="*/ 0 w 705"/>
                  <a:gd name="T47" fmla="*/ 0 h 615"/>
                  <a:gd name="T48" fmla="*/ 0 w 705"/>
                  <a:gd name="T49" fmla="*/ 0 h 615"/>
                  <a:gd name="T50" fmla="*/ 0 w 705"/>
                  <a:gd name="T51" fmla="*/ 0 h 615"/>
                  <a:gd name="T52" fmla="*/ 0 w 705"/>
                  <a:gd name="T53" fmla="*/ 0 h 615"/>
                  <a:gd name="T54" fmla="*/ 0 w 705"/>
                  <a:gd name="T55" fmla="*/ 0 h 615"/>
                  <a:gd name="T56" fmla="*/ 0 w 705"/>
                  <a:gd name="T57" fmla="*/ 0 h 615"/>
                  <a:gd name="T58" fmla="*/ 0 w 705"/>
                  <a:gd name="T59" fmla="*/ 0 h 615"/>
                  <a:gd name="T60" fmla="*/ 0 w 705"/>
                  <a:gd name="T61" fmla="*/ 0 h 615"/>
                  <a:gd name="T62" fmla="*/ 0 w 705"/>
                  <a:gd name="T63" fmla="*/ 0 h 615"/>
                  <a:gd name="T64" fmla="*/ 0 w 705"/>
                  <a:gd name="T65" fmla="*/ 0 h 615"/>
                  <a:gd name="T66" fmla="*/ 0 w 705"/>
                  <a:gd name="T67" fmla="*/ 0 h 615"/>
                  <a:gd name="T68" fmla="*/ 0 w 705"/>
                  <a:gd name="T69" fmla="*/ 0 h 615"/>
                  <a:gd name="T70" fmla="*/ 0 w 705"/>
                  <a:gd name="T71" fmla="*/ 0 h 615"/>
                  <a:gd name="T72" fmla="*/ 0 w 705"/>
                  <a:gd name="T73" fmla="*/ 0 h 615"/>
                  <a:gd name="T74" fmla="*/ 0 w 705"/>
                  <a:gd name="T75" fmla="*/ 0 h 615"/>
                  <a:gd name="T76" fmla="*/ 0 w 705"/>
                  <a:gd name="T77" fmla="*/ 0 h 615"/>
                  <a:gd name="T78" fmla="*/ 0 w 705"/>
                  <a:gd name="T79" fmla="*/ 0 h 615"/>
                  <a:gd name="T80" fmla="*/ 0 w 705"/>
                  <a:gd name="T81" fmla="*/ 0 h 615"/>
                  <a:gd name="T82" fmla="*/ 0 w 705"/>
                  <a:gd name="T83" fmla="*/ 0 h 615"/>
                  <a:gd name="T84" fmla="*/ 0 w 705"/>
                  <a:gd name="T85" fmla="*/ 0 h 615"/>
                  <a:gd name="T86" fmla="*/ 0 w 705"/>
                  <a:gd name="T87" fmla="*/ 0 h 615"/>
                  <a:gd name="T88" fmla="*/ 0 w 705"/>
                  <a:gd name="T89" fmla="*/ 0 h 61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05"/>
                  <a:gd name="T136" fmla="*/ 0 h 615"/>
                  <a:gd name="T137" fmla="*/ 705 w 705"/>
                  <a:gd name="T138" fmla="*/ 615 h 61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05" h="615">
                    <a:moveTo>
                      <a:pt x="160" y="0"/>
                    </a:moveTo>
                    <a:lnTo>
                      <a:pt x="183" y="8"/>
                    </a:lnTo>
                    <a:lnTo>
                      <a:pt x="196" y="9"/>
                    </a:lnTo>
                    <a:lnTo>
                      <a:pt x="213" y="15"/>
                    </a:lnTo>
                    <a:lnTo>
                      <a:pt x="216" y="26"/>
                    </a:lnTo>
                    <a:lnTo>
                      <a:pt x="237" y="36"/>
                    </a:lnTo>
                    <a:lnTo>
                      <a:pt x="249" y="41"/>
                    </a:lnTo>
                    <a:lnTo>
                      <a:pt x="268" y="54"/>
                    </a:lnTo>
                    <a:lnTo>
                      <a:pt x="277" y="62"/>
                    </a:lnTo>
                    <a:lnTo>
                      <a:pt x="288" y="69"/>
                    </a:lnTo>
                    <a:lnTo>
                      <a:pt x="298" y="83"/>
                    </a:lnTo>
                    <a:lnTo>
                      <a:pt x="298" y="98"/>
                    </a:lnTo>
                    <a:lnTo>
                      <a:pt x="307" y="105"/>
                    </a:lnTo>
                    <a:lnTo>
                      <a:pt x="327" y="108"/>
                    </a:lnTo>
                    <a:lnTo>
                      <a:pt x="351" y="111"/>
                    </a:lnTo>
                    <a:lnTo>
                      <a:pt x="369" y="114"/>
                    </a:lnTo>
                    <a:lnTo>
                      <a:pt x="385" y="116"/>
                    </a:lnTo>
                    <a:lnTo>
                      <a:pt x="406" y="117"/>
                    </a:lnTo>
                    <a:lnTo>
                      <a:pt x="418" y="122"/>
                    </a:lnTo>
                    <a:lnTo>
                      <a:pt x="427" y="131"/>
                    </a:lnTo>
                    <a:lnTo>
                      <a:pt x="441" y="135"/>
                    </a:lnTo>
                    <a:lnTo>
                      <a:pt x="454" y="155"/>
                    </a:lnTo>
                    <a:lnTo>
                      <a:pt x="465" y="171"/>
                    </a:lnTo>
                    <a:lnTo>
                      <a:pt x="471" y="179"/>
                    </a:lnTo>
                    <a:lnTo>
                      <a:pt x="484" y="186"/>
                    </a:lnTo>
                    <a:lnTo>
                      <a:pt x="490" y="197"/>
                    </a:lnTo>
                    <a:lnTo>
                      <a:pt x="511" y="206"/>
                    </a:lnTo>
                    <a:lnTo>
                      <a:pt x="511" y="219"/>
                    </a:lnTo>
                    <a:lnTo>
                      <a:pt x="510" y="237"/>
                    </a:lnTo>
                    <a:lnTo>
                      <a:pt x="514" y="248"/>
                    </a:lnTo>
                    <a:lnTo>
                      <a:pt x="528" y="264"/>
                    </a:lnTo>
                    <a:lnTo>
                      <a:pt x="534" y="275"/>
                    </a:lnTo>
                    <a:lnTo>
                      <a:pt x="541" y="291"/>
                    </a:lnTo>
                    <a:lnTo>
                      <a:pt x="552" y="300"/>
                    </a:lnTo>
                    <a:lnTo>
                      <a:pt x="561" y="305"/>
                    </a:lnTo>
                    <a:lnTo>
                      <a:pt x="568" y="318"/>
                    </a:lnTo>
                    <a:lnTo>
                      <a:pt x="577" y="332"/>
                    </a:lnTo>
                    <a:lnTo>
                      <a:pt x="598" y="339"/>
                    </a:lnTo>
                    <a:lnTo>
                      <a:pt x="627" y="344"/>
                    </a:lnTo>
                    <a:lnTo>
                      <a:pt x="658" y="347"/>
                    </a:lnTo>
                    <a:lnTo>
                      <a:pt x="687" y="350"/>
                    </a:lnTo>
                    <a:lnTo>
                      <a:pt x="687" y="339"/>
                    </a:lnTo>
                    <a:lnTo>
                      <a:pt x="697" y="353"/>
                    </a:lnTo>
                    <a:lnTo>
                      <a:pt x="705" y="363"/>
                    </a:lnTo>
                    <a:lnTo>
                      <a:pt x="700" y="381"/>
                    </a:lnTo>
                    <a:lnTo>
                      <a:pt x="699" y="399"/>
                    </a:lnTo>
                    <a:lnTo>
                      <a:pt x="694" y="414"/>
                    </a:lnTo>
                    <a:lnTo>
                      <a:pt x="690" y="431"/>
                    </a:lnTo>
                    <a:lnTo>
                      <a:pt x="687" y="441"/>
                    </a:lnTo>
                    <a:lnTo>
                      <a:pt x="676" y="447"/>
                    </a:lnTo>
                    <a:lnTo>
                      <a:pt x="655" y="455"/>
                    </a:lnTo>
                    <a:lnTo>
                      <a:pt x="633" y="461"/>
                    </a:lnTo>
                    <a:lnTo>
                      <a:pt x="612" y="465"/>
                    </a:lnTo>
                    <a:lnTo>
                      <a:pt x="583" y="479"/>
                    </a:lnTo>
                    <a:lnTo>
                      <a:pt x="564" y="489"/>
                    </a:lnTo>
                    <a:lnTo>
                      <a:pt x="540" y="492"/>
                    </a:lnTo>
                    <a:lnTo>
                      <a:pt x="508" y="504"/>
                    </a:lnTo>
                    <a:lnTo>
                      <a:pt x="492" y="509"/>
                    </a:lnTo>
                    <a:lnTo>
                      <a:pt x="481" y="510"/>
                    </a:lnTo>
                    <a:lnTo>
                      <a:pt x="469" y="515"/>
                    </a:lnTo>
                    <a:lnTo>
                      <a:pt x="459" y="531"/>
                    </a:lnTo>
                    <a:lnTo>
                      <a:pt x="387" y="615"/>
                    </a:lnTo>
                    <a:lnTo>
                      <a:pt x="385" y="575"/>
                    </a:lnTo>
                    <a:lnTo>
                      <a:pt x="322" y="555"/>
                    </a:lnTo>
                    <a:lnTo>
                      <a:pt x="312" y="557"/>
                    </a:lnTo>
                    <a:lnTo>
                      <a:pt x="292" y="555"/>
                    </a:lnTo>
                    <a:lnTo>
                      <a:pt x="276" y="566"/>
                    </a:lnTo>
                    <a:lnTo>
                      <a:pt x="264" y="584"/>
                    </a:lnTo>
                    <a:lnTo>
                      <a:pt x="255" y="590"/>
                    </a:lnTo>
                    <a:lnTo>
                      <a:pt x="258" y="576"/>
                    </a:lnTo>
                    <a:lnTo>
                      <a:pt x="249" y="561"/>
                    </a:lnTo>
                    <a:lnTo>
                      <a:pt x="240" y="545"/>
                    </a:lnTo>
                    <a:lnTo>
                      <a:pt x="231" y="536"/>
                    </a:lnTo>
                    <a:lnTo>
                      <a:pt x="219" y="525"/>
                    </a:lnTo>
                    <a:lnTo>
                      <a:pt x="213" y="513"/>
                    </a:lnTo>
                    <a:lnTo>
                      <a:pt x="207" y="500"/>
                    </a:lnTo>
                    <a:lnTo>
                      <a:pt x="199" y="486"/>
                    </a:lnTo>
                    <a:lnTo>
                      <a:pt x="195" y="471"/>
                    </a:lnTo>
                    <a:lnTo>
                      <a:pt x="189" y="461"/>
                    </a:lnTo>
                    <a:lnTo>
                      <a:pt x="186" y="453"/>
                    </a:lnTo>
                    <a:lnTo>
                      <a:pt x="186" y="456"/>
                    </a:lnTo>
                    <a:lnTo>
                      <a:pt x="180" y="449"/>
                    </a:lnTo>
                    <a:lnTo>
                      <a:pt x="172" y="446"/>
                    </a:lnTo>
                    <a:lnTo>
                      <a:pt x="165" y="440"/>
                    </a:lnTo>
                    <a:lnTo>
                      <a:pt x="157" y="438"/>
                    </a:lnTo>
                    <a:lnTo>
                      <a:pt x="151" y="429"/>
                    </a:lnTo>
                    <a:lnTo>
                      <a:pt x="145" y="426"/>
                    </a:lnTo>
                    <a:lnTo>
                      <a:pt x="142" y="419"/>
                    </a:lnTo>
                    <a:lnTo>
                      <a:pt x="138" y="410"/>
                    </a:lnTo>
                    <a:lnTo>
                      <a:pt x="136" y="395"/>
                    </a:lnTo>
                    <a:lnTo>
                      <a:pt x="136" y="383"/>
                    </a:lnTo>
                    <a:lnTo>
                      <a:pt x="136" y="375"/>
                    </a:lnTo>
                    <a:lnTo>
                      <a:pt x="135" y="363"/>
                    </a:lnTo>
                    <a:lnTo>
                      <a:pt x="133" y="353"/>
                    </a:lnTo>
                    <a:lnTo>
                      <a:pt x="129" y="347"/>
                    </a:lnTo>
                    <a:lnTo>
                      <a:pt x="126" y="333"/>
                    </a:lnTo>
                    <a:lnTo>
                      <a:pt x="123" y="321"/>
                    </a:lnTo>
                    <a:lnTo>
                      <a:pt x="117" y="314"/>
                    </a:lnTo>
                    <a:lnTo>
                      <a:pt x="112" y="305"/>
                    </a:lnTo>
                    <a:lnTo>
                      <a:pt x="103" y="294"/>
                    </a:lnTo>
                    <a:lnTo>
                      <a:pt x="100" y="288"/>
                    </a:lnTo>
                    <a:lnTo>
                      <a:pt x="84" y="285"/>
                    </a:lnTo>
                    <a:lnTo>
                      <a:pt x="81" y="276"/>
                    </a:lnTo>
                    <a:lnTo>
                      <a:pt x="76" y="269"/>
                    </a:lnTo>
                    <a:lnTo>
                      <a:pt x="76" y="258"/>
                    </a:lnTo>
                    <a:lnTo>
                      <a:pt x="73" y="251"/>
                    </a:lnTo>
                    <a:lnTo>
                      <a:pt x="72" y="240"/>
                    </a:lnTo>
                    <a:lnTo>
                      <a:pt x="61" y="233"/>
                    </a:lnTo>
                    <a:lnTo>
                      <a:pt x="55" y="219"/>
                    </a:lnTo>
                    <a:lnTo>
                      <a:pt x="46" y="207"/>
                    </a:lnTo>
                    <a:lnTo>
                      <a:pt x="42" y="195"/>
                    </a:lnTo>
                    <a:lnTo>
                      <a:pt x="34" y="180"/>
                    </a:lnTo>
                    <a:lnTo>
                      <a:pt x="28" y="168"/>
                    </a:lnTo>
                    <a:lnTo>
                      <a:pt x="21" y="152"/>
                    </a:lnTo>
                    <a:lnTo>
                      <a:pt x="13" y="140"/>
                    </a:lnTo>
                    <a:lnTo>
                      <a:pt x="0" y="138"/>
                    </a:lnTo>
                    <a:lnTo>
                      <a:pt x="4" y="131"/>
                    </a:lnTo>
                    <a:lnTo>
                      <a:pt x="4" y="123"/>
                    </a:lnTo>
                    <a:lnTo>
                      <a:pt x="7" y="114"/>
                    </a:lnTo>
                    <a:lnTo>
                      <a:pt x="10" y="104"/>
                    </a:lnTo>
                    <a:lnTo>
                      <a:pt x="15" y="96"/>
                    </a:lnTo>
                    <a:lnTo>
                      <a:pt x="22" y="104"/>
                    </a:lnTo>
                    <a:lnTo>
                      <a:pt x="42" y="101"/>
                    </a:lnTo>
                    <a:lnTo>
                      <a:pt x="57" y="101"/>
                    </a:lnTo>
                    <a:lnTo>
                      <a:pt x="60" y="90"/>
                    </a:lnTo>
                    <a:lnTo>
                      <a:pt x="66" y="83"/>
                    </a:lnTo>
                    <a:lnTo>
                      <a:pt x="78" y="78"/>
                    </a:lnTo>
                    <a:lnTo>
                      <a:pt x="91" y="75"/>
                    </a:lnTo>
                    <a:lnTo>
                      <a:pt x="99" y="65"/>
                    </a:lnTo>
                    <a:lnTo>
                      <a:pt x="108" y="62"/>
                    </a:lnTo>
                    <a:lnTo>
                      <a:pt x="112" y="51"/>
                    </a:lnTo>
                    <a:lnTo>
                      <a:pt x="97" y="38"/>
                    </a:lnTo>
                    <a:lnTo>
                      <a:pt x="87" y="23"/>
                    </a:lnTo>
                    <a:lnTo>
                      <a:pt x="85" y="11"/>
                    </a:lnTo>
                    <a:lnTo>
                      <a:pt x="109" y="8"/>
                    </a:lnTo>
                    <a:lnTo>
                      <a:pt x="136" y="3"/>
                    </a:lnTo>
                    <a:lnTo>
                      <a:pt x="160"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13" name="Freeform 869"/>
              <p:cNvSpPr>
                <a:spLocks/>
              </p:cNvSpPr>
              <p:nvPr/>
            </p:nvSpPr>
            <p:spPr bwMode="auto">
              <a:xfrm>
                <a:off x="3790" y="1826"/>
                <a:ext cx="70" cy="45"/>
              </a:xfrm>
              <a:custGeom>
                <a:avLst/>
                <a:gdLst>
                  <a:gd name="T0" fmla="*/ 0 w 377"/>
                  <a:gd name="T1" fmla="*/ 0 h 246"/>
                  <a:gd name="T2" fmla="*/ 0 w 377"/>
                  <a:gd name="T3" fmla="*/ 0 h 246"/>
                  <a:gd name="T4" fmla="*/ 0 w 377"/>
                  <a:gd name="T5" fmla="*/ 0 h 246"/>
                  <a:gd name="T6" fmla="*/ 0 w 377"/>
                  <a:gd name="T7" fmla="*/ 0 h 246"/>
                  <a:gd name="T8" fmla="*/ 0 w 377"/>
                  <a:gd name="T9" fmla="*/ 0 h 246"/>
                  <a:gd name="T10" fmla="*/ 0 w 377"/>
                  <a:gd name="T11" fmla="*/ 0 h 246"/>
                  <a:gd name="T12" fmla="*/ 0 w 377"/>
                  <a:gd name="T13" fmla="*/ 0 h 246"/>
                  <a:gd name="T14" fmla="*/ 0 w 377"/>
                  <a:gd name="T15" fmla="*/ 0 h 246"/>
                  <a:gd name="T16" fmla="*/ 0 w 377"/>
                  <a:gd name="T17" fmla="*/ 0 h 246"/>
                  <a:gd name="T18" fmla="*/ 0 w 377"/>
                  <a:gd name="T19" fmla="*/ 0 h 246"/>
                  <a:gd name="T20" fmla="*/ 0 w 377"/>
                  <a:gd name="T21" fmla="*/ 0 h 246"/>
                  <a:gd name="T22" fmla="*/ 0 w 377"/>
                  <a:gd name="T23" fmla="*/ 0 h 246"/>
                  <a:gd name="T24" fmla="*/ 0 w 377"/>
                  <a:gd name="T25" fmla="*/ 0 h 246"/>
                  <a:gd name="T26" fmla="*/ 0 w 377"/>
                  <a:gd name="T27" fmla="*/ 0 h 246"/>
                  <a:gd name="T28" fmla="*/ 0 w 377"/>
                  <a:gd name="T29" fmla="*/ 0 h 246"/>
                  <a:gd name="T30" fmla="*/ 0 w 377"/>
                  <a:gd name="T31" fmla="*/ 0 h 246"/>
                  <a:gd name="T32" fmla="*/ 0 w 377"/>
                  <a:gd name="T33" fmla="*/ 0 h 246"/>
                  <a:gd name="T34" fmla="*/ 0 w 377"/>
                  <a:gd name="T35" fmla="*/ 0 h 246"/>
                  <a:gd name="T36" fmla="*/ 0 w 377"/>
                  <a:gd name="T37" fmla="*/ 0 h 246"/>
                  <a:gd name="T38" fmla="*/ 0 w 377"/>
                  <a:gd name="T39" fmla="*/ 0 h 246"/>
                  <a:gd name="T40" fmla="*/ 0 w 377"/>
                  <a:gd name="T41" fmla="*/ 0 h 246"/>
                  <a:gd name="T42" fmla="*/ 0 w 377"/>
                  <a:gd name="T43" fmla="*/ 0 h 246"/>
                  <a:gd name="T44" fmla="*/ 0 w 377"/>
                  <a:gd name="T45" fmla="*/ 0 h 246"/>
                  <a:gd name="T46" fmla="*/ 0 w 377"/>
                  <a:gd name="T47" fmla="*/ 0 h 246"/>
                  <a:gd name="T48" fmla="*/ 0 w 377"/>
                  <a:gd name="T49" fmla="*/ 0 h 246"/>
                  <a:gd name="T50" fmla="*/ 0 w 377"/>
                  <a:gd name="T51" fmla="*/ 0 h 246"/>
                  <a:gd name="T52" fmla="*/ 0 w 377"/>
                  <a:gd name="T53" fmla="*/ 0 h 246"/>
                  <a:gd name="T54" fmla="*/ 0 w 377"/>
                  <a:gd name="T55" fmla="*/ 0 h 246"/>
                  <a:gd name="T56" fmla="*/ 0 w 377"/>
                  <a:gd name="T57" fmla="*/ 0 h 246"/>
                  <a:gd name="T58" fmla="*/ 0 w 377"/>
                  <a:gd name="T59" fmla="*/ 0 h 246"/>
                  <a:gd name="T60" fmla="*/ 0 w 377"/>
                  <a:gd name="T61" fmla="*/ 0 h 246"/>
                  <a:gd name="T62" fmla="*/ 0 w 377"/>
                  <a:gd name="T63" fmla="*/ 0 h 246"/>
                  <a:gd name="T64" fmla="*/ 0 w 377"/>
                  <a:gd name="T65" fmla="*/ 0 h 246"/>
                  <a:gd name="T66" fmla="*/ 0 w 377"/>
                  <a:gd name="T67" fmla="*/ 0 h 246"/>
                  <a:gd name="T68" fmla="*/ 0 w 377"/>
                  <a:gd name="T69" fmla="*/ 0 h 246"/>
                  <a:gd name="T70" fmla="*/ 0 w 377"/>
                  <a:gd name="T71" fmla="*/ 0 h 246"/>
                  <a:gd name="T72" fmla="*/ 0 w 377"/>
                  <a:gd name="T73" fmla="*/ 0 h 246"/>
                  <a:gd name="T74" fmla="*/ 0 w 377"/>
                  <a:gd name="T75" fmla="*/ 0 h 246"/>
                  <a:gd name="T76" fmla="*/ 0 w 377"/>
                  <a:gd name="T77" fmla="*/ 0 h 246"/>
                  <a:gd name="T78" fmla="*/ 0 w 377"/>
                  <a:gd name="T79" fmla="*/ 0 h 246"/>
                  <a:gd name="T80" fmla="*/ 0 w 377"/>
                  <a:gd name="T81" fmla="*/ 0 h 246"/>
                  <a:gd name="T82" fmla="*/ 0 w 377"/>
                  <a:gd name="T83" fmla="*/ 0 h 246"/>
                  <a:gd name="T84" fmla="*/ 0 w 377"/>
                  <a:gd name="T85" fmla="*/ 0 h 246"/>
                  <a:gd name="T86" fmla="*/ 0 w 377"/>
                  <a:gd name="T87" fmla="*/ 0 h 246"/>
                  <a:gd name="T88" fmla="*/ 0 w 377"/>
                  <a:gd name="T89" fmla="*/ 0 h 246"/>
                  <a:gd name="T90" fmla="*/ 0 w 377"/>
                  <a:gd name="T91" fmla="*/ 0 h 246"/>
                  <a:gd name="T92" fmla="*/ 0 w 377"/>
                  <a:gd name="T93" fmla="*/ 0 h 246"/>
                  <a:gd name="T94" fmla="*/ 0 w 377"/>
                  <a:gd name="T95" fmla="*/ 0 h 246"/>
                  <a:gd name="T96" fmla="*/ 0 w 377"/>
                  <a:gd name="T97" fmla="*/ 0 h 246"/>
                  <a:gd name="T98" fmla="*/ 0 w 377"/>
                  <a:gd name="T99" fmla="*/ 0 h 246"/>
                  <a:gd name="T100" fmla="*/ 0 w 377"/>
                  <a:gd name="T101" fmla="*/ 0 h 2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7"/>
                  <a:gd name="T154" fmla="*/ 0 h 246"/>
                  <a:gd name="T155" fmla="*/ 377 w 377"/>
                  <a:gd name="T156" fmla="*/ 246 h 24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7" h="246">
                    <a:moveTo>
                      <a:pt x="9" y="121"/>
                    </a:moveTo>
                    <a:lnTo>
                      <a:pt x="11" y="135"/>
                    </a:lnTo>
                    <a:lnTo>
                      <a:pt x="0" y="145"/>
                    </a:lnTo>
                    <a:lnTo>
                      <a:pt x="11" y="145"/>
                    </a:lnTo>
                    <a:lnTo>
                      <a:pt x="14" y="165"/>
                    </a:lnTo>
                    <a:lnTo>
                      <a:pt x="20" y="181"/>
                    </a:lnTo>
                    <a:lnTo>
                      <a:pt x="18" y="193"/>
                    </a:lnTo>
                    <a:lnTo>
                      <a:pt x="26" y="201"/>
                    </a:lnTo>
                    <a:lnTo>
                      <a:pt x="30" y="220"/>
                    </a:lnTo>
                    <a:lnTo>
                      <a:pt x="32" y="232"/>
                    </a:lnTo>
                    <a:lnTo>
                      <a:pt x="41" y="238"/>
                    </a:lnTo>
                    <a:lnTo>
                      <a:pt x="48" y="246"/>
                    </a:lnTo>
                    <a:lnTo>
                      <a:pt x="69" y="243"/>
                    </a:lnTo>
                    <a:lnTo>
                      <a:pt x="81" y="240"/>
                    </a:lnTo>
                    <a:lnTo>
                      <a:pt x="102" y="235"/>
                    </a:lnTo>
                    <a:lnTo>
                      <a:pt x="111" y="226"/>
                    </a:lnTo>
                    <a:lnTo>
                      <a:pt x="117" y="217"/>
                    </a:lnTo>
                    <a:lnTo>
                      <a:pt x="141" y="216"/>
                    </a:lnTo>
                    <a:lnTo>
                      <a:pt x="161" y="216"/>
                    </a:lnTo>
                    <a:lnTo>
                      <a:pt x="179" y="213"/>
                    </a:lnTo>
                    <a:lnTo>
                      <a:pt x="188" y="205"/>
                    </a:lnTo>
                    <a:lnTo>
                      <a:pt x="197" y="192"/>
                    </a:lnTo>
                    <a:lnTo>
                      <a:pt x="216" y="196"/>
                    </a:lnTo>
                    <a:lnTo>
                      <a:pt x="231" y="192"/>
                    </a:lnTo>
                    <a:lnTo>
                      <a:pt x="243" y="174"/>
                    </a:lnTo>
                    <a:lnTo>
                      <a:pt x="252" y="162"/>
                    </a:lnTo>
                    <a:lnTo>
                      <a:pt x="287" y="160"/>
                    </a:lnTo>
                    <a:lnTo>
                      <a:pt x="306" y="148"/>
                    </a:lnTo>
                    <a:lnTo>
                      <a:pt x="321" y="144"/>
                    </a:lnTo>
                    <a:lnTo>
                      <a:pt x="333" y="138"/>
                    </a:lnTo>
                    <a:lnTo>
                      <a:pt x="341" y="132"/>
                    </a:lnTo>
                    <a:lnTo>
                      <a:pt x="348" y="121"/>
                    </a:lnTo>
                    <a:lnTo>
                      <a:pt x="353" y="103"/>
                    </a:lnTo>
                    <a:lnTo>
                      <a:pt x="369" y="93"/>
                    </a:lnTo>
                    <a:lnTo>
                      <a:pt x="377" y="87"/>
                    </a:lnTo>
                    <a:lnTo>
                      <a:pt x="335" y="0"/>
                    </a:lnTo>
                    <a:lnTo>
                      <a:pt x="315" y="13"/>
                    </a:lnTo>
                    <a:lnTo>
                      <a:pt x="293" y="16"/>
                    </a:lnTo>
                    <a:lnTo>
                      <a:pt x="260" y="31"/>
                    </a:lnTo>
                    <a:lnTo>
                      <a:pt x="246" y="31"/>
                    </a:lnTo>
                    <a:lnTo>
                      <a:pt x="234" y="33"/>
                    </a:lnTo>
                    <a:lnTo>
                      <a:pt x="221" y="39"/>
                    </a:lnTo>
                    <a:lnTo>
                      <a:pt x="210" y="55"/>
                    </a:lnTo>
                    <a:lnTo>
                      <a:pt x="140" y="138"/>
                    </a:lnTo>
                    <a:lnTo>
                      <a:pt x="138" y="96"/>
                    </a:lnTo>
                    <a:lnTo>
                      <a:pt x="75" y="79"/>
                    </a:lnTo>
                    <a:lnTo>
                      <a:pt x="63" y="79"/>
                    </a:lnTo>
                    <a:lnTo>
                      <a:pt x="44" y="79"/>
                    </a:lnTo>
                    <a:lnTo>
                      <a:pt x="27" y="91"/>
                    </a:lnTo>
                    <a:lnTo>
                      <a:pt x="18" y="109"/>
                    </a:lnTo>
                    <a:lnTo>
                      <a:pt x="9" y="121"/>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14" name="Freeform 870"/>
              <p:cNvSpPr>
                <a:spLocks/>
              </p:cNvSpPr>
              <p:nvPr/>
            </p:nvSpPr>
            <p:spPr bwMode="auto">
              <a:xfrm>
                <a:off x="3853" y="1782"/>
                <a:ext cx="47" cy="60"/>
              </a:xfrm>
              <a:custGeom>
                <a:avLst/>
                <a:gdLst>
                  <a:gd name="T0" fmla="*/ 0 w 257"/>
                  <a:gd name="T1" fmla="*/ 0 h 322"/>
                  <a:gd name="T2" fmla="*/ 0 w 257"/>
                  <a:gd name="T3" fmla="*/ 0 h 322"/>
                  <a:gd name="T4" fmla="*/ 0 w 257"/>
                  <a:gd name="T5" fmla="*/ 0 h 322"/>
                  <a:gd name="T6" fmla="*/ 0 w 257"/>
                  <a:gd name="T7" fmla="*/ 0 h 322"/>
                  <a:gd name="T8" fmla="*/ 0 w 257"/>
                  <a:gd name="T9" fmla="*/ 0 h 322"/>
                  <a:gd name="T10" fmla="*/ 0 w 257"/>
                  <a:gd name="T11" fmla="*/ 0 h 322"/>
                  <a:gd name="T12" fmla="*/ 0 w 257"/>
                  <a:gd name="T13" fmla="*/ 0 h 322"/>
                  <a:gd name="T14" fmla="*/ 0 w 257"/>
                  <a:gd name="T15" fmla="*/ 0 h 322"/>
                  <a:gd name="T16" fmla="*/ 0 w 257"/>
                  <a:gd name="T17" fmla="*/ 0 h 322"/>
                  <a:gd name="T18" fmla="*/ 0 w 257"/>
                  <a:gd name="T19" fmla="*/ 0 h 322"/>
                  <a:gd name="T20" fmla="*/ 0 w 257"/>
                  <a:gd name="T21" fmla="*/ 0 h 322"/>
                  <a:gd name="T22" fmla="*/ 0 w 257"/>
                  <a:gd name="T23" fmla="*/ 0 h 322"/>
                  <a:gd name="T24" fmla="*/ 0 w 257"/>
                  <a:gd name="T25" fmla="*/ 0 h 322"/>
                  <a:gd name="T26" fmla="*/ 0 w 257"/>
                  <a:gd name="T27" fmla="*/ 0 h 322"/>
                  <a:gd name="T28" fmla="*/ 0 w 257"/>
                  <a:gd name="T29" fmla="*/ 0 h 322"/>
                  <a:gd name="T30" fmla="*/ 0 w 257"/>
                  <a:gd name="T31" fmla="*/ 0 h 322"/>
                  <a:gd name="T32" fmla="*/ 0 w 257"/>
                  <a:gd name="T33" fmla="*/ 0 h 322"/>
                  <a:gd name="T34" fmla="*/ 0 w 257"/>
                  <a:gd name="T35" fmla="*/ 0 h 322"/>
                  <a:gd name="T36" fmla="*/ 0 w 257"/>
                  <a:gd name="T37" fmla="*/ 0 h 322"/>
                  <a:gd name="T38" fmla="*/ 0 w 257"/>
                  <a:gd name="T39" fmla="*/ 0 h 322"/>
                  <a:gd name="T40" fmla="*/ 0 w 257"/>
                  <a:gd name="T41" fmla="*/ 0 h 322"/>
                  <a:gd name="T42" fmla="*/ 0 w 257"/>
                  <a:gd name="T43" fmla="*/ 0 h 322"/>
                  <a:gd name="T44" fmla="*/ 0 w 257"/>
                  <a:gd name="T45" fmla="*/ 0 h 322"/>
                  <a:gd name="T46" fmla="*/ 0 w 257"/>
                  <a:gd name="T47" fmla="*/ 0 h 322"/>
                  <a:gd name="T48" fmla="*/ 0 w 257"/>
                  <a:gd name="T49" fmla="*/ 0 h 322"/>
                  <a:gd name="T50" fmla="*/ 0 w 257"/>
                  <a:gd name="T51" fmla="*/ 0 h 322"/>
                  <a:gd name="T52" fmla="*/ 0 w 257"/>
                  <a:gd name="T53" fmla="*/ 0 h 322"/>
                  <a:gd name="T54" fmla="*/ 0 w 257"/>
                  <a:gd name="T55" fmla="*/ 0 h 322"/>
                  <a:gd name="T56" fmla="*/ 0 w 257"/>
                  <a:gd name="T57" fmla="*/ 0 h 322"/>
                  <a:gd name="T58" fmla="*/ 0 w 257"/>
                  <a:gd name="T59" fmla="*/ 0 h 322"/>
                  <a:gd name="T60" fmla="*/ 0 w 257"/>
                  <a:gd name="T61" fmla="*/ 0 h 322"/>
                  <a:gd name="T62" fmla="*/ 0 w 257"/>
                  <a:gd name="T63" fmla="*/ 0 h 322"/>
                  <a:gd name="T64" fmla="*/ 0 w 257"/>
                  <a:gd name="T65" fmla="*/ 0 h 322"/>
                  <a:gd name="T66" fmla="*/ 0 w 257"/>
                  <a:gd name="T67" fmla="*/ 0 h 322"/>
                  <a:gd name="T68" fmla="*/ 0 w 257"/>
                  <a:gd name="T69" fmla="*/ 0 h 322"/>
                  <a:gd name="T70" fmla="*/ 0 w 257"/>
                  <a:gd name="T71" fmla="*/ 0 h 322"/>
                  <a:gd name="T72" fmla="*/ 0 w 257"/>
                  <a:gd name="T73" fmla="*/ 0 h 322"/>
                  <a:gd name="T74" fmla="*/ 0 w 257"/>
                  <a:gd name="T75" fmla="*/ 0 h 322"/>
                  <a:gd name="T76" fmla="*/ 0 w 257"/>
                  <a:gd name="T77" fmla="*/ 0 h 322"/>
                  <a:gd name="T78" fmla="*/ 0 w 257"/>
                  <a:gd name="T79" fmla="*/ 0 h 322"/>
                  <a:gd name="T80" fmla="*/ 0 w 257"/>
                  <a:gd name="T81" fmla="*/ 0 h 322"/>
                  <a:gd name="T82" fmla="*/ 0 w 257"/>
                  <a:gd name="T83" fmla="*/ 0 h 322"/>
                  <a:gd name="T84" fmla="*/ 0 w 257"/>
                  <a:gd name="T85" fmla="*/ 0 h 322"/>
                  <a:gd name="T86" fmla="*/ 0 w 257"/>
                  <a:gd name="T87" fmla="*/ 0 h 322"/>
                  <a:gd name="T88" fmla="*/ 0 w 257"/>
                  <a:gd name="T89" fmla="*/ 0 h 322"/>
                  <a:gd name="T90" fmla="*/ 0 w 257"/>
                  <a:gd name="T91" fmla="*/ 0 h 322"/>
                  <a:gd name="T92" fmla="*/ 0 w 257"/>
                  <a:gd name="T93" fmla="*/ 0 h 322"/>
                  <a:gd name="T94" fmla="*/ 0 w 257"/>
                  <a:gd name="T95" fmla="*/ 0 h 322"/>
                  <a:gd name="T96" fmla="*/ 0 w 257"/>
                  <a:gd name="T97" fmla="*/ 0 h 322"/>
                  <a:gd name="T98" fmla="*/ 0 w 257"/>
                  <a:gd name="T99" fmla="*/ 0 h 322"/>
                  <a:gd name="T100" fmla="*/ 0 w 257"/>
                  <a:gd name="T101" fmla="*/ 0 h 322"/>
                  <a:gd name="T102" fmla="*/ 0 w 257"/>
                  <a:gd name="T103" fmla="*/ 0 h 322"/>
                  <a:gd name="T104" fmla="*/ 0 w 257"/>
                  <a:gd name="T105" fmla="*/ 0 h 322"/>
                  <a:gd name="T106" fmla="*/ 0 w 257"/>
                  <a:gd name="T107" fmla="*/ 0 h 322"/>
                  <a:gd name="T108" fmla="*/ 0 w 257"/>
                  <a:gd name="T109" fmla="*/ 0 h 322"/>
                  <a:gd name="T110" fmla="*/ 0 w 257"/>
                  <a:gd name="T111" fmla="*/ 0 h 322"/>
                  <a:gd name="T112" fmla="*/ 0 w 257"/>
                  <a:gd name="T113" fmla="*/ 0 h 322"/>
                  <a:gd name="T114" fmla="*/ 0 w 257"/>
                  <a:gd name="T115" fmla="*/ 0 h 322"/>
                  <a:gd name="T116" fmla="*/ 0 w 257"/>
                  <a:gd name="T117" fmla="*/ 0 h 3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57"/>
                  <a:gd name="T178" fmla="*/ 0 h 322"/>
                  <a:gd name="T179" fmla="*/ 257 w 257"/>
                  <a:gd name="T180" fmla="*/ 322 h 32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57" h="322">
                    <a:moveTo>
                      <a:pt x="20" y="226"/>
                    </a:moveTo>
                    <a:lnTo>
                      <a:pt x="0" y="234"/>
                    </a:lnTo>
                    <a:lnTo>
                      <a:pt x="42" y="322"/>
                    </a:lnTo>
                    <a:lnTo>
                      <a:pt x="63" y="318"/>
                    </a:lnTo>
                    <a:lnTo>
                      <a:pt x="75" y="306"/>
                    </a:lnTo>
                    <a:lnTo>
                      <a:pt x="86" y="304"/>
                    </a:lnTo>
                    <a:lnTo>
                      <a:pt x="101" y="306"/>
                    </a:lnTo>
                    <a:lnTo>
                      <a:pt x="117" y="301"/>
                    </a:lnTo>
                    <a:lnTo>
                      <a:pt x="119" y="285"/>
                    </a:lnTo>
                    <a:lnTo>
                      <a:pt x="128" y="274"/>
                    </a:lnTo>
                    <a:lnTo>
                      <a:pt x="140" y="265"/>
                    </a:lnTo>
                    <a:lnTo>
                      <a:pt x="152" y="265"/>
                    </a:lnTo>
                    <a:lnTo>
                      <a:pt x="164" y="258"/>
                    </a:lnTo>
                    <a:lnTo>
                      <a:pt x="165" y="247"/>
                    </a:lnTo>
                    <a:lnTo>
                      <a:pt x="168" y="229"/>
                    </a:lnTo>
                    <a:lnTo>
                      <a:pt x="185" y="222"/>
                    </a:lnTo>
                    <a:lnTo>
                      <a:pt x="200" y="220"/>
                    </a:lnTo>
                    <a:lnTo>
                      <a:pt x="198" y="201"/>
                    </a:lnTo>
                    <a:lnTo>
                      <a:pt x="198" y="184"/>
                    </a:lnTo>
                    <a:lnTo>
                      <a:pt x="201" y="171"/>
                    </a:lnTo>
                    <a:lnTo>
                      <a:pt x="209" y="163"/>
                    </a:lnTo>
                    <a:lnTo>
                      <a:pt x="222" y="172"/>
                    </a:lnTo>
                    <a:lnTo>
                      <a:pt x="234" y="162"/>
                    </a:lnTo>
                    <a:lnTo>
                      <a:pt x="228" y="153"/>
                    </a:lnTo>
                    <a:lnTo>
                      <a:pt x="233" y="142"/>
                    </a:lnTo>
                    <a:lnTo>
                      <a:pt x="246" y="118"/>
                    </a:lnTo>
                    <a:lnTo>
                      <a:pt x="254" y="103"/>
                    </a:lnTo>
                    <a:lnTo>
                      <a:pt x="257" y="91"/>
                    </a:lnTo>
                    <a:lnTo>
                      <a:pt x="248" y="82"/>
                    </a:lnTo>
                    <a:lnTo>
                      <a:pt x="233" y="67"/>
                    </a:lnTo>
                    <a:lnTo>
                      <a:pt x="221" y="60"/>
                    </a:lnTo>
                    <a:lnTo>
                      <a:pt x="209" y="49"/>
                    </a:lnTo>
                    <a:lnTo>
                      <a:pt x="179" y="48"/>
                    </a:lnTo>
                    <a:lnTo>
                      <a:pt x="156" y="37"/>
                    </a:lnTo>
                    <a:lnTo>
                      <a:pt x="144" y="31"/>
                    </a:lnTo>
                    <a:lnTo>
                      <a:pt x="143" y="19"/>
                    </a:lnTo>
                    <a:lnTo>
                      <a:pt x="135" y="0"/>
                    </a:lnTo>
                    <a:lnTo>
                      <a:pt x="128" y="15"/>
                    </a:lnTo>
                    <a:lnTo>
                      <a:pt x="125" y="19"/>
                    </a:lnTo>
                    <a:lnTo>
                      <a:pt x="119" y="25"/>
                    </a:lnTo>
                    <a:lnTo>
                      <a:pt x="119" y="33"/>
                    </a:lnTo>
                    <a:lnTo>
                      <a:pt x="123" y="43"/>
                    </a:lnTo>
                    <a:lnTo>
                      <a:pt x="113" y="46"/>
                    </a:lnTo>
                    <a:lnTo>
                      <a:pt x="113" y="55"/>
                    </a:lnTo>
                    <a:lnTo>
                      <a:pt x="111" y="67"/>
                    </a:lnTo>
                    <a:lnTo>
                      <a:pt x="105" y="82"/>
                    </a:lnTo>
                    <a:lnTo>
                      <a:pt x="101" y="103"/>
                    </a:lnTo>
                    <a:lnTo>
                      <a:pt x="108" y="108"/>
                    </a:lnTo>
                    <a:lnTo>
                      <a:pt x="120" y="123"/>
                    </a:lnTo>
                    <a:lnTo>
                      <a:pt x="122" y="144"/>
                    </a:lnTo>
                    <a:lnTo>
                      <a:pt x="116" y="160"/>
                    </a:lnTo>
                    <a:lnTo>
                      <a:pt x="113" y="181"/>
                    </a:lnTo>
                    <a:lnTo>
                      <a:pt x="105" y="198"/>
                    </a:lnTo>
                    <a:lnTo>
                      <a:pt x="96" y="202"/>
                    </a:lnTo>
                    <a:lnTo>
                      <a:pt x="80" y="210"/>
                    </a:lnTo>
                    <a:lnTo>
                      <a:pt x="65" y="214"/>
                    </a:lnTo>
                    <a:lnTo>
                      <a:pt x="48" y="219"/>
                    </a:lnTo>
                    <a:lnTo>
                      <a:pt x="33" y="225"/>
                    </a:lnTo>
                    <a:lnTo>
                      <a:pt x="20" y="22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15" name="Freeform 871"/>
              <p:cNvSpPr>
                <a:spLocks/>
              </p:cNvSpPr>
              <p:nvPr/>
            </p:nvSpPr>
            <p:spPr bwMode="auto">
              <a:xfrm>
                <a:off x="3843" y="1775"/>
                <a:ext cx="35" cy="27"/>
              </a:xfrm>
              <a:custGeom>
                <a:avLst/>
                <a:gdLst>
                  <a:gd name="T0" fmla="*/ 0 w 185"/>
                  <a:gd name="T1" fmla="*/ 0 h 146"/>
                  <a:gd name="T2" fmla="*/ 0 w 185"/>
                  <a:gd name="T3" fmla="*/ 0 h 146"/>
                  <a:gd name="T4" fmla="*/ 0 w 185"/>
                  <a:gd name="T5" fmla="*/ 0 h 146"/>
                  <a:gd name="T6" fmla="*/ 0 w 185"/>
                  <a:gd name="T7" fmla="*/ 0 h 146"/>
                  <a:gd name="T8" fmla="*/ 0 w 185"/>
                  <a:gd name="T9" fmla="*/ 0 h 146"/>
                  <a:gd name="T10" fmla="*/ 0 w 185"/>
                  <a:gd name="T11" fmla="*/ 0 h 146"/>
                  <a:gd name="T12" fmla="*/ 0 w 185"/>
                  <a:gd name="T13" fmla="*/ 0 h 146"/>
                  <a:gd name="T14" fmla="*/ 0 w 185"/>
                  <a:gd name="T15" fmla="*/ 0 h 146"/>
                  <a:gd name="T16" fmla="*/ 0 w 185"/>
                  <a:gd name="T17" fmla="*/ 0 h 146"/>
                  <a:gd name="T18" fmla="*/ 0 w 185"/>
                  <a:gd name="T19" fmla="*/ 0 h 146"/>
                  <a:gd name="T20" fmla="*/ 0 w 185"/>
                  <a:gd name="T21" fmla="*/ 0 h 146"/>
                  <a:gd name="T22" fmla="*/ 0 w 185"/>
                  <a:gd name="T23" fmla="*/ 0 h 146"/>
                  <a:gd name="T24" fmla="*/ 0 w 185"/>
                  <a:gd name="T25" fmla="*/ 0 h 146"/>
                  <a:gd name="T26" fmla="*/ 0 w 185"/>
                  <a:gd name="T27" fmla="*/ 0 h 146"/>
                  <a:gd name="T28" fmla="*/ 0 w 185"/>
                  <a:gd name="T29" fmla="*/ 0 h 146"/>
                  <a:gd name="T30" fmla="*/ 0 w 185"/>
                  <a:gd name="T31" fmla="*/ 0 h 146"/>
                  <a:gd name="T32" fmla="*/ 0 w 185"/>
                  <a:gd name="T33" fmla="*/ 0 h 146"/>
                  <a:gd name="T34" fmla="*/ 0 w 185"/>
                  <a:gd name="T35" fmla="*/ 0 h 146"/>
                  <a:gd name="T36" fmla="*/ 0 w 185"/>
                  <a:gd name="T37" fmla="*/ 0 h 146"/>
                  <a:gd name="T38" fmla="*/ 0 w 185"/>
                  <a:gd name="T39" fmla="*/ 0 h 146"/>
                  <a:gd name="T40" fmla="*/ 0 w 185"/>
                  <a:gd name="T41" fmla="*/ 0 h 146"/>
                  <a:gd name="T42" fmla="*/ 0 w 185"/>
                  <a:gd name="T43" fmla="*/ 0 h 146"/>
                  <a:gd name="T44" fmla="*/ 0 w 185"/>
                  <a:gd name="T45" fmla="*/ 0 h 146"/>
                  <a:gd name="T46" fmla="*/ 0 w 185"/>
                  <a:gd name="T47" fmla="*/ 0 h 146"/>
                  <a:gd name="T48" fmla="*/ 0 w 185"/>
                  <a:gd name="T49" fmla="*/ 0 h 146"/>
                  <a:gd name="T50" fmla="*/ 0 w 185"/>
                  <a:gd name="T51" fmla="*/ 0 h 146"/>
                  <a:gd name="T52" fmla="*/ 0 w 185"/>
                  <a:gd name="T53" fmla="*/ 0 h 146"/>
                  <a:gd name="T54" fmla="*/ 0 w 185"/>
                  <a:gd name="T55" fmla="*/ 0 h 146"/>
                  <a:gd name="T56" fmla="*/ 0 w 185"/>
                  <a:gd name="T57" fmla="*/ 0 h 146"/>
                  <a:gd name="T58" fmla="*/ 0 w 185"/>
                  <a:gd name="T59" fmla="*/ 0 h 146"/>
                  <a:gd name="T60" fmla="*/ 0 w 185"/>
                  <a:gd name="T61" fmla="*/ 0 h 146"/>
                  <a:gd name="T62" fmla="*/ 0 w 185"/>
                  <a:gd name="T63" fmla="*/ 0 h 146"/>
                  <a:gd name="T64" fmla="*/ 0 w 185"/>
                  <a:gd name="T65" fmla="*/ 0 h 146"/>
                  <a:gd name="T66" fmla="*/ 0 w 185"/>
                  <a:gd name="T67" fmla="*/ 0 h 146"/>
                  <a:gd name="T68" fmla="*/ 0 w 185"/>
                  <a:gd name="T69" fmla="*/ 0 h 146"/>
                  <a:gd name="T70" fmla="*/ 0 w 185"/>
                  <a:gd name="T71" fmla="*/ 0 h 146"/>
                  <a:gd name="T72" fmla="*/ 0 w 185"/>
                  <a:gd name="T73" fmla="*/ 0 h 146"/>
                  <a:gd name="T74" fmla="*/ 0 w 185"/>
                  <a:gd name="T75" fmla="*/ 0 h 146"/>
                  <a:gd name="T76" fmla="*/ 0 w 185"/>
                  <a:gd name="T77" fmla="*/ 0 h 146"/>
                  <a:gd name="T78" fmla="*/ 0 w 185"/>
                  <a:gd name="T79" fmla="*/ 0 h 146"/>
                  <a:gd name="T80" fmla="*/ 0 w 185"/>
                  <a:gd name="T81" fmla="*/ 0 h 146"/>
                  <a:gd name="T82" fmla="*/ 0 w 185"/>
                  <a:gd name="T83" fmla="*/ 0 h 146"/>
                  <a:gd name="T84" fmla="*/ 0 w 185"/>
                  <a:gd name="T85" fmla="*/ 0 h 146"/>
                  <a:gd name="T86" fmla="*/ 0 w 185"/>
                  <a:gd name="T87" fmla="*/ 0 h 146"/>
                  <a:gd name="T88" fmla="*/ 0 w 185"/>
                  <a:gd name="T89" fmla="*/ 0 h 146"/>
                  <a:gd name="T90" fmla="*/ 0 w 185"/>
                  <a:gd name="T91" fmla="*/ 0 h 146"/>
                  <a:gd name="T92" fmla="*/ 0 w 185"/>
                  <a:gd name="T93" fmla="*/ 0 h 14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5"/>
                  <a:gd name="T142" fmla="*/ 0 h 146"/>
                  <a:gd name="T143" fmla="*/ 185 w 185"/>
                  <a:gd name="T144" fmla="*/ 146 h 14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5" h="146">
                    <a:moveTo>
                      <a:pt x="183" y="54"/>
                    </a:moveTo>
                    <a:lnTo>
                      <a:pt x="180" y="42"/>
                    </a:lnTo>
                    <a:lnTo>
                      <a:pt x="185" y="17"/>
                    </a:lnTo>
                    <a:lnTo>
                      <a:pt x="185" y="0"/>
                    </a:lnTo>
                    <a:lnTo>
                      <a:pt x="173" y="3"/>
                    </a:lnTo>
                    <a:lnTo>
                      <a:pt x="170" y="15"/>
                    </a:lnTo>
                    <a:lnTo>
                      <a:pt x="162" y="24"/>
                    </a:lnTo>
                    <a:lnTo>
                      <a:pt x="152" y="39"/>
                    </a:lnTo>
                    <a:lnTo>
                      <a:pt x="146" y="50"/>
                    </a:lnTo>
                    <a:lnTo>
                      <a:pt x="135" y="62"/>
                    </a:lnTo>
                    <a:lnTo>
                      <a:pt x="123" y="77"/>
                    </a:lnTo>
                    <a:lnTo>
                      <a:pt x="113" y="84"/>
                    </a:lnTo>
                    <a:lnTo>
                      <a:pt x="104" y="90"/>
                    </a:lnTo>
                    <a:lnTo>
                      <a:pt x="93" y="89"/>
                    </a:lnTo>
                    <a:lnTo>
                      <a:pt x="80" y="86"/>
                    </a:lnTo>
                    <a:lnTo>
                      <a:pt x="62" y="90"/>
                    </a:lnTo>
                    <a:lnTo>
                      <a:pt x="45" y="96"/>
                    </a:lnTo>
                    <a:lnTo>
                      <a:pt x="30" y="95"/>
                    </a:lnTo>
                    <a:lnTo>
                      <a:pt x="11" y="89"/>
                    </a:lnTo>
                    <a:lnTo>
                      <a:pt x="21" y="80"/>
                    </a:lnTo>
                    <a:lnTo>
                      <a:pt x="23" y="68"/>
                    </a:lnTo>
                    <a:lnTo>
                      <a:pt x="27" y="53"/>
                    </a:lnTo>
                    <a:lnTo>
                      <a:pt x="21" y="38"/>
                    </a:lnTo>
                    <a:lnTo>
                      <a:pt x="20" y="21"/>
                    </a:lnTo>
                    <a:lnTo>
                      <a:pt x="6" y="29"/>
                    </a:lnTo>
                    <a:lnTo>
                      <a:pt x="2" y="47"/>
                    </a:lnTo>
                    <a:lnTo>
                      <a:pt x="0" y="71"/>
                    </a:lnTo>
                    <a:lnTo>
                      <a:pt x="3" y="84"/>
                    </a:lnTo>
                    <a:lnTo>
                      <a:pt x="9" y="95"/>
                    </a:lnTo>
                    <a:lnTo>
                      <a:pt x="17" y="102"/>
                    </a:lnTo>
                    <a:lnTo>
                      <a:pt x="27" y="104"/>
                    </a:lnTo>
                    <a:lnTo>
                      <a:pt x="33" y="116"/>
                    </a:lnTo>
                    <a:lnTo>
                      <a:pt x="38" y="126"/>
                    </a:lnTo>
                    <a:lnTo>
                      <a:pt x="47" y="135"/>
                    </a:lnTo>
                    <a:lnTo>
                      <a:pt x="66" y="138"/>
                    </a:lnTo>
                    <a:lnTo>
                      <a:pt x="87" y="144"/>
                    </a:lnTo>
                    <a:lnTo>
                      <a:pt x="114" y="146"/>
                    </a:lnTo>
                    <a:lnTo>
                      <a:pt x="132" y="143"/>
                    </a:lnTo>
                    <a:lnTo>
                      <a:pt x="146" y="146"/>
                    </a:lnTo>
                    <a:lnTo>
                      <a:pt x="156" y="131"/>
                    </a:lnTo>
                    <a:lnTo>
                      <a:pt x="159" y="111"/>
                    </a:lnTo>
                    <a:lnTo>
                      <a:pt x="159" y="98"/>
                    </a:lnTo>
                    <a:lnTo>
                      <a:pt x="161" y="87"/>
                    </a:lnTo>
                    <a:lnTo>
                      <a:pt x="174" y="81"/>
                    </a:lnTo>
                    <a:lnTo>
                      <a:pt x="167" y="66"/>
                    </a:lnTo>
                    <a:lnTo>
                      <a:pt x="177" y="53"/>
                    </a:lnTo>
                    <a:lnTo>
                      <a:pt x="183" y="54"/>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16" name="Freeform 872"/>
              <p:cNvSpPr>
                <a:spLocks/>
              </p:cNvSpPr>
              <p:nvPr/>
            </p:nvSpPr>
            <p:spPr bwMode="auto">
              <a:xfrm>
                <a:off x="3817" y="1752"/>
                <a:ext cx="13" cy="15"/>
              </a:xfrm>
              <a:custGeom>
                <a:avLst/>
                <a:gdLst>
                  <a:gd name="T0" fmla="*/ 0 w 72"/>
                  <a:gd name="T1" fmla="*/ 0 h 80"/>
                  <a:gd name="T2" fmla="*/ 0 w 72"/>
                  <a:gd name="T3" fmla="*/ 0 h 80"/>
                  <a:gd name="T4" fmla="*/ 0 w 72"/>
                  <a:gd name="T5" fmla="*/ 0 h 80"/>
                  <a:gd name="T6" fmla="*/ 0 w 72"/>
                  <a:gd name="T7" fmla="*/ 0 h 80"/>
                  <a:gd name="T8" fmla="*/ 0 w 72"/>
                  <a:gd name="T9" fmla="*/ 0 h 80"/>
                  <a:gd name="T10" fmla="*/ 0 w 72"/>
                  <a:gd name="T11" fmla="*/ 0 h 80"/>
                  <a:gd name="T12" fmla="*/ 0 w 72"/>
                  <a:gd name="T13" fmla="*/ 0 h 80"/>
                  <a:gd name="T14" fmla="*/ 0 w 72"/>
                  <a:gd name="T15" fmla="*/ 0 h 80"/>
                  <a:gd name="T16" fmla="*/ 0 w 72"/>
                  <a:gd name="T17" fmla="*/ 0 h 80"/>
                  <a:gd name="T18" fmla="*/ 0 w 72"/>
                  <a:gd name="T19" fmla="*/ 0 h 80"/>
                  <a:gd name="T20" fmla="*/ 0 w 72"/>
                  <a:gd name="T21" fmla="*/ 0 h 80"/>
                  <a:gd name="T22" fmla="*/ 0 w 72"/>
                  <a:gd name="T23" fmla="*/ 0 h 80"/>
                  <a:gd name="T24" fmla="*/ 0 w 72"/>
                  <a:gd name="T25" fmla="*/ 0 h 80"/>
                  <a:gd name="T26" fmla="*/ 0 w 72"/>
                  <a:gd name="T27" fmla="*/ 0 h 80"/>
                  <a:gd name="T28" fmla="*/ 0 w 72"/>
                  <a:gd name="T29" fmla="*/ 0 h 80"/>
                  <a:gd name="T30" fmla="*/ 0 w 72"/>
                  <a:gd name="T31" fmla="*/ 0 h 80"/>
                  <a:gd name="T32" fmla="*/ 0 w 72"/>
                  <a:gd name="T33" fmla="*/ 0 h 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2"/>
                  <a:gd name="T52" fmla="*/ 0 h 80"/>
                  <a:gd name="T53" fmla="*/ 72 w 72"/>
                  <a:gd name="T54" fmla="*/ 80 h 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2" h="80">
                    <a:moveTo>
                      <a:pt x="72" y="80"/>
                    </a:moveTo>
                    <a:lnTo>
                      <a:pt x="66" y="66"/>
                    </a:lnTo>
                    <a:lnTo>
                      <a:pt x="54" y="51"/>
                    </a:lnTo>
                    <a:lnTo>
                      <a:pt x="49" y="36"/>
                    </a:lnTo>
                    <a:lnTo>
                      <a:pt x="42" y="26"/>
                    </a:lnTo>
                    <a:lnTo>
                      <a:pt x="54" y="17"/>
                    </a:lnTo>
                    <a:lnTo>
                      <a:pt x="49" y="0"/>
                    </a:lnTo>
                    <a:lnTo>
                      <a:pt x="30" y="0"/>
                    </a:lnTo>
                    <a:lnTo>
                      <a:pt x="19" y="3"/>
                    </a:lnTo>
                    <a:lnTo>
                      <a:pt x="10" y="15"/>
                    </a:lnTo>
                    <a:lnTo>
                      <a:pt x="3" y="29"/>
                    </a:lnTo>
                    <a:lnTo>
                      <a:pt x="0" y="41"/>
                    </a:lnTo>
                    <a:lnTo>
                      <a:pt x="16" y="33"/>
                    </a:lnTo>
                    <a:lnTo>
                      <a:pt x="22" y="44"/>
                    </a:lnTo>
                    <a:lnTo>
                      <a:pt x="40" y="54"/>
                    </a:lnTo>
                    <a:lnTo>
                      <a:pt x="57" y="62"/>
                    </a:lnTo>
                    <a:lnTo>
                      <a:pt x="72" y="8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17" name="Freeform 873"/>
              <p:cNvSpPr>
                <a:spLocks/>
              </p:cNvSpPr>
              <p:nvPr/>
            </p:nvSpPr>
            <p:spPr bwMode="auto">
              <a:xfrm>
                <a:off x="3772" y="1701"/>
                <a:ext cx="56" cy="58"/>
              </a:xfrm>
              <a:custGeom>
                <a:avLst/>
                <a:gdLst>
                  <a:gd name="T0" fmla="*/ 0 w 299"/>
                  <a:gd name="T1" fmla="*/ 0 h 318"/>
                  <a:gd name="T2" fmla="*/ 0 w 299"/>
                  <a:gd name="T3" fmla="*/ 0 h 318"/>
                  <a:gd name="T4" fmla="*/ 0 w 299"/>
                  <a:gd name="T5" fmla="*/ 0 h 318"/>
                  <a:gd name="T6" fmla="*/ 0 w 299"/>
                  <a:gd name="T7" fmla="*/ 0 h 318"/>
                  <a:gd name="T8" fmla="*/ 0 w 299"/>
                  <a:gd name="T9" fmla="*/ 0 h 318"/>
                  <a:gd name="T10" fmla="*/ 0 w 299"/>
                  <a:gd name="T11" fmla="*/ 0 h 318"/>
                  <a:gd name="T12" fmla="*/ 0 w 299"/>
                  <a:gd name="T13" fmla="*/ 0 h 318"/>
                  <a:gd name="T14" fmla="*/ 0 w 299"/>
                  <a:gd name="T15" fmla="*/ 0 h 318"/>
                  <a:gd name="T16" fmla="*/ 0 w 299"/>
                  <a:gd name="T17" fmla="*/ 0 h 318"/>
                  <a:gd name="T18" fmla="*/ 0 w 299"/>
                  <a:gd name="T19" fmla="*/ 0 h 318"/>
                  <a:gd name="T20" fmla="*/ 0 w 299"/>
                  <a:gd name="T21" fmla="*/ 0 h 318"/>
                  <a:gd name="T22" fmla="*/ 0 w 299"/>
                  <a:gd name="T23" fmla="*/ 0 h 318"/>
                  <a:gd name="T24" fmla="*/ 0 w 299"/>
                  <a:gd name="T25" fmla="*/ 0 h 318"/>
                  <a:gd name="T26" fmla="*/ 0 w 299"/>
                  <a:gd name="T27" fmla="*/ 0 h 318"/>
                  <a:gd name="T28" fmla="*/ 0 w 299"/>
                  <a:gd name="T29" fmla="*/ 0 h 318"/>
                  <a:gd name="T30" fmla="*/ 0 w 299"/>
                  <a:gd name="T31" fmla="*/ 0 h 318"/>
                  <a:gd name="T32" fmla="*/ 0 w 299"/>
                  <a:gd name="T33" fmla="*/ 0 h 318"/>
                  <a:gd name="T34" fmla="*/ 0 w 299"/>
                  <a:gd name="T35" fmla="*/ 0 h 318"/>
                  <a:gd name="T36" fmla="*/ 0 w 299"/>
                  <a:gd name="T37" fmla="*/ 0 h 318"/>
                  <a:gd name="T38" fmla="*/ 0 w 299"/>
                  <a:gd name="T39" fmla="*/ 0 h 318"/>
                  <a:gd name="T40" fmla="*/ 0 w 299"/>
                  <a:gd name="T41" fmla="*/ 0 h 318"/>
                  <a:gd name="T42" fmla="*/ 0 w 299"/>
                  <a:gd name="T43" fmla="*/ 0 h 318"/>
                  <a:gd name="T44" fmla="*/ 0 w 299"/>
                  <a:gd name="T45" fmla="*/ 0 h 318"/>
                  <a:gd name="T46" fmla="*/ 0 w 299"/>
                  <a:gd name="T47" fmla="*/ 0 h 318"/>
                  <a:gd name="T48" fmla="*/ 0 w 299"/>
                  <a:gd name="T49" fmla="*/ 0 h 318"/>
                  <a:gd name="T50" fmla="*/ 0 w 299"/>
                  <a:gd name="T51" fmla="*/ 0 h 318"/>
                  <a:gd name="T52" fmla="*/ 0 w 299"/>
                  <a:gd name="T53" fmla="*/ 0 h 318"/>
                  <a:gd name="T54" fmla="*/ 0 w 299"/>
                  <a:gd name="T55" fmla="*/ 0 h 318"/>
                  <a:gd name="T56" fmla="*/ 0 w 299"/>
                  <a:gd name="T57" fmla="*/ 0 h 318"/>
                  <a:gd name="T58" fmla="*/ 0 w 299"/>
                  <a:gd name="T59" fmla="*/ 0 h 318"/>
                  <a:gd name="T60" fmla="*/ 0 w 299"/>
                  <a:gd name="T61" fmla="*/ 0 h 318"/>
                  <a:gd name="T62" fmla="*/ 0 w 299"/>
                  <a:gd name="T63" fmla="*/ 0 h 318"/>
                  <a:gd name="T64" fmla="*/ 0 w 299"/>
                  <a:gd name="T65" fmla="*/ 0 h 318"/>
                  <a:gd name="T66" fmla="*/ 0 w 299"/>
                  <a:gd name="T67" fmla="*/ 0 h 318"/>
                  <a:gd name="T68" fmla="*/ 0 w 299"/>
                  <a:gd name="T69" fmla="*/ 0 h 318"/>
                  <a:gd name="T70" fmla="*/ 0 w 299"/>
                  <a:gd name="T71" fmla="*/ 0 h 318"/>
                  <a:gd name="T72" fmla="*/ 0 w 299"/>
                  <a:gd name="T73" fmla="*/ 0 h 318"/>
                  <a:gd name="T74" fmla="*/ 0 w 299"/>
                  <a:gd name="T75" fmla="*/ 0 h 318"/>
                  <a:gd name="T76" fmla="*/ 0 w 299"/>
                  <a:gd name="T77" fmla="*/ 0 h 318"/>
                  <a:gd name="T78" fmla="*/ 0 w 299"/>
                  <a:gd name="T79" fmla="*/ 0 h 318"/>
                  <a:gd name="T80" fmla="*/ 0 w 299"/>
                  <a:gd name="T81" fmla="*/ 0 h 318"/>
                  <a:gd name="T82" fmla="*/ 0 w 299"/>
                  <a:gd name="T83" fmla="*/ 0 h 318"/>
                  <a:gd name="T84" fmla="*/ 0 w 299"/>
                  <a:gd name="T85" fmla="*/ 0 h 318"/>
                  <a:gd name="T86" fmla="*/ 0 w 299"/>
                  <a:gd name="T87" fmla="*/ 0 h 318"/>
                  <a:gd name="T88" fmla="*/ 0 w 299"/>
                  <a:gd name="T89" fmla="*/ 0 h 318"/>
                  <a:gd name="T90" fmla="*/ 0 w 299"/>
                  <a:gd name="T91" fmla="*/ 0 h 318"/>
                  <a:gd name="T92" fmla="*/ 0 w 299"/>
                  <a:gd name="T93" fmla="*/ 0 h 318"/>
                  <a:gd name="T94" fmla="*/ 0 w 299"/>
                  <a:gd name="T95" fmla="*/ 0 h 318"/>
                  <a:gd name="T96" fmla="*/ 0 w 299"/>
                  <a:gd name="T97" fmla="*/ 0 h 318"/>
                  <a:gd name="T98" fmla="*/ 0 w 299"/>
                  <a:gd name="T99" fmla="*/ 0 h 318"/>
                  <a:gd name="T100" fmla="*/ 0 w 299"/>
                  <a:gd name="T101" fmla="*/ 0 h 318"/>
                  <a:gd name="T102" fmla="*/ 0 w 299"/>
                  <a:gd name="T103" fmla="*/ 0 h 318"/>
                  <a:gd name="T104" fmla="*/ 0 w 299"/>
                  <a:gd name="T105" fmla="*/ 0 h 318"/>
                  <a:gd name="T106" fmla="*/ 0 w 299"/>
                  <a:gd name="T107" fmla="*/ 0 h 318"/>
                  <a:gd name="T108" fmla="*/ 0 w 299"/>
                  <a:gd name="T109" fmla="*/ 0 h 318"/>
                  <a:gd name="T110" fmla="*/ 0 w 299"/>
                  <a:gd name="T111" fmla="*/ 0 h 318"/>
                  <a:gd name="T112" fmla="*/ 0 w 299"/>
                  <a:gd name="T113" fmla="*/ 0 h 318"/>
                  <a:gd name="T114" fmla="*/ 0 w 299"/>
                  <a:gd name="T115" fmla="*/ 0 h 318"/>
                  <a:gd name="T116" fmla="*/ 0 w 299"/>
                  <a:gd name="T117" fmla="*/ 0 h 3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99"/>
                  <a:gd name="T178" fmla="*/ 0 h 318"/>
                  <a:gd name="T179" fmla="*/ 299 w 299"/>
                  <a:gd name="T180" fmla="*/ 318 h 3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99" h="318">
                    <a:moveTo>
                      <a:pt x="294" y="282"/>
                    </a:moveTo>
                    <a:lnTo>
                      <a:pt x="299" y="272"/>
                    </a:lnTo>
                    <a:lnTo>
                      <a:pt x="288" y="267"/>
                    </a:lnTo>
                    <a:lnTo>
                      <a:pt x="279" y="251"/>
                    </a:lnTo>
                    <a:lnTo>
                      <a:pt x="270" y="243"/>
                    </a:lnTo>
                    <a:lnTo>
                      <a:pt x="276" y="231"/>
                    </a:lnTo>
                    <a:lnTo>
                      <a:pt x="279" y="215"/>
                    </a:lnTo>
                    <a:lnTo>
                      <a:pt x="266" y="195"/>
                    </a:lnTo>
                    <a:lnTo>
                      <a:pt x="255" y="185"/>
                    </a:lnTo>
                    <a:lnTo>
                      <a:pt x="236" y="171"/>
                    </a:lnTo>
                    <a:lnTo>
                      <a:pt x="225" y="168"/>
                    </a:lnTo>
                    <a:lnTo>
                      <a:pt x="215" y="152"/>
                    </a:lnTo>
                    <a:lnTo>
                      <a:pt x="204" y="144"/>
                    </a:lnTo>
                    <a:lnTo>
                      <a:pt x="197" y="134"/>
                    </a:lnTo>
                    <a:lnTo>
                      <a:pt x="206" y="125"/>
                    </a:lnTo>
                    <a:lnTo>
                      <a:pt x="215" y="110"/>
                    </a:lnTo>
                    <a:lnTo>
                      <a:pt x="219" y="95"/>
                    </a:lnTo>
                    <a:lnTo>
                      <a:pt x="224" y="80"/>
                    </a:lnTo>
                    <a:lnTo>
                      <a:pt x="228" y="69"/>
                    </a:lnTo>
                    <a:lnTo>
                      <a:pt x="219" y="60"/>
                    </a:lnTo>
                    <a:lnTo>
                      <a:pt x="203" y="50"/>
                    </a:lnTo>
                    <a:lnTo>
                      <a:pt x="192" y="38"/>
                    </a:lnTo>
                    <a:lnTo>
                      <a:pt x="185" y="23"/>
                    </a:lnTo>
                    <a:lnTo>
                      <a:pt x="177" y="15"/>
                    </a:lnTo>
                    <a:lnTo>
                      <a:pt x="164" y="14"/>
                    </a:lnTo>
                    <a:lnTo>
                      <a:pt x="146" y="11"/>
                    </a:lnTo>
                    <a:lnTo>
                      <a:pt x="134" y="0"/>
                    </a:lnTo>
                    <a:lnTo>
                      <a:pt x="126" y="8"/>
                    </a:lnTo>
                    <a:lnTo>
                      <a:pt x="117" y="15"/>
                    </a:lnTo>
                    <a:lnTo>
                      <a:pt x="104" y="24"/>
                    </a:lnTo>
                    <a:lnTo>
                      <a:pt x="96" y="36"/>
                    </a:lnTo>
                    <a:lnTo>
                      <a:pt x="83" y="38"/>
                    </a:lnTo>
                    <a:lnTo>
                      <a:pt x="81" y="54"/>
                    </a:lnTo>
                    <a:lnTo>
                      <a:pt x="83" y="65"/>
                    </a:lnTo>
                    <a:lnTo>
                      <a:pt x="83" y="81"/>
                    </a:lnTo>
                    <a:lnTo>
                      <a:pt x="83" y="98"/>
                    </a:lnTo>
                    <a:lnTo>
                      <a:pt x="80" y="110"/>
                    </a:lnTo>
                    <a:lnTo>
                      <a:pt x="65" y="122"/>
                    </a:lnTo>
                    <a:lnTo>
                      <a:pt x="45" y="126"/>
                    </a:lnTo>
                    <a:lnTo>
                      <a:pt x="29" y="135"/>
                    </a:lnTo>
                    <a:lnTo>
                      <a:pt x="0" y="152"/>
                    </a:lnTo>
                    <a:lnTo>
                      <a:pt x="15" y="203"/>
                    </a:lnTo>
                    <a:lnTo>
                      <a:pt x="35" y="209"/>
                    </a:lnTo>
                    <a:lnTo>
                      <a:pt x="60" y="215"/>
                    </a:lnTo>
                    <a:lnTo>
                      <a:pt x="71" y="234"/>
                    </a:lnTo>
                    <a:lnTo>
                      <a:pt x="95" y="242"/>
                    </a:lnTo>
                    <a:lnTo>
                      <a:pt x="114" y="251"/>
                    </a:lnTo>
                    <a:lnTo>
                      <a:pt x="132" y="263"/>
                    </a:lnTo>
                    <a:lnTo>
                      <a:pt x="143" y="273"/>
                    </a:lnTo>
                    <a:lnTo>
                      <a:pt x="150" y="285"/>
                    </a:lnTo>
                    <a:lnTo>
                      <a:pt x="153" y="302"/>
                    </a:lnTo>
                    <a:lnTo>
                      <a:pt x="182" y="311"/>
                    </a:lnTo>
                    <a:lnTo>
                      <a:pt x="212" y="314"/>
                    </a:lnTo>
                    <a:lnTo>
                      <a:pt x="225" y="318"/>
                    </a:lnTo>
                    <a:lnTo>
                      <a:pt x="248" y="318"/>
                    </a:lnTo>
                    <a:lnTo>
                      <a:pt x="254" y="293"/>
                    </a:lnTo>
                    <a:lnTo>
                      <a:pt x="261" y="282"/>
                    </a:lnTo>
                    <a:lnTo>
                      <a:pt x="282" y="281"/>
                    </a:lnTo>
                    <a:lnTo>
                      <a:pt x="294" y="28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18" name="Freeform 874"/>
              <p:cNvSpPr>
                <a:spLocks/>
              </p:cNvSpPr>
              <p:nvPr/>
            </p:nvSpPr>
            <p:spPr bwMode="auto">
              <a:xfrm>
                <a:off x="3804" y="1686"/>
                <a:ext cx="114" cy="94"/>
              </a:xfrm>
              <a:custGeom>
                <a:avLst/>
                <a:gdLst>
                  <a:gd name="T0" fmla="*/ 0 w 616"/>
                  <a:gd name="T1" fmla="*/ 0 h 510"/>
                  <a:gd name="T2" fmla="*/ 0 w 616"/>
                  <a:gd name="T3" fmla="*/ 0 h 510"/>
                  <a:gd name="T4" fmla="*/ 0 w 616"/>
                  <a:gd name="T5" fmla="*/ 0 h 510"/>
                  <a:gd name="T6" fmla="*/ 0 w 616"/>
                  <a:gd name="T7" fmla="*/ 0 h 510"/>
                  <a:gd name="T8" fmla="*/ 0 w 616"/>
                  <a:gd name="T9" fmla="*/ 0 h 510"/>
                  <a:gd name="T10" fmla="*/ 0 w 616"/>
                  <a:gd name="T11" fmla="*/ 0 h 510"/>
                  <a:gd name="T12" fmla="*/ 0 w 616"/>
                  <a:gd name="T13" fmla="*/ 0 h 510"/>
                  <a:gd name="T14" fmla="*/ 0 w 616"/>
                  <a:gd name="T15" fmla="*/ 0 h 510"/>
                  <a:gd name="T16" fmla="*/ 0 w 616"/>
                  <a:gd name="T17" fmla="*/ 0 h 510"/>
                  <a:gd name="T18" fmla="*/ 0 w 616"/>
                  <a:gd name="T19" fmla="*/ 0 h 510"/>
                  <a:gd name="T20" fmla="*/ 0 w 616"/>
                  <a:gd name="T21" fmla="*/ 0 h 510"/>
                  <a:gd name="T22" fmla="*/ 0 w 616"/>
                  <a:gd name="T23" fmla="*/ 0 h 510"/>
                  <a:gd name="T24" fmla="*/ 0 w 616"/>
                  <a:gd name="T25" fmla="*/ 0 h 510"/>
                  <a:gd name="T26" fmla="*/ 0 w 616"/>
                  <a:gd name="T27" fmla="*/ 0 h 510"/>
                  <a:gd name="T28" fmla="*/ 0 w 616"/>
                  <a:gd name="T29" fmla="*/ 0 h 510"/>
                  <a:gd name="T30" fmla="*/ 0 w 616"/>
                  <a:gd name="T31" fmla="*/ 0 h 510"/>
                  <a:gd name="T32" fmla="*/ 0 w 616"/>
                  <a:gd name="T33" fmla="*/ 0 h 510"/>
                  <a:gd name="T34" fmla="*/ 0 w 616"/>
                  <a:gd name="T35" fmla="*/ 0 h 510"/>
                  <a:gd name="T36" fmla="*/ 0 w 616"/>
                  <a:gd name="T37" fmla="*/ 0 h 510"/>
                  <a:gd name="T38" fmla="*/ 0 w 616"/>
                  <a:gd name="T39" fmla="*/ 0 h 510"/>
                  <a:gd name="T40" fmla="*/ 0 w 616"/>
                  <a:gd name="T41" fmla="*/ 0 h 510"/>
                  <a:gd name="T42" fmla="*/ 0 w 616"/>
                  <a:gd name="T43" fmla="*/ 0 h 510"/>
                  <a:gd name="T44" fmla="*/ 0 w 616"/>
                  <a:gd name="T45" fmla="*/ 0 h 510"/>
                  <a:gd name="T46" fmla="*/ 0 w 616"/>
                  <a:gd name="T47" fmla="*/ 0 h 510"/>
                  <a:gd name="T48" fmla="*/ 0 w 616"/>
                  <a:gd name="T49" fmla="*/ 0 h 510"/>
                  <a:gd name="T50" fmla="*/ 0 w 616"/>
                  <a:gd name="T51" fmla="*/ 0 h 510"/>
                  <a:gd name="T52" fmla="*/ 0 w 616"/>
                  <a:gd name="T53" fmla="*/ 0 h 510"/>
                  <a:gd name="T54" fmla="*/ 0 w 616"/>
                  <a:gd name="T55" fmla="*/ 0 h 510"/>
                  <a:gd name="T56" fmla="*/ 0 w 616"/>
                  <a:gd name="T57" fmla="*/ 0 h 510"/>
                  <a:gd name="T58" fmla="*/ 0 w 616"/>
                  <a:gd name="T59" fmla="*/ 0 h 510"/>
                  <a:gd name="T60" fmla="*/ 0 w 616"/>
                  <a:gd name="T61" fmla="*/ 0 h 510"/>
                  <a:gd name="T62" fmla="*/ 0 w 616"/>
                  <a:gd name="T63" fmla="*/ 0 h 510"/>
                  <a:gd name="T64" fmla="*/ 0 w 616"/>
                  <a:gd name="T65" fmla="*/ 0 h 510"/>
                  <a:gd name="T66" fmla="*/ 0 w 616"/>
                  <a:gd name="T67" fmla="*/ 0 h 510"/>
                  <a:gd name="T68" fmla="*/ 0 w 616"/>
                  <a:gd name="T69" fmla="*/ 0 h 510"/>
                  <a:gd name="T70" fmla="*/ 0 w 616"/>
                  <a:gd name="T71" fmla="*/ 0 h 510"/>
                  <a:gd name="T72" fmla="*/ 0 w 616"/>
                  <a:gd name="T73" fmla="*/ 0 h 510"/>
                  <a:gd name="T74" fmla="*/ 0 w 616"/>
                  <a:gd name="T75" fmla="*/ 0 h 510"/>
                  <a:gd name="T76" fmla="*/ 0 w 616"/>
                  <a:gd name="T77" fmla="*/ 0 h 510"/>
                  <a:gd name="T78" fmla="*/ 0 w 616"/>
                  <a:gd name="T79" fmla="*/ 0 h 510"/>
                  <a:gd name="T80" fmla="*/ 0 w 616"/>
                  <a:gd name="T81" fmla="*/ 0 h 510"/>
                  <a:gd name="T82" fmla="*/ 0 w 616"/>
                  <a:gd name="T83" fmla="*/ 0 h 510"/>
                  <a:gd name="T84" fmla="*/ 0 w 616"/>
                  <a:gd name="T85" fmla="*/ 0 h 510"/>
                  <a:gd name="T86" fmla="*/ 0 w 616"/>
                  <a:gd name="T87" fmla="*/ 0 h 510"/>
                  <a:gd name="T88" fmla="*/ 0 w 616"/>
                  <a:gd name="T89" fmla="*/ 0 h 510"/>
                  <a:gd name="T90" fmla="*/ 0 w 616"/>
                  <a:gd name="T91" fmla="*/ 0 h 510"/>
                  <a:gd name="T92" fmla="*/ 0 w 616"/>
                  <a:gd name="T93" fmla="*/ 0 h 51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16"/>
                  <a:gd name="T142" fmla="*/ 0 h 510"/>
                  <a:gd name="T143" fmla="*/ 616 w 616"/>
                  <a:gd name="T144" fmla="*/ 510 h 51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16" h="510">
                    <a:moveTo>
                      <a:pt x="130" y="365"/>
                    </a:moveTo>
                    <a:lnTo>
                      <a:pt x="141" y="356"/>
                    </a:lnTo>
                    <a:lnTo>
                      <a:pt x="141" y="342"/>
                    </a:lnTo>
                    <a:lnTo>
                      <a:pt x="154" y="354"/>
                    </a:lnTo>
                    <a:lnTo>
                      <a:pt x="166" y="363"/>
                    </a:lnTo>
                    <a:lnTo>
                      <a:pt x="181" y="356"/>
                    </a:lnTo>
                    <a:lnTo>
                      <a:pt x="189" y="372"/>
                    </a:lnTo>
                    <a:lnTo>
                      <a:pt x="196" y="380"/>
                    </a:lnTo>
                    <a:lnTo>
                      <a:pt x="202" y="395"/>
                    </a:lnTo>
                    <a:lnTo>
                      <a:pt x="217" y="404"/>
                    </a:lnTo>
                    <a:lnTo>
                      <a:pt x="222" y="414"/>
                    </a:lnTo>
                    <a:lnTo>
                      <a:pt x="225" y="428"/>
                    </a:lnTo>
                    <a:lnTo>
                      <a:pt x="238" y="443"/>
                    </a:lnTo>
                    <a:lnTo>
                      <a:pt x="250" y="440"/>
                    </a:lnTo>
                    <a:lnTo>
                      <a:pt x="268" y="449"/>
                    </a:lnTo>
                    <a:lnTo>
                      <a:pt x="277" y="461"/>
                    </a:lnTo>
                    <a:lnTo>
                      <a:pt x="288" y="467"/>
                    </a:lnTo>
                    <a:lnTo>
                      <a:pt x="298" y="468"/>
                    </a:lnTo>
                    <a:lnTo>
                      <a:pt x="304" y="477"/>
                    </a:lnTo>
                    <a:lnTo>
                      <a:pt x="315" y="479"/>
                    </a:lnTo>
                    <a:lnTo>
                      <a:pt x="339" y="482"/>
                    </a:lnTo>
                    <a:lnTo>
                      <a:pt x="351" y="479"/>
                    </a:lnTo>
                    <a:lnTo>
                      <a:pt x="361" y="473"/>
                    </a:lnTo>
                    <a:lnTo>
                      <a:pt x="379" y="458"/>
                    </a:lnTo>
                    <a:lnTo>
                      <a:pt x="375" y="470"/>
                    </a:lnTo>
                    <a:lnTo>
                      <a:pt x="364" y="480"/>
                    </a:lnTo>
                    <a:lnTo>
                      <a:pt x="376" y="479"/>
                    </a:lnTo>
                    <a:lnTo>
                      <a:pt x="387" y="465"/>
                    </a:lnTo>
                    <a:lnTo>
                      <a:pt x="394" y="452"/>
                    </a:lnTo>
                    <a:lnTo>
                      <a:pt x="411" y="459"/>
                    </a:lnTo>
                    <a:lnTo>
                      <a:pt x="418" y="467"/>
                    </a:lnTo>
                    <a:lnTo>
                      <a:pt x="423" y="480"/>
                    </a:lnTo>
                    <a:lnTo>
                      <a:pt x="430" y="494"/>
                    </a:lnTo>
                    <a:lnTo>
                      <a:pt x="442" y="503"/>
                    </a:lnTo>
                    <a:lnTo>
                      <a:pt x="468" y="507"/>
                    </a:lnTo>
                    <a:lnTo>
                      <a:pt x="504" y="507"/>
                    </a:lnTo>
                    <a:lnTo>
                      <a:pt x="523" y="509"/>
                    </a:lnTo>
                    <a:lnTo>
                      <a:pt x="547" y="509"/>
                    </a:lnTo>
                    <a:lnTo>
                      <a:pt x="568" y="510"/>
                    </a:lnTo>
                    <a:lnTo>
                      <a:pt x="576" y="503"/>
                    </a:lnTo>
                    <a:lnTo>
                      <a:pt x="574" y="483"/>
                    </a:lnTo>
                    <a:lnTo>
                      <a:pt x="577" y="470"/>
                    </a:lnTo>
                    <a:lnTo>
                      <a:pt x="586" y="456"/>
                    </a:lnTo>
                    <a:lnTo>
                      <a:pt x="594" y="447"/>
                    </a:lnTo>
                    <a:lnTo>
                      <a:pt x="609" y="438"/>
                    </a:lnTo>
                    <a:lnTo>
                      <a:pt x="616" y="426"/>
                    </a:lnTo>
                    <a:lnTo>
                      <a:pt x="598" y="420"/>
                    </a:lnTo>
                    <a:lnTo>
                      <a:pt x="598" y="405"/>
                    </a:lnTo>
                    <a:lnTo>
                      <a:pt x="595" y="389"/>
                    </a:lnTo>
                    <a:lnTo>
                      <a:pt x="586" y="384"/>
                    </a:lnTo>
                    <a:lnTo>
                      <a:pt x="571" y="381"/>
                    </a:lnTo>
                    <a:lnTo>
                      <a:pt x="556" y="375"/>
                    </a:lnTo>
                    <a:lnTo>
                      <a:pt x="546" y="366"/>
                    </a:lnTo>
                    <a:lnTo>
                      <a:pt x="538" y="350"/>
                    </a:lnTo>
                    <a:lnTo>
                      <a:pt x="526" y="341"/>
                    </a:lnTo>
                    <a:lnTo>
                      <a:pt x="529" y="330"/>
                    </a:lnTo>
                    <a:lnTo>
                      <a:pt x="538" y="315"/>
                    </a:lnTo>
                    <a:lnTo>
                      <a:pt x="547" y="297"/>
                    </a:lnTo>
                    <a:lnTo>
                      <a:pt x="546" y="282"/>
                    </a:lnTo>
                    <a:lnTo>
                      <a:pt x="534" y="267"/>
                    </a:lnTo>
                    <a:lnTo>
                      <a:pt x="510" y="267"/>
                    </a:lnTo>
                    <a:lnTo>
                      <a:pt x="510" y="257"/>
                    </a:lnTo>
                    <a:lnTo>
                      <a:pt x="508" y="243"/>
                    </a:lnTo>
                    <a:lnTo>
                      <a:pt x="499" y="227"/>
                    </a:lnTo>
                    <a:lnTo>
                      <a:pt x="501" y="212"/>
                    </a:lnTo>
                    <a:lnTo>
                      <a:pt x="507" y="200"/>
                    </a:lnTo>
                    <a:lnTo>
                      <a:pt x="495" y="182"/>
                    </a:lnTo>
                    <a:lnTo>
                      <a:pt x="498" y="164"/>
                    </a:lnTo>
                    <a:lnTo>
                      <a:pt x="507" y="141"/>
                    </a:lnTo>
                    <a:lnTo>
                      <a:pt x="507" y="128"/>
                    </a:lnTo>
                    <a:lnTo>
                      <a:pt x="505" y="111"/>
                    </a:lnTo>
                    <a:lnTo>
                      <a:pt x="498" y="98"/>
                    </a:lnTo>
                    <a:lnTo>
                      <a:pt x="496" y="84"/>
                    </a:lnTo>
                    <a:lnTo>
                      <a:pt x="475" y="84"/>
                    </a:lnTo>
                    <a:lnTo>
                      <a:pt x="465" y="74"/>
                    </a:lnTo>
                    <a:lnTo>
                      <a:pt x="448" y="65"/>
                    </a:lnTo>
                    <a:lnTo>
                      <a:pt x="433" y="56"/>
                    </a:lnTo>
                    <a:lnTo>
                      <a:pt x="418" y="53"/>
                    </a:lnTo>
                    <a:lnTo>
                      <a:pt x="402" y="48"/>
                    </a:lnTo>
                    <a:lnTo>
                      <a:pt x="385" y="48"/>
                    </a:lnTo>
                    <a:lnTo>
                      <a:pt x="369" y="33"/>
                    </a:lnTo>
                    <a:lnTo>
                      <a:pt x="354" y="33"/>
                    </a:lnTo>
                    <a:lnTo>
                      <a:pt x="343" y="45"/>
                    </a:lnTo>
                    <a:lnTo>
                      <a:pt x="333" y="44"/>
                    </a:lnTo>
                    <a:lnTo>
                      <a:pt x="322" y="47"/>
                    </a:lnTo>
                    <a:lnTo>
                      <a:pt x="309" y="59"/>
                    </a:lnTo>
                    <a:lnTo>
                      <a:pt x="300" y="69"/>
                    </a:lnTo>
                    <a:lnTo>
                      <a:pt x="289" y="72"/>
                    </a:lnTo>
                    <a:lnTo>
                      <a:pt x="289" y="90"/>
                    </a:lnTo>
                    <a:lnTo>
                      <a:pt x="271" y="102"/>
                    </a:lnTo>
                    <a:lnTo>
                      <a:pt x="255" y="101"/>
                    </a:lnTo>
                    <a:lnTo>
                      <a:pt x="232" y="107"/>
                    </a:lnTo>
                    <a:lnTo>
                      <a:pt x="210" y="113"/>
                    </a:lnTo>
                    <a:lnTo>
                      <a:pt x="201" y="102"/>
                    </a:lnTo>
                    <a:lnTo>
                      <a:pt x="192" y="96"/>
                    </a:lnTo>
                    <a:lnTo>
                      <a:pt x="180" y="90"/>
                    </a:lnTo>
                    <a:lnTo>
                      <a:pt x="168" y="84"/>
                    </a:lnTo>
                    <a:lnTo>
                      <a:pt x="156" y="84"/>
                    </a:lnTo>
                    <a:lnTo>
                      <a:pt x="147" y="78"/>
                    </a:lnTo>
                    <a:lnTo>
                      <a:pt x="141" y="68"/>
                    </a:lnTo>
                    <a:lnTo>
                      <a:pt x="136" y="57"/>
                    </a:lnTo>
                    <a:lnTo>
                      <a:pt x="132" y="48"/>
                    </a:lnTo>
                    <a:lnTo>
                      <a:pt x="117" y="41"/>
                    </a:lnTo>
                    <a:lnTo>
                      <a:pt x="109" y="32"/>
                    </a:lnTo>
                    <a:lnTo>
                      <a:pt x="111" y="17"/>
                    </a:lnTo>
                    <a:lnTo>
                      <a:pt x="96" y="0"/>
                    </a:lnTo>
                    <a:lnTo>
                      <a:pt x="79" y="11"/>
                    </a:lnTo>
                    <a:lnTo>
                      <a:pt x="75" y="20"/>
                    </a:lnTo>
                    <a:lnTo>
                      <a:pt x="69" y="35"/>
                    </a:lnTo>
                    <a:lnTo>
                      <a:pt x="57" y="35"/>
                    </a:lnTo>
                    <a:lnTo>
                      <a:pt x="36" y="27"/>
                    </a:lnTo>
                    <a:lnTo>
                      <a:pt x="21" y="27"/>
                    </a:lnTo>
                    <a:lnTo>
                      <a:pt x="18" y="15"/>
                    </a:lnTo>
                    <a:lnTo>
                      <a:pt x="12" y="5"/>
                    </a:lnTo>
                    <a:lnTo>
                      <a:pt x="1" y="15"/>
                    </a:lnTo>
                    <a:lnTo>
                      <a:pt x="0" y="33"/>
                    </a:lnTo>
                    <a:lnTo>
                      <a:pt x="4" y="42"/>
                    </a:lnTo>
                    <a:lnTo>
                      <a:pt x="7" y="53"/>
                    </a:lnTo>
                    <a:lnTo>
                      <a:pt x="9" y="68"/>
                    </a:lnTo>
                    <a:lnTo>
                      <a:pt x="12" y="78"/>
                    </a:lnTo>
                    <a:lnTo>
                      <a:pt x="15" y="89"/>
                    </a:lnTo>
                    <a:lnTo>
                      <a:pt x="19" y="105"/>
                    </a:lnTo>
                    <a:lnTo>
                      <a:pt x="25" y="117"/>
                    </a:lnTo>
                    <a:lnTo>
                      <a:pt x="33" y="129"/>
                    </a:lnTo>
                    <a:lnTo>
                      <a:pt x="54" y="141"/>
                    </a:lnTo>
                    <a:lnTo>
                      <a:pt x="58" y="155"/>
                    </a:lnTo>
                    <a:lnTo>
                      <a:pt x="54" y="165"/>
                    </a:lnTo>
                    <a:lnTo>
                      <a:pt x="49" y="180"/>
                    </a:lnTo>
                    <a:lnTo>
                      <a:pt x="45" y="195"/>
                    </a:lnTo>
                    <a:lnTo>
                      <a:pt x="36" y="207"/>
                    </a:lnTo>
                    <a:lnTo>
                      <a:pt x="28" y="213"/>
                    </a:lnTo>
                    <a:lnTo>
                      <a:pt x="39" y="225"/>
                    </a:lnTo>
                    <a:lnTo>
                      <a:pt x="49" y="243"/>
                    </a:lnTo>
                    <a:lnTo>
                      <a:pt x="58" y="255"/>
                    </a:lnTo>
                    <a:lnTo>
                      <a:pt x="78" y="263"/>
                    </a:lnTo>
                    <a:lnTo>
                      <a:pt x="87" y="273"/>
                    </a:lnTo>
                    <a:lnTo>
                      <a:pt x="100" y="284"/>
                    </a:lnTo>
                    <a:lnTo>
                      <a:pt x="111" y="299"/>
                    </a:lnTo>
                    <a:lnTo>
                      <a:pt x="106" y="317"/>
                    </a:lnTo>
                    <a:lnTo>
                      <a:pt x="105" y="327"/>
                    </a:lnTo>
                    <a:lnTo>
                      <a:pt x="115" y="344"/>
                    </a:lnTo>
                    <a:lnTo>
                      <a:pt x="120" y="354"/>
                    </a:lnTo>
                    <a:lnTo>
                      <a:pt x="130" y="365"/>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19" name="Freeform 875"/>
              <p:cNvSpPr>
                <a:spLocks/>
              </p:cNvSpPr>
              <p:nvPr/>
            </p:nvSpPr>
            <p:spPr bwMode="auto">
              <a:xfrm>
                <a:off x="3815" y="1573"/>
                <a:ext cx="167" cy="100"/>
              </a:xfrm>
              <a:custGeom>
                <a:avLst/>
                <a:gdLst>
                  <a:gd name="T0" fmla="*/ 0 w 903"/>
                  <a:gd name="T1" fmla="*/ 0 h 543"/>
                  <a:gd name="T2" fmla="*/ 0 w 903"/>
                  <a:gd name="T3" fmla="*/ 0 h 543"/>
                  <a:gd name="T4" fmla="*/ 0 w 903"/>
                  <a:gd name="T5" fmla="*/ 0 h 543"/>
                  <a:gd name="T6" fmla="*/ 0 w 903"/>
                  <a:gd name="T7" fmla="*/ 0 h 543"/>
                  <a:gd name="T8" fmla="*/ 0 w 903"/>
                  <a:gd name="T9" fmla="*/ 0 h 543"/>
                  <a:gd name="T10" fmla="*/ 0 w 903"/>
                  <a:gd name="T11" fmla="*/ 0 h 543"/>
                  <a:gd name="T12" fmla="*/ 0 w 903"/>
                  <a:gd name="T13" fmla="*/ 0 h 543"/>
                  <a:gd name="T14" fmla="*/ 0 w 903"/>
                  <a:gd name="T15" fmla="*/ 0 h 543"/>
                  <a:gd name="T16" fmla="*/ 0 w 903"/>
                  <a:gd name="T17" fmla="*/ 0 h 543"/>
                  <a:gd name="T18" fmla="*/ 0 w 903"/>
                  <a:gd name="T19" fmla="*/ 0 h 543"/>
                  <a:gd name="T20" fmla="*/ 0 w 903"/>
                  <a:gd name="T21" fmla="*/ 0 h 543"/>
                  <a:gd name="T22" fmla="*/ 0 w 903"/>
                  <a:gd name="T23" fmla="*/ 0 h 543"/>
                  <a:gd name="T24" fmla="*/ 0 w 903"/>
                  <a:gd name="T25" fmla="*/ 0 h 543"/>
                  <a:gd name="T26" fmla="*/ 0 w 903"/>
                  <a:gd name="T27" fmla="*/ 0 h 543"/>
                  <a:gd name="T28" fmla="*/ 0 w 903"/>
                  <a:gd name="T29" fmla="*/ 0 h 543"/>
                  <a:gd name="T30" fmla="*/ 0 w 903"/>
                  <a:gd name="T31" fmla="*/ 0 h 543"/>
                  <a:gd name="T32" fmla="*/ 0 w 903"/>
                  <a:gd name="T33" fmla="*/ 0 h 543"/>
                  <a:gd name="T34" fmla="*/ 0 w 903"/>
                  <a:gd name="T35" fmla="*/ 0 h 543"/>
                  <a:gd name="T36" fmla="*/ 0 w 903"/>
                  <a:gd name="T37" fmla="*/ 0 h 543"/>
                  <a:gd name="T38" fmla="*/ 0 w 903"/>
                  <a:gd name="T39" fmla="*/ 0 h 543"/>
                  <a:gd name="T40" fmla="*/ 0 w 903"/>
                  <a:gd name="T41" fmla="*/ 0 h 543"/>
                  <a:gd name="T42" fmla="*/ 0 w 903"/>
                  <a:gd name="T43" fmla="*/ 0 h 543"/>
                  <a:gd name="T44" fmla="*/ 0 w 903"/>
                  <a:gd name="T45" fmla="*/ 0 h 543"/>
                  <a:gd name="T46" fmla="*/ 0 w 903"/>
                  <a:gd name="T47" fmla="*/ 0 h 543"/>
                  <a:gd name="T48" fmla="*/ 0 w 903"/>
                  <a:gd name="T49" fmla="*/ 0 h 543"/>
                  <a:gd name="T50" fmla="*/ 0 w 903"/>
                  <a:gd name="T51" fmla="*/ 0 h 543"/>
                  <a:gd name="T52" fmla="*/ 0 w 903"/>
                  <a:gd name="T53" fmla="*/ 0 h 543"/>
                  <a:gd name="T54" fmla="*/ 0 w 903"/>
                  <a:gd name="T55" fmla="*/ 0 h 543"/>
                  <a:gd name="T56" fmla="*/ 0 w 903"/>
                  <a:gd name="T57" fmla="*/ 0 h 543"/>
                  <a:gd name="T58" fmla="*/ 0 w 903"/>
                  <a:gd name="T59" fmla="*/ 0 h 543"/>
                  <a:gd name="T60" fmla="*/ 0 w 903"/>
                  <a:gd name="T61" fmla="*/ 0 h 543"/>
                  <a:gd name="T62" fmla="*/ 0 w 903"/>
                  <a:gd name="T63" fmla="*/ 0 h 543"/>
                  <a:gd name="T64" fmla="*/ 0 w 903"/>
                  <a:gd name="T65" fmla="*/ 0 h 543"/>
                  <a:gd name="T66" fmla="*/ 0 w 903"/>
                  <a:gd name="T67" fmla="*/ 0 h 543"/>
                  <a:gd name="T68" fmla="*/ 0 w 903"/>
                  <a:gd name="T69" fmla="*/ 0 h 543"/>
                  <a:gd name="T70" fmla="*/ 0 w 903"/>
                  <a:gd name="T71" fmla="*/ 0 h 543"/>
                  <a:gd name="T72" fmla="*/ 0 w 903"/>
                  <a:gd name="T73" fmla="*/ 0 h 543"/>
                  <a:gd name="T74" fmla="*/ 0 w 903"/>
                  <a:gd name="T75" fmla="*/ 0 h 543"/>
                  <a:gd name="T76" fmla="*/ 0 w 903"/>
                  <a:gd name="T77" fmla="*/ 0 h 543"/>
                  <a:gd name="T78" fmla="*/ 0 w 903"/>
                  <a:gd name="T79" fmla="*/ 0 h 543"/>
                  <a:gd name="T80" fmla="*/ 0 w 903"/>
                  <a:gd name="T81" fmla="*/ 0 h 543"/>
                  <a:gd name="T82" fmla="*/ 0 w 903"/>
                  <a:gd name="T83" fmla="*/ 0 h 543"/>
                  <a:gd name="T84" fmla="*/ 0 w 903"/>
                  <a:gd name="T85" fmla="*/ 0 h 543"/>
                  <a:gd name="T86" fmla="*/ 0 w 903"/>
                  <a:gd name="T87" fmla="*/ 0 h 543"/>
                  <a:gd name="T88" fmla="*/ 0 w 903"/>
                  <a:gd name="T89" fmla="*/ 0 h 543"/>
                  <a:gd name="T90" fmla="*/ 0 w 903"/>
                  <a:gd name="T91" fmla="*/ 0 h 543"/>
                  <a:gd name="T92" fmla="*/ 0 w 903"/>
                  <a:gd name="T93" fmla="*/ 0 h 543"/>
                  <a:gd name="T94" fmla="*/ 0 w 903"/>
                  <a:gd name="T95" fmla="*/ 0 h 543"/>
                  <a:gd name="T96" fmla="*/ 0 w 903"/>
                  <a:gd name="T97" fmla="*/ 0 h 543"/>
                  <a:gd name="T98" fmla="*/ 0 w 903"/>
                  <a:gd name="T99" fmla="*/ 0 h 543"/>
                  <a:gd name="T100" fmla="*/ 0 w 903"/>
                  <a:gd name="T101" fmla="*/ 0 h 543"/>
                  <a:gd name="T102" fmla="*/ 0 w 903"/>
                  <a:gd name="T103" fmla="*/ 0 h 54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03"/>
                  <a:gd name="T157" fmla="*/ 0 h 543"/>
                  <a:gd name="T158" fmla="*/ 903 w 903"/>
                  <a:gd name="T159" fmla="*/ 543 h 54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03" h="543">
                    <a:moveTo>
                      <a:pt x="166" y="527"/>
                    </a:moveTo>
                    <a:lnTo>
                      <a:pt x="181" y="516"/>
                    </a:lnTo>
                    <a:lnTo>
                      <a:pt x="196" y="509"/>
                    </a:lnTo>
                    <a:lnTo>
                      <a:pt x="211" y="506"/>
                    </a:lnTo>
                    <a:lnTo>
                      <a:pt x="234" y="525"/>
                    </a:lnTo>
                    <a:lnTo>
                      <a:pt x="243" y="536"/>
                    </a:lnTo>
                    <a:lnTo>
                      <a:pt x="253" y="543"/>
                    </a:lnTo>
                    <a:lnTo>
                      <a:pt x="264" y="543"/>
                    </a:lnTo>
                    <a:lnTo>
                      <a:pt x="262" y="521"/>
                    </a:lnTo>
                    <a:lnTo>
                      <a:pt x="261" y="494"/>
                    </a:lnTo>
                    <a:lnTo>
                      <a:pt x="259" y="474"/>
                    </a:lnTo>
                    <a:lnTo>
                      <a:pt x="253" y="453"/>
                    </a:lnTo>
                    <a:lnTo>
                      <a:pt x="253" y="425"/>
                    </a:lnTo>
                    <a:lnTo>
                      <a:pt x="252" y="408"/>
                    </a:lnTo>
                    <a:lnTo>
                      <a:pt x="261" y="402"/>
                    </a:lnTo>
                    <a:lnTo>
                      <a:pt x="271" y="395"/>
                    </a:lnTo>
                    <a:lnTo>
                      <a:pt x="292" y="387"/>
                    </a:lnTo>
                    <a:lnTo>
                      <a:pt x="313" y="380"/>
                    </a:lnTo>
                    <a:lnTo>
                      <a:pt x="315" y="366"/>
                    </a:lnTo>
                    <a:lnTo>
                      <a:pt x="328" y="365"/>
                    </a:lnTo>
                    <a:lnTo>
                      <a:pt x="334" y="351"/>
                    </a:lnTo>
                    <a:lnTo>
                      <a:pt x="345" y="359"/>
                    </a:lnTo>
                    <a:lnTo>
                      <a:pt x="348" y="345"/>
                    </a:lnTo>
                    <a:lnTo>
                      <a:pt x="349" y="333"/>
                    </a:lnTo>
                    <a:lnTo>
                      <a:pt x="355" y="342"/>
                    </a:lnTo>
                    <a:lnTo>
                      <a:pt x="358" y="330"/>
                    </a:lnTo>
                    <a:lnTo>
                      <a:pt x="366" y="342"/>
                    </a:lnTo>
                    <a:lnTo>
                      <a:pt x="375" y="333"/>
                    </a:lnTo>
                    <a:lnTo>
                      <a:pt x="373" y="348"/>
                    </a:lnTo>
                    <a:lnTo>
                      <a:pt x="370" y="360"/>
                    </a:lnTo>
                    <a:lnTo>
                      <a:pt x="375" y="374"/>
                    </a:lnTo>
                    <a:lnTo>
                      <a:pt x="384" y="378"/>
                    </a:lnTo>
                    <a:lnTo>
                      <a:pt x="391" y="387"/>
                    </a:lnTo>
                    <a:lnTo>
                      <a:pt x="397" y="404"/>
                    </a:lnTo>
                    <a:lnTo>
                      <a:pt x="384" y="419"/>
                    </a:lnTo>
                    <a:lnTo>
                      <a:pt x="388" y="428"/>
                    </a:lnTo>
                    <a:lnTo>
                      <a:pt x="418" y="443"/>
                    </a:lnTo>
                    <a:lnTo>
                      <a:pt x="436" y="440"/>
                    </a:lnTo>
                    <a:lnTo>
                      <a:pt x="450" y="431"/>
                    </a:lnTo>
                    <a:lnTo>
                      <a:pt x="472" y="429"/>
                    </a:lnTo>
                    <a:lnTo>
                      <a:pt x="484" y="425"/>
                    </a:lnTo>
                    <a:lnTo>
                      <a:pt x="493" y="420"/>
                    </a:lnTo>
                    <a:lnTo>
                      <a:pt x="510" y="434"/>
                    </a:lnTo>
                    <a:lnTo>
                      <a:pt x="523" y="444"/>
                    </a:lnTo>
                    <a:lnTo>
                      <a:pt x="526" y="458"/>
                    </a:lnTo>
                    <a:lnTo>
                      <a:pt x="528" y="470"/>
                    </a:lnTo>
                    <a:lnTo>
                      <a:pt x="535" y="485"/>
                    </a:lnTo>
                    <a:lnTo>
                      <a:pt x="550" y="483"/>
                    </a:lnTo>
                    <a:lnTo>
                      <a:pt x="552" y="495"/>
                    </a:lnTo>
                    <a:lnTo>
                      <a:pt x="559" y="506"/>
                    </a:lnTo>
                    <a:lnTo>
                      <a:pt x="580" y="495"/>
                    </a:lnTo>
                    <a:lnTo>
                      <a:pt x="607" y="498"/>
                    </a:lnTo>
                    <a:lnTo>
                      <a:pt x="615" y="488"/>
                    </a:lnTo>
                    <a:lnTo>
                      <a:pt x="628" y="473"/>
                    </a:lnTo>
                    <a:lnTo>
                      <a:pt x="634" y="462"/>
                    </a:lnTo>
                    <a:lnTo>
                      <a:pt x="643" y="449"/>
                    </a:lnTo>
                    <a:lnTo>
                      <a:pt x="646" y="434"/>
                    </a:lnTo>
                    <a:lnTo>
                      <a:pt x="646" y="422"/>
                    </a:lnTo>
                    <a:lnTo>
                      <a:pt x="657" y="417"/>
                    </a:lnTo>
                    <a:lnTo>
                      <a:pt x="678" y="417"/>
                    </a:lnTo>
                    <a:lnTo>
                      <a:pt x="699" y="420"/>
                    </a:lnTo>
                    <a:lnTo>
                      <a:pt x="709" y="405"/>
                    </a:lnTo>
                    <a:lnTo>
                      <a:pt x="708" y="392"/>
                    </a:lnTo>
                    <a:lnTo>
                      <a:pt x="718" y="384"/>
                    </a:lnTo>
                    <a:lnTo>
                      <a:pt x="735" y="390"/>
                    </a:lnTo>
                    <a:lnTo>
                      <a:pt x="745" y="392"/>
                    </a:lnTo>
                    <a:lnTo>
                      <a:pt x="759" y="392"/>
                    </a:lnTo>
                    <a:lnTo>
                      <a:pt x="786" y="381"/>
                    </a:lnTo>
                    <a:lnTo>
                      <a:pt x="796" y="375"/>
                    </a:lnTo>
                    <a:lnTo>
                      <a:pt x="825" y="372"/>
                    </a:lnTo>
                    <a:lnTo>
                      <a:pt x="840" y="368"/>
                    </a:lnTo>
                    <a:lnTo>
                      <a:pt x="852" y="372"/>
                    </a:lnTo>
                    <a:lnTo>
                      <a:pt x="871" y="378"/>
                    </a:lnTo>
                    <a:lnTo>
                      <a:pt x="867" y="353"/>
                    </a:lnTo>
                    <a:lnTo>
                      <a:pt x="867" y="338"/>
                    </a:lnTo>
                    <a:lnTo>
                      <a:pt x="856" y="327"/>
                    </a:lnTo>
                    <a:lnTo>
                      <a:pt x="847" y="312"/>
                    </a:lnTo>
                    <a:lnTo>
                      <a:pt x="831" y="294"/>
                    </a:lnTo>
                    <a:lnTo>
                      <a:pt x="832" y="284"/>
                    </a:lnTo>
                    <a:lnTo>
                      <a:pt x="871" y="258"/>
                    </a:lnTo>
                    <a:lnTo>
                      <a:pt x="861" y="242"/>
                    </a:lnTo>
                    <a:lnTo>
                      <a:pt x="855" y="218"/>
                    </a:lnTo>
                    <a:lnTo>
                      <a:pt x="853" y="197"/>
                    </a:lnTo>
                    <a:lnTo>
                      <a:pt x="874" y="189"/>
                    </a:lnTo>
                    <a:lnTo>
                      <a:pt x="886" y="183"/>
                    </a:lnTo>
                    <a:lnTo>
                      <a:pt x="903" y="173"/>
                    </a:lnTo>
                    <a:lnTo>
                      <a:pt x="898" y="161"/>
                    </a:lnTo>
                    <a:lnTo>
                      <a:pt x="894" y="150"/>
                    </a:lnTo>
                    <a:lnTo>
                      <a:pt x="889" y="132"/>
                    </a:lnTo>
                    <a:lnTo>
                      <a:pt x="895" y="119"/>
                    </a:lnTo>
                    <a:lnTo>
                      <a:pt x="898" y="95"/>
                    </a:lnTo>
                    <a:lnTo>
                      <a:pt x="892" y="86"/>
                    </a:lnTo>
                    <a:lnTo>
                      <a:pt x="879" y="80"/>
                    </a:lnTo>
                    <a:lnTo>
                      <a:pt x="873" y="92"/>
                    </a:lnTo>
                    <a:lnTo>
                      <a:pt x="858" y="95"/>
                    </a:lnTo>
                    <a:lnTo>
                      <a:pt x="840" y="87"/>
                    </a:lnTo>
                    <a:lnTo>
                      <a:pt x="820" y="83"/>
                    </a:lnTo>
                    <a:lnTo>
                      <a:pt x="802" y="71"/>
                    </a:lnTo>
                    <a:lnTo>
                      <a:pt x="790" y="65"/>
                    </a:lnTo>
                    <a:lnTo>
                      <a:pt x="777" y="81"/>
                    </a:lnTo>
                    <a:lnTo>
                      <a:pt x="768" y="87"/>
                    </a:lnTo>
                    <a:lnTo>
                      <a:pt x="748" y="77"/>
                    </a:lnTo>
                    <a:lnTo>
                      <a:pt x="736" y="75"/>
                    </a:lnTo>
                    <a:lnTo>
                      <a:pt x="732" y="95"/>
                    </a:lnTo>
                    <a:lnTo>
                      <a:pt x="717" y="81"/>
                    </a:lnTo>
                    <a:lnTo>
                      <a:pt x="691" y="60"/>
                    </a:lnTo>
                    <a:lnTo>
                      <a:pt x="654" y="32"/>
                    </a:lnTo>
                    <a:lnTo>
                      <a:pt x="633" y="21"/>
                    </a:lnTo>
                    <a:lnTo>
                      <a:pt x="615" y="14"/>
                    </a:lnTo>
                    <a:lnTo>
                      <a:pt x="612" y="0"/>
                    </a:lnTo>
                    <a:lnTo>
                      <a:pt x="603" y="9"/>
                    </a:lnTo>
                    <a:lnTo>
                      <a:pt x="594" y="15"/>
                    </a:lnTo>
                    <a:lnTo>
                      <a:pt x="592" y="26"/>
                    </a:lnTo>
                    <a:lnTo>
                      <a:pt x="582" y="30"/>
                    </a:lnTo>
                    <a:lnTo>
                      <a:pt x="571" y="45"/>
                    </a:lnTo>
                    <a:lnTo>
                      <a:pt x="558" y="45"/>
                    </a:lnTo>
                    <a:lnTo>
                      <a:pt x="562" y="29"/>
                    </a:lnTo>
                    <a:lnTo>
                      <a:pt x="552" y="29"/>
                    </a:lnTo>
                    <a:lnTo>
                      <a:pt x="541" y="36"/>
                    </a:lnTo>
                    <a:lnTo>
                      <a:pt x="532" y="32"/>
                    </a:lnTo>
                    <a:lnTo>
                      <a:pt x="525" y="24"/>
                    </a:lnTo>
                    <a:lnTo>
                      <a:pt x="517" y="35"/>
                    </a:lnTo>
                    <a:lnTo>
                      <a:pt x="504" y="36"/>
                    </a:lnTo>
                    <a:lnTo>
                      <a:pt x="499" y="23"/>
                    </a:lnTo>
                    <a:lnTo>
                      <a:pt x="489" y="6"/>
                    </a:lnTo>
                    <a:lnTo>
                      <a:pt x="472" y="6"/>
                    </a:lnTo>
                    <a:lnTo>
                      <a:pt x="459" y="6"/>
                    </a:lnTo>
                    <a:lnTo>
                      <a:pt x="445" y="12"/>
                    </a:lnTo>
                    <a:lnTo>
                      <a:pt x="436" y="20"/>
                    </a:lnTo>
                    <a:lnTo>
                      <a:pt x="430" y="30"/>
                    </a:lnTo>
                    <a:lnTo>
                      <a:pt x="412" y="41"/>
                    </a:lnTo>
                    <a:lnTo>
                      <a:pt x="391" y="45"/>
                    </a:lnTo>
                    <a:lnTo>
                      <a:pt x="387" y="56"/>
                    </a:lnTo>
                    <a:lnTo>
                      <a:pt x="378" y="60"/>
                    </a:lnTo>
                    <a:lnTo>
                      <a:pt x="366" y="63"/>
                    </a:lnTo>
                    <a:lnTo>
                      <a:pt x="358" y="69"/>
                    </a:lnTo>
                    <a:lnTo>
                      <a:pt x="339" y="72"/>
                    </a:lnTo>
                    <a:lnTo>
                      <a:pt x="327" y="78"/>
                    </a:lnTo>
                    <a:lnTo>
                      <a:pt x="309" y="81"/>
                    </a:lnTo>
                    <a:lnTo>
                      <a:pt x="310" y="95"/>
                    </a:lnTo>
                    <a:lnTo>
                      <a:pt x="318" y="105"/>
                    </a:lnTo>
                    <a:lnTo>
                      <a:pt x="334" y="105"/>
                    </a:lnTo>
                    <a:lnTo>
                      <a:pt x="325" y="120"/>
                    </a:lnTo>
                    <a:lnTo>
                      <a:pt x="315" y="119"/>
                    </a:lnTo>
                    <a:lnTo>
                      <a:pt x="318" y="135"/>
                    </a:lnTo>
                    <a:lnTo>
                      <a:pt x="304" y="152"/>
                    </a:lnTo>
                    <a:lnTo>
                      <a:pt x="310" y="162"/>
                    </a:lnTo>
                    <a:lnTo>
                      <a:pt x="321" y="167"/>
                    </a:lnTo>
                    <a:lnTo>
                      <a:pt x="333" y="170"/>
                    </a:lnTo>
                    <a:lnTo>
                      <a:pt x="342" y="174"/>
                    </a:lnTo>
                    <a:lnTo>
                      <a:pt x="342" y="186"/>
                    </a:lnTo>
                    <a:lnTo>
                      <a:pt x="333" y="194"/>
                    </a:lnTo>
                    <a:lnTo>
                      <a:pt x="316" y="192"/>
                    </a:lnTo>
                    <a:lnTo>
                      <a:pt x="309" y="198"/>
                    </a:lnTo>
                    <a:lnTo>
                      <a:pt x="301" y="201"/>
                    </a:lnTo>
                    <a:lnTo>
                      <a:pt x="292" y="200"/>
                    </a:lnTo>
                    <a:lnTo>
                      <a:pt x="282" y="201"/>
                    </a:lnTo>
                    <a:lnTo>
                      <a:pt x="277" y="195"/>
                    </a:lnTo>
                    <a:lnTo>
                      <a:pt x="271" y="188"/>
                    </a:lnTo>
                    <a:lnTo>
                      <a:pt x="265" y="189"/>
                    </a:lnTo>
                    <a:lnTo>
                      <a:pt x="256" y="194"/>
                    </a:lnTo>
                    <a:lnTo>
                      <a:pt x="247" y="195"/>
                    </a:lnTo>
                    <a:lnTo>
                      <a:pt x="238" y="194"/>
                    </a:lnTo>
                    <a:lnTo>
                      <a:pt x="229" y="197"/>
                    </a:lnTo>
                    <a:lnTo>
                      <a:pt x="223" y="204"/>
                    </a:lnTo>
                    <a:lnTo>
                      <a:pt x="216" y="212"/>
                    </a:lnTo>
                    <a:lnTo>
                      <a:pt x="208" y="210"/>
                    </a:lnTo>
                    <a:lnTo>
                      <a:pt x="202" y="207"/>
                    </a:lnTo>
                    <a:lnTo>
                      <a:pt x="195" y="203"/>
                    </a:lnTo>
                    <a:lnTo>
                      <a:pt x="187" y="210"/>
                    </a:lnTo>
                    <a:lnTo>
                      <a:pt x="180" y="206"/>
                    </a:lnTo>
                    <a:lnTo>
                      <a:pt x="172" y="200"/>
                    </a:lnTo>
                    <a:lnTo>
                      <a:pt x="165" y="195"/>
                    </a:lnTo>
                    <a:lnTo>
                      <a:pt x="163" y="191"/>
                    </a:lnTo>
                    <a:lnTo>
                      <a:pt x="156" y="185"/>
                    </a:lnTo>
                    <a:lnTo>
                      <a:pt x="151" y="185"/>
                    </a:lnTo>
                    <a:lnTo>
                      <a:pt x="145" y="185"/>
                    </a:lnTo>
                    <a:lnTo>
                      <a:pt x="138" y="186"/>
                    </a:lnTo>
                    <a:lnTo>
                      <a:pt x="130" y="183"/>
                    </a:lnTo>
                    <a:lnTo>
                      <a:pt x="124" y="179"/>
                    </a:lnTo>
                    <a:lnTo>
                      <a:pt x="118" y="185"/>
                    </a:lnTo>
                    <a:lnTo>
                      <a:pt x="114" y="189"/>
                    </a:lnTo>
                    <a:lnTo>
                      <a:pt x="106" y="189"/>
                    </a:lnTo>
                    <a:lnTo>
                      <a:pt x="105" y="182"/>
                    </a:lnTo>
                    <a:lnTo>
                      <a:pt x="97" y="183"/>
                    </a:lnTo>
                    <a:lnTo>
                      <a:pt x="88" y="189"/>
                    </a:lnTo>
                    <a:lnTo>
                      <a:pt x="85" y="194"/>
                    </a:lnTo>
                    <a:lnTo>
                      <a:pt x="78" y="201"/>
                    </a:lnTo>
                    <a:lnTo>
                      <a:pt x="72" y="206"/>
                    </a:lnTo>
                    <a:lnTo>
                      <a:pt x="64" y="210"/>
                    </a:lnTo>
                    <a:lnTo>
                      <a:pt x="60" y="215"/>
                    </a:lnTo>
                    <a:lnTo>
                      <a:pt x="54" y="216"/>
                    </a:lnTo>
                    <a:lnTo>
                      <a:pt x="49" y="222"/>
                    </a:lnTo>
                    <a:lnTo>
                      <a:pt x="49" y="234"/>
                    </a:lnTo>
                    <a:lnTo>
                      <a:pt x="51" y="245"/>
                    </a:lnTo>
                    <a:lnTo>
                      <a:pt x="48" y="252"/>
                    </a:lnTo>
                    <a:lnTo>
                      <a:pt x="43" y="254"/>
                    </a:lnTo>
                    <a:lnTo>
                      <a:pt x="37" y="252"/>
                    </a:lnTo>
                    <a:lnTo>
                      <a:pt x="37" y="246"/>
                    </a:lnTo>
                    <a:lnTo>
                      <a:pt x="31" y="240"/>
                    </a:lnTo>
                    <a:lnTo>
                      <a:pt x="28" y="236"/>
                    </a:lnTo>
                    <a:lnTo>
                      <a:pt x="22" y="227"/>
                    </a:lnTo>
                    <a:lnTo>
                      <a:pt x="19" y="231"/>
                    </a:lnTo>
                    <a:lnTo>
                      <a:pt x="18" y="237"/>
                    </a:lnTo>
                    <a:lnTo>
                      <a:pt x="18" y="245"/>
                    </a:lnTo>
                    <a:lnTo>
                      <a:pt x="12" y="243"/>
                    </a:lnTo>
                    <a:lnTo>
                      <a:pt x="10" y="249"/>
                    </a:lnTo>
                    <a:lnTo>
                      <a:pt x="4" y="252"/>
                    </a:lnTo>
                    <a:lnTo>
                      <a:pt x="3" y="263"/>
                    </a:lnTo>
                    <a:lnTo>
                      <a:pt x="4" y="275"/>
                    </a:lnTo>
                    <a:lnTo>
                      <a:pt x="3" y="282"/>
                    </a:lnTo>
                    <a:lnTo>
                      <a:pt x="1" y="291"/>
                    </a:lnTo>
                    <a:lnTo>
                      <a:pt x="0" y="302"/>
                    </a:lnTo>
                    <a:lnTo>
                      <a:pt x="7" y="305"/>
                    </a:lnTo>
                    <a:lnTo>
                      <a:pt x="15" y="314"/>
                    </a:lnTo>
                    <a:lnTo>
                      <a:pt x="22" y="318"/>
                    </a:lnTo>
                    <a:lnTo>
                      <a:pt x="30" y="324"/>
                    </a:lnTo>
                    <a:lnTo>
                      <a:pt x="40" y="321"/>
                    </a:lnTo>
                    <a:lnTo>
                      <a:pt x="45" y="330"/>
                    </a:lnTo>
                    <a:lnTo>
                      <a:pt x="51" y="344"/>
                    </a:lnTo>
                    <a:lnTo>
                      <a:pt x="51" y="354"/>
                    </a:lnTo>
                    <a:lnTo>
                      <a:pt x="46" y="362"/>
                    </a:lnTo>
                    <a:lnTo>
                      <a:pt x="43" y="371"/>
                    </a:lnTo>
                    <a:lnTo>
                      <a:pt x="51" y="378"/>
                    </a:lnTo>
                    <a:lnTo>
                      <a:pt x="55" y="374"/>
                    </a:lnTo>
                    <a:lnTo>
                      <a:pt x="66" y="365"/>
                    </a:lnTo>
                    <a:lnTo>
                      <a:pt x="75" y="362"/>
                    </a:lnTo>
                    <a:lnTo>
                      <a:pt x="84" y="359"/>
                    </a:lnTo>
                    <a:lnTo>
                      <a:pt x="94" y="353"/>
                    </a:lnTo>
                    <a:lnTo>
                      <a:pt x="100" y="344"/>
                    </a:lnTo>
                    <a:lnTo>
                      <a:pt x="108" y="338"/>
                    </a:lnTo>
                    <a:lnTo>
                      <a:pt x="115" y="335"/>
                    </a:lnTo>
                    <a:lnTo>
                      <a:pt x="127" y="342"/>
                    </a:lnTo>
                    <a:lnTo>
                      <a:pt x="135" y="344"/>
                    </a:lnTo>
                    <a:lnTo>
                      <a:pt x="148" y="341"/>
                    </a:lnTo>
                    <a:lnTo>
                      <a:pt x="159" y="341"/>
                    </a:lnTo>
                    <a:lnTo>
                      <a:pt x="169" y="351"/>
                    </a:lnTo>
                    <a:lnTo>
                      <a:pt x="180" y="362"/>
                    </a:lnTo>
                    <a:lnTo>
                      <a:pt x="193" y="375"/>
                    </a:lnTo>
                    <a:lnTo>
                      <a:pt x="204" y="389"/>
                    </a:lnTo>
                    <a:lnTo>
                      <a:pt x="214" y="404"/>
                    </a:lnTo>
                    <a:lnTo>
                      <a:pt x="202" y="408"/>
                    </a:lnTo>
                    <a:lnTo>
                      <a:pt x="184" y="402"/>
                    </a:lnTo>
                    <a:lnTo>
                      <a:pt x="171" y="410"/>
                    </a:lnTo>
                    <a:lnTo>
                      <a:pt x="166" y="405"/>
                    </a:lnTo>
                    <a:lnTo>
                      <a:pt x="157" y="404"/>
                    </a:lnTo>
                    <a:lnTo>
                      <a:pt x="150" y="410"/>
                    </a:lnTo>
                    <a:lnTo>
                      <a:pt x="139" y="413"/>
                    </a:lnTo>
                    <a:lnTo>
                      <a:pt x="133" y="410"/>
                    </a:lnTo>
                    <a:lnTo>
                      <a:pt x="127" y="417"/>
                    </a:lnTo>
                    <a:lnTo>
                      <a:pt x="123" y="428"/>
                    </a:lnTo>
                    <a:lnTo>
                      <a:pt x="118" y="435"/>
                    </a:lnTo>
                    <a:lnTo>
                      <a:pt x="108" y="434"/>
                    </a:lnTo>
                    <a:lnTo>
                      <a:pt x="96" y="437"/>
                    </a:lnTo>
                    <a:lnTo>
                      <a:pt x="111" y="449"/>
                    </a:lnTo>
                    <a:lnTo>
                      <a:pt x="121" y="462"/>
                    </a:lnTo>
                    <a:lnTo>
                      <a:pt x="130" y="486"/>
                    </a:lnTo>
                    <a:lnTo>
                      <a:pt x="141" y="486"/>
                    </a:lnTo>
                    <a:lnTo>
                      <a:pt x="150" y="488"/>
                    </a:lnTo>
                    <a:lnTo>
                      <a:pt x="160" y="495"/>
                    </a:lnTo>
                    <a:lnTo>
                      <a:pt x="168" y="501"/>
                    </a:lnTo>
                    <a:lnTo>
                      <a:pt x="166" y="527"/>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20" name="Freeform 876"/>
              <p:cNvSpPr>
                <a:spLocks/>
              </p:cNvSpPr>
              <p:nvPr/>
            </p:nvSpPr>
            <p:spPr bwMode="auto">
              <a:xfrm>
                <a:off x="3938" y="1616"/>
                <a:ext cx="22" cy="19"/>
              </a:xfrm>
              <a:custGeom>
                <a:avLst/>
                <a:gdLst>
                  <a:gd name="T0" fmla="*/ 0 w 119"/>
                  <a:gd name="T1" fmla="*/ 0 h 100"/>
                  <a:gd name="T2" fmla="*/ 0 w 119"/>
                  <a:gd name="T3" fmla="*/ 0 h 100"/>
                  <a:gd name="T4" fmla="*/ 0 w 119"/>
                  <a:gd name="T5" fmla="*/ 0 h 100"/>
                  <a:gd name="T6" fmla="*/ 0 w 119"/>
                  <a:gd name="T7" fmla="*/ 0 h 100"/>
                  <a:gd name="T8" fmla="*/ 0 w 119"/>
                  <a:gd name="T9" fmla="*/ 0 h 100"/>
                  <a:gd name="T10" fmla="*/ 0 w 119"/>
                  <a:gd name="T11" fmla="*/ 0 h 100"/>
                  <a:gd name="T12" fmla="*/ 0 w 119"/>
                  <a:gd name="T13" fmla="*/ 0 h 100"/>
                  <a:gd name="T14" fmla="*/ 0 w 119"/>
                  <a:gd name="T15" fmla="*/ 0 h 100"/>
                  <a:gd name="T16" fmla="*/ 0 w 119"/>
                  <a:gd name="T17" fmla="*/ 0 h 100"/>
                  <a:gd name="T18" fmla="*/ 0 w 119"/>
                  <a:gd name="T19" fmla="*/ 0 h 100"/>
                  <a:gd name="T20" fmla="*/ 0 w 119"/>
                  <a:gd name="T21" fmla="*/ 0 h 100"/>
                  <a:gd name="T22" fmla="*/ 0 w 119"/>
                  <a:gd name="T23" fmla="*/ 0 h 100"/>
                  <a:gd name="T24" fmla="*/ 0 w 119"/>
                  <a:gd name="T25" fmla="*/ 0 h 100"/>
                  <a:gd name="T26" fmla="*/ 0 w 119"/>
                  <a:gd name="T27" fmla="*/ 0 h 100"/>
                  <a:gd name="T28" fmla="*/ 0 w 119"/>
                  <a:gd name="T29" fmla="*/ 0 h 100"/>
                  <a:gd name="T30" fmla="*/ 0 w 119"/>
                  <a:gd name="T31" fmla="*/ 0 h 100"/>
                  <a:gd name="T32" fmla="*/ 0 w 119"/>
                  <a:gd name="T33" fmla="*/ 0 h 100"/>
                  <a:gd name="T34" fmla="*/ 0 w 119"/>
                  <a:gd name="T35" fmla="*/ 0 h 100"/>
                  <a:gd name="T36" fmla="*/ 0 w 119"/>
                  <a:gd name="T37" fmla="*/ 0 h 100"/>
                  <a:gd name="T38" fmla="*/ 0 w 119"/>
                  <a:gd name="T39" fmla="*/ 0 h 100"/>
                  <a:gd name="T40" fmla="*/ 0 w 119"/>
                  <a:gd name="T41" fmla="*/ 0 h 100"/>
                  <a:gd name="T42" fmla="*/ 0 w 119"/>
                  <a:gd name="T43" fmla="*/ 0 h 100"/>
                  <a:gd name="T44" fmla="*/ 0 w 119"/>
                  <a:gd name="T45" fmla="*/ 0 h 100"/>
                  <a:gd name="T46" fmla="*/ 0 w 119"/>
                  <a:gd name="T47" fmla="*/ 0 h 100"/>
                  <a:gd name="T48" fmla="*/ 0 w 119"/>
                  <a:gd name="T49" fmla="*/ 0 h 100"/>
                  <a:gd name="T50" fmla="*/ 0 w 119"/>
                  <a:gd name="T51" fmla="*/ 0 h 100"/>
                  <a:gd name="T52" fmla="*/ 0 w 119"/>
                  <a:gd name="T53" fmla="*/ 0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19"/>
                  <a:gd name="T82" fmla="*/ 0 h 100"/>
                  <a:gd name="T83" fmla="*/ 119 w 119"/>
                  <a:gd name="T84" fmla="*/ 100 h 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19" h="100">
                    <a:moveTo>
                      <a:pt x="20" y="24"/>
                    </a:moveTo>
                    <a:lnTo>
                      <a:pt x="12" y="36"/>
                    </a:lnTo>
                    <a:lnTo>
                      <a:pt x="8" y="46"/>
                    </a:lnTo>
                    <a:lnTo>
                      <a:pt x="0" y="60"/>
                    </a:lnTo>
                    <a:lnTo>
                      <a:pt x="0" y="75"/>
                    </a:lnTo>
                    <a:lnTo>
                      <a:pt x="9" y="90"/>
                    </a:lnTo>
                    <a:lnTo>
                      <a:pt x="27" y="100"/>
                    </a:lnTo>
                    <a:lnTo>
                      <a:pt x="26" y="82"/>
                    </a:lnTo>
                    <a:lnTo>
                      <a:pt x="20" y="70"/>
                    </a:lnTo>
                    <a:lnTo>
                      <a:pt x="21" y="51"/>
                    </a:lnTo>
                    <a:lnTo>
                      <a:pt x="32" y="39"/>
                    </a:lnTo>
                    <a:lnTo>
                      <a:pt x="38" y="30"/>
                    </a:lnTo>
                    <a:lnTo>
                      <a:pt x="50" y="27"/>
                    </a:lnTo>
                    <a:lnTo>
                      <a:pt x="71" y="27"/>
                    </a:lnTo>
                    <a:lnTo>
                      <a:pt x="86" y="22"/>
                    </a:lnTo>
                    <a:lnTo>
                      <a:pt x="102" y="22"/>
                    </a:lnTo>
                    <a:lnTo>
                      <a:pt x="111" y="18"/>
                    </a:lnTo>
                    <a:lnTo>
                      <a:pt x="117" y="10"/>
                    </a:lnTo>
                    <a:lnTo>
                      <a:pt x="119" y="0"/>
                    </a:lnTo>
                    <a:lnTo>
                      <a:pt x="98" y="1"/>
                    </a:lnTo>
                    <a:lnTo>
                      <a:pt x="93" y="12"/>
                    </a:lnTo>
                    <a:lnTo>
                      <a:pt x="75" y="19"/>
                    </a:lnTo>
                    <a:lnTo>
                      <a:pt x="65" y="18"/>
                    </a:lnTo>
                    <a:lnTo>
                      <a:pt x="51" y="18"/>
                    </a:lnTo>
                    <a:lnTo>
                      <a:pt x="30" y="19"/>
                    </a:lnTo>
                    <a:lnTo>
                      <a:pt x="32" y="30"/>
                    </a:lnTo>
                    <a:lnTo>
                      <a:pt x="20" y="24"/>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21" name="Freeform 877"/>
              <p:cNvSpPr>
                <a:spLocks/>
              </p:cNvSpPr>
              <p:nvPr/>
            </p:nvSpPr>
            <p:spPr bwMode="auto">
              <a:xfrm>
                <a:off x="3871" y="1633"/>
                <a:ext cx="17" cy="23"/>
              </a:xfrm>
              <a:custGeom>
                <a:avLst/>
                <a:gdLst>
                  <a:gd name="T0" fmla="*/ 0 w 90"/>
                  <a:gd name="T1" fmla="*/ 0 h 122"/>
                  <a:gd name="T2" fmla="*/ 0 w 90"/>
                  <a:gd name="T3" fmla="*/ 0 h 122"/>
                  <a:gd name="T4" fmla="*/ 0 w 90"/>
                  <a:gd name="T5" fmla="*/ 0 h 122"/>
                  <a:gd name="T6" fmla="*/ 0 w 90"/>
                  <a:gd name="T7" fmla="*/ 0 h 122"/>
                  <a:gd name="T8" fmla="*/ 0 w 90"/>
                  <a:gd name="T9" fmla="*/ 0 h 122"/>
                  <a:gd name="T10" fmla="*/ 0 w 90"/>
                  <a:gd name="T11" fmla="*/ 0 h 122"/>
                  <a:gd name="T12" fmla="*/ 0 w 90"/>
                  <a:gd name="T13" fmla="*/ 0 h 122"/>
                  <a:gd name="T14" fmla="*/ 0 w 90"/>
                  <a:gd name="T15" fmla="*/ 0 h 122"/>
                  <a:gd name="T16" fmla="*/ 0 w 90"/>
                  <a:gd name="T17" fmla="*/ 0 h 122"/>
                  <a:gd name="T18" fmla="*/ 0 w 90"/>
                  <a:gd name="T19" fmla="*/ 0 h 122"/>
                  <a:gd name="T20" fmla="*/ 0 w 90"/>
                  <a:gd name="T21" fmla="*/ 0 h 122"/>
                  <a:gd name="T22" fmla="*/ 0 w 90"/>
                  <a:gd name="T23" fmla="*/ 0 h 122"/>
                  <a:gd name="T24" fmla="*/ 0 w 90"/>
                  <a:gd name="T25" fmla="*/ 0 h 122"/>
                  <a:gd name="T26" fmla="*/ 0 w 90"/>
                  <a:gd name="T27" fmla="*/ 0 h 122"/>
                  <a:gd name="T28" fmla="*/ 0 w 90"/>
                  <a:gd name="T29" fmla="*/ 0 h 122"/>
                  <a:gd name="T30" fmla="*/ 0 w 90"/>
                  <a:gd name="T31" fmla="*/ 0 h 122"/>
                  <a:gd name="T32" fmla="*/ 0 w 90"/>
                  <a:gd name="T33" fmla="*/ 0 h 122"/>
                  <a:gd name="T34" fmla="*/ 0 w 90"/>
                  <a:gd name="T35" fmla="*/ 0 h 122"/>
                  <a:gd name="T36" fmla="*/ 0 w 90"/>
                  <a:gd name="T37" fmla="*/ 0 h 122"/>
                  <a:gd name="T38" fmla="*/ 0 w 90"/>
                  <a:gd name="T39" fmla="*/ 0 h 122"/>
                  <a:gd name="T40" fmla="*/ 0 w 90"/>
                  <a:gd name="T41" fmla="*/ 0 h 122"/>
                  <a:gd name="T42" fmla="*/ 0 w 90"/>
                  <a:gd name="T43" fmla="*/ 0 h 122"/>
                  <a:gd name="T44" fmla="*/ 0 w 90"/>
                  <a:gd name="T45" fmla="*/ 0 h 122"/>
                  <a:gd name="T46" fmla="*/ 0 w 90"/>
                  <a:gd name="T47" fmla="*/ 0 h 122"/>
                  <a:gd name="T48" fmla="*/ 0 w 90"/>
                  <a:gd name="T49" fmla="*/ 0 h 122"/>
                  <a:gd name="T50" fmla="*/ 0 w 90"/>
                  <a:gd name="T51" fmla="*/ 0 h 122"/>
                  <a:gd name="T52" fmla="*/ 0 w 90"/>
                  <a:gd name="T53" fmla="*/ 0 h 122"/>
                  <a:gd name="T54" fmla="*/ 0 w 90"/>
                  <a:gd name="T55" fmla="*/ 0 h 12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0"/>
                  <a:gd name="T85" fmla="*/ 0 h 122"/>
                  <a:gd name="T86" fmla="*/ 90 w 90"/>
                  <a:gd name="T87" fmla="*/ 122 h 12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0" h="122">
                    <a:moveTo>
                      <a:pt x="5" y="51"/>
                    </a:moveTo>
                    <a:lnTo>
                      <a:pt x="9" y="36"/>
                    </a:lnTo>
                    <a:lnTo>
                      <a:pt x="27" y="21"/>
                    </a:lnTo>
                    <a:lnTo>
                      <a:pt x="35" y="32"/>
                    </a:lnTo>
                    <a:lnTo>
                      <a:pt x="39" y="0"/>
                    </a:lnTo>
                    <a:lnTo>
                      <a:pt x="45" y="14"/>
                    </a:lnTo>
                    <a:lnTo>
                      <a:pt x="51" y="0"/>
                    </a:lnTo>
                    <a:lnTo>
                      <a:pt x="56" y="12"/>
                    </a:lnTo>
                    <a:lnTo>
                      <a:pt x="68" y="3"/>
                    </a:lnTo>
                    <a:lnTo>
                      <a:pt x="62" y="33"/>
                    </a:lnTo>
                    <a:lnTo>
                      <a:pt x="66" y="42"/>
                    </a:lnTo>
                    <a:lnTo>
                      <a:pt x="75" y="50"/>
                    </a:lnTo>
                    <a:lnTo>
                      <a:pt x="84" y="59"/>
                    </a:lnTo>
                    <a:lnTo>
                      <a:pt x="90" y="72"/>
                    </a:lnTo>
                    <a:lnTo>
                      <a:pt x="81" y="77"/>
                    </a:lnTo>
                    <a:lnTo>
                      <a:pt x="71" y="101"/>
                    </a:lnTo>
                    <a:lnTo>
                      <a:pt x="62" y="113"/>
                    </a:lnTo>
                    <a:lnTo>
                      <a:pt x="54" y="119"/>
                    </a:lnTo>
                    <a:lnTo>
                      <a:pt x="41" y="116"/>
                    </a:lnTo>
                    <a:lnTo>
                      <a:pt x="32" y="117"/>
                    </a:lnTo>
                    <a:lnTo>
                      <a:pt x="24" y="119"/>
                    </a:lnTo>
                    <a:lnTo>
                      <a:pt x="20" y="122"/>
                    </a:lnTo>
                    <a:lnTo>
                      <a:pt x="15" y="122"/>
                    </a:lnTo>
                    <a:lnTo>
                      <a:pt x="8" y="108"/>
                    </a:lnTo>
                    <a:lnTo>
                      <a:pt x="5" y="93"/>
                    </a:lnTo>
                    <a:lnTo>
                      <a:pt x="0" y="78"/>
                    </a:lnTo>
                    <a:lnTo>
                      <a:pt x="5" y="68"/>
                    </a:lnTo>
                    <a:lnTo>
                      <a:pt x="5" y="51"/>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22" name="Freeform 878"/>
              <p:cNvSpPr>
                <a:spLocks/>
              </p:cNvSpPr>
              <p:nvPr/>
            </p:nvSpPr>
            <p:spPr bwMode="auto">
              <a:xfrm>
                <a:off x="3845" y="1662"/>
                <a:ext cx="78" cy="49"/>
              </a:xfrm>
              <a:custGeom>
                <a:avLst/>
                <a:gdLst>
                  <a:gd name="T0" fmla="*/ 0 w 419"/>
                  <a:gd name="T1" fmla="*/ 0 h 262"/>
                  <a:gd name="T2" fmla="*/ 0 w 419"/>
                  <a:gd name="T3" fmla="*/ 0 h 262"/>
                  <a:gd name="T4" fmla="*/ 0 w 419"/>
                  <a:gd name="T5" fmla="*/ 0 h 262"/>
                  <a:gd name="T6" fmla="*/ 0 w 419"/>
                  <a:gd name="T7" fmla="*/ 0 h 262"/>
                  <a:gd name="T8" fmla="*/ 0 w 419"/>
                  <a:gd name="T9" fmla="*/ 0 h 262"/>
                  <a:gd name="T10" fmla="*/ 0 w 419"/>
                  <a:gd name="T11" fmla="*/ 0 h 262"/>
                  <a:gd name="T12" fmla="*/ 0 w 419"/>
                  <a:gd name="T13" fmla="*/ 0 h 262"/>
                  <a:gd name="T14" fmla="*/ 0 w 419"/>
                  <a:gd name="T15" fmla="*/ 0 h 262"/>
                  <a:gd name="T16" fmla="*/ 0 w 419"/>
                  <a:gd name="T17" fmla="*/ 0 h 262"/>
                  <a:gd name="T18" fmla="*/ 0 w 419"/>
                  <a:gd name="T19" fmla="*/ 0 h 262"/>
                  <a:gd name="T20" fmla="*/ 0 w 419"/>
                  <a:gd name="T21" fmla="*/ 0 h 262"/>
                  <a:gd name="T22" fmla="*/ 0 w 419"/>
                  <a:gd name="T23" fmla="*/ 0 h 262"/>
                  <a:gd name="T24" fmla="*/ 0 w 419"/>
                  <a:gd name="T25" fmla="*/ 0 h 262"/>
                  <a:gd name="T26" fmla="*/ 0 w 419"/>
                  <a:gd name="T27" fmla="*/ 0 h 262"/>
                  <a:gd name="T28" fmla="*/ 0 w 419"/>
                  <a:gd name="T29" fmla="*/ 0 h 262"/>
                  <a:gd name="T30" fmla="*/ 0 w 419"/>
                  <a:gd name="T31" fmla="*/ 0 h 262"/>
                  <a:gd name="T32" fmla="*/ 0 w 419"/>
                  <a:gd name="T33" fmla="*/ 0 h 262"/>
                  <a:gd name="T34" fmla="*/ 0 w 419"/>
                  <a:gd name="T35" fmla="*/ 0 h 262"/>
                  <a:gd name="T36" fmla="*/ 0 w 419"/>
                  <a:gd name="T37" fmla="*/ 0 h 262"/>
                  <a:gd name="T38" fmla="*/ 0 w 419"/>
                  <a:gd name="T39" fmla="*/ 0 h 262"/>
                  <a:gd name="T40" fmla="*/ 0 w 419"/>
                  <a:gd name="T41" fmla="*/ 0 h 262"/>
                  <a:gd name="T42" fmla="*/ 0 w 419"/>
                  <a:gd name="T43" fmla="*/ 0 h 262"/>
                  <a:gd name="T44" fmla="*/ 0 w 419"/>
                  <a:gd name="T45" fmla="*/ 0 h 262"/>
                  <a:gd name="T46" fmla="*/ 0 w 419"/>
                  <a:gd name="T47" fmla="*/ 0 h 262"/>
                  <a:gd name="T48" fmla="*/ 0 w 419"/>
                  <a:gd name="T49" fmla="*/ 0 h 262"/>
                  <a:gd name="T50" fmla="*/ 0 w 419"/>
                  <a:gd name="T51" fmla="*/ 0 h 262"/>
                  <a:gd name="T52" fmla="*/ 0 w 419"/>
                  <a:gd name="T53" fmla="*/ 0 h 262"/>
                  <a:gd name="T54" fmla="*/ 0 w 419"/>
                  <a:gd name="T55" fmla="*/ 0 h 262"/>
                  <a:gd name="T56" fmla="*/ 0 w 419"/>
                  <a:gd name="T57" fmla="*/ 0 h 262"/>
                  <a:gd name="T58" fmla="*/ 0 w 419"/>
                  <a:gd name="T59" fmla="*/ 0 h 262"/>
                  <a:gd name="T60" fmla="*/ 0 w 419"/>
                  <a:gd name="T61" fmla="*/ 0 h 262"/>
                  <a:gd name="T62" fmla="*/ 0 w 419"/>
                  <a:gd name="T63" fmla="*/ 0 h 262"/>
                  <a:gd name="T64" fmla="*/ 0 w 419"/>
                  <a:gd name="T65" fmla="*/ 0 h 262"/>
                  <a:gd name="T66" fmla="*/ 0 w 419"/>
                  <a:gd name="T67" fmla="*/ 0 h 262"/>
                  <a:gd name="T68" fmla="*/ 0 w 419"/>
                  <a:gd name="T69" fmla="*/ 0 h 262"/>
                  <a:gd name="T70" fmla="*/ 0 w 419"/>
                  <a:gd name="T71" fmla="*/ 0 h 262"/>
                  <a:gd name="T72" fmla="*/ 0 w 419"/>
                  <a:gd name="T73" fmla="*/ 0 h 262"/>
                  <a:gd name="T74" fmla="*/ 0 w 419"/>
                  <a:gd name="T75" fmla="*/ 0 h 262"/>
                  <a:gd name="T76" fmla="*/ 0 w 419"/>
                  <a:gd name="T77" fmla="*/ 0 h 262"/>
                  <a:gd name="T78" fmla="*/ 0 w 419"/>
                  <a:gd name="T79" fmla="*/ 0 h 262"/>
                  <a:gd name="T80" fmla="*/ 0 w 419"/>
                  <a:gd name="T81" fmla="*/ 0 h 262"/>
                  <a:gd name="T82" fmla="*/ 0 w 419"/>
                  <a:gd name="T83" fmla="*/ 0 h 262"/>
                  <a:gd name="T84" fmla="*/ 0 w 419"/>
                  <a:gd name="T85" fmla="*/ 0 h 262"/>
                  <a:gd name="T86" fmla="*/ 0 w 419"/>
                  <a:gd name="T87" fmla="*/ 0 h 262"/>
                  <a:gd name="T88" fmla="*/ 0 w 419"/>
                  <a:gd name="T89" fmla="*/ 0 h 262"/>
                  <a:gd name="T90" fmla="*/ 0 w 419"/>
                  <a:gd name="T91" fmla="*/ 0 h 26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19"/>
                  <a:gd name="T139" fmla="*/ 0 h 262"/>
                  <a:gd name="T140" fmla="*/ 419 w 419"/>
                  <a:gd name="T141" fmla="*/ 262 h 26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19" h="262">
                    <a:moveTo>
                      <a:pt x="282" y="252"/>
                    </a:moveTo>
                    <a:lnTo>
                      <a:pt x="299" y="255"/>
                    </a:lnTo>
                    <a:lnTo>
                      <a:pt x="317" y="262"/>
                    </a:lnTo>
                    <a:lnTo>
                      <a:pt x="327" y="255"/>
                    </a:lnTo>
                    <a:lnTo>
                      <a:pt x="335" y="244"/>
                    </a:lnTo>
                    <a:lnTo>
                      <a:pt x="336" y="229"/>
                    </a:lnTo>
                    <a:lnTo>
                      <a:pt x="347" y="223"/>
                    </a:lnTo>
                    <a:lnTo>
                      <a:pt x="357" y="213"/>
                    </a:lnTo>
                    <a:lnTo>
                      <a:pt x="369" y="205"/>
                    </a:lnTo>
                    <a:lnTo>
                      <a:pt x="372" y="189"/>
                    </a:lnTo>
                    <a:lnTo>
                      <a:pt x="372" y="168"/>
                    </a:lnTo>
                    <a:lnTo>
                      <a:pt x="383" y="169"/>
                    </a:lnTo>
                    <a:lnTo>
                      <a:pt x="393" y="157"/>
                    </a:lnTo>
                    <a:lnTo>
                      <a:pt x="419" y="157"/>
                    </a:lnTo>
                    <a:lnTo>
                      <a:pt x="411" y="147"/>
                    </a:lnTo>
                    <a:lnTo>
                      <a:pt x="413" y="129"/>
                    </a:lnTo>
                    <a:lnTo>
                      <a:pt x="393" y="124"/>
                    </a:lnTo>
                    <a:lnTo>
                      <a:pt x="374" y="132"/>
                    </a:lnTo>
                    <a:lnTo>
                      <a:pt x="365" y="121"/>
                    </a:lnTo>
                    <a:lnTo>
                      <a:pt x="347" y="112"/>
                    </a:lnTo>
                    <a:lnTo>
                      <a:pt x="332" y="112"/>
                    </a:lnTo>
                    <a:lnTo>
                      <a:pt x="326" y="102"/>
                    </a:lnTo>
                    <a:lnTo>
                      <a:pt x="306" y="90"/>
                    </a:lnTo>
                    <a:lnTo>
                      <a:pt x="293" y="88"/>
                    </a:lnTo>
                    <a:lnTo>
                      <a:pt x="285" y="79"/>
                    </a:lnTo>
                    <a:lnTo>
                      <a:pt x="278" y="67"/>
                    </a:lnTo>
                    <a:lnTo>
                      <a:pt x="270" y="54"/>
                    </a:lnTo>
                    <a:lnTo>
                      <a:pt x="264" y="45"/>
                    </a:lnTo>
                    <a:lnTo>
                      <a:pt x="255" y="34"/>
                    </a:lnTo>
                    <a:lnTo>
                      <a:pt x="246" y="40"/>
                    </a:lnTo>
                    <a:lnTo>
                      <a:pt x="230" y="46"/>
                    </a:lnTo>
                    <a:lnTo>
                      <a:pt x="212" y="45"/>
                    </a:lnTo>
                    <a:lnTo>
                      <a:pt x="209" y="25"/>
                    </a:lnTo>
                    <a:lnTo>
                      <a:pt x="200" y="7"/>
                    </a:lnTo>
                    <a:lnTo>
                      <a:pt x="191" y="13"/>
                    </a:lnTo>
                    <a:lnTo>
                      <a:pt x="183" y="7"/>
                    </a:lnTo>
                    <a:lnTo>
                      <a:pt x="171" y="0"/>
                    </a:lnTo>
                    <a:lnTo>
                      <a:pt x="158" y="0"/>
                    </a:lnTo>
                    <a:lnTo>
                      <a:pt x="159" y="12"/>
                    </a:lnTo>
                    <a:lnTo>
                      <a:pt x="153" y="3"/>
                    </a:lnTo>
                    <a:lnTo>
                      <a:pt x="146" y="13"/>
                    </a:lnTo>
                    <a:lnTo>
                      <a:pt x="135" y="21"/>
                    </a:lnTo>
                    <a:lnTo>
                      <a:pt x="123" y="30"/>
                    </a:lnTo>
                    <a:lnTo>
                      <a:pt x="129" y="52"/>
                    </a:lnTo>
                    <a:lnTo>
                      <a:pt x="114" y="55"/>
                    </a:lnTo>
                    <a:lnTo>
                      <a:pt x="101" y="54"/>
                    </a:lnTo>
                    <a:lnTo>
                      <a:pt x="83" y="55"/>
                    </a:lnTo>
                    <a:lnTo>
                      <a:pt x="66" y="45"/>
                    </a:lnTo>
                    <a:lnTo>
                      <a:pt x="47" y="31"/>
                    </a:lnTo>
                    <a:lnTo>
                      <a:pt x="17" y="27"/>
                    </a:lnTo>
                    <a:lnTo>
                      <a:pt x="0" y="39"/>
                    </a:lnTo>
                    <a:lnTo>
                      <a:pt x="5" y="49"/>
                    </a:lnTo>
                    <a:lnTo>
                      <a:pt x="15" y="39"/>
                    </a:lnTo>
                    <a:lnTo>
                      <a:pt x="26" y="34"/>
                    </a:lnTo>
                    <a:lnTo>
                      <a:pt x="36" y="37"/>
                    </a:lnTo>
                    <a:lnTo>
                      <a:pt x="45" y="46"/>
                    </a:lnTo>
                    <a:lnTo>
                      <a:pt x="57" y="57"/>
                    </a:lnTo>
                    <a:lnTo>
                      <a:pt x="68" y="66"/>
                    </a:lnTo>
                    <a:lnTo>
                      <a:pt x="60" y="82"/>
                    </a:lnTo>
                    <a:lnTo>
                      <a:pt x="50" y="87"/>
                    </a:lnTo>
                    <a:lnTo>
                      <a:pt x="33" y="84"/>
                    </a:lnTo>
                    <a:lnTo>
                      <a:pt x="18" y="84"/>
                    </a:lnTo>
                    <a:lnTo>
                      <a:pt x="9" y="99"/>
                    </a:lnTo>
                    <a:lnTo>
                      <a:pt x="18" y="109"/>
                    </a:lnTo>
                    <a:lnTo>
                      <a:pt x="29" y="112"/>
                    </a:lnTo>
                    <a:lnTo>
                      <a:pt x="45" y="114"/>
                    </a:lnTo>
                    <a:lnTo>
                      <a:pt x="33" y="118"/>
                    </a:lnTo>
                    <a:lnTo>
                      <a:pt x="41" y="124"/>
                    </a:lnTo>
                    <a:lnTo>
                      <a:pt x="39" y="135"/>
                    </a:lnTo>
                    <a:lnTo>
                      <a:pt x="50" y="148"/>
                    </a:lnTo>
                    <a:lnTo>
                      <a:pt x="50" y="172"/>
                    </a:lnTo>
                    <a:lnTo>
                      <a:pt x="53" y="184"/>
                    </a:lnTo>
                    <a:lnTo>
                      <a:pt x="59" y="198"/>
                    </a:lnTo>
                    <a:lnTo>
                      <a:pt x="78" y="192"/>
                    </a:lnTo>
                    <a:lnTo>
                      <a:pt x="87" y="181"/>
                    </a:lnTo>
                    <a:lnTo>
                      <a:pt x="96" y="175"/>
                    </a:lnTo>
                    <a:lnTo>
                      <a:pt x="107" y="172"/>
                    </a:lnTo>
                    <a:lnTo>
                      <a:pt x="117" y="171"/>
                    </a:lnTo>
                    <a:lnTo>
                      <a:pt x="128" y="165"/>
                    </a:lnTo>
                    <a:lnTo>
                      <a:pt x="137" y="159"/>
                    </a:lnTo>
                    <a:lnTo>
                      <a:pt x="147" y="162"/>
                    </a:lnTo>
                    <a:lnTo>
                      <a:pt x="158" y="177"/>
                    </a:lnTo>
                    <a:lnTo>
                      <a:pt x="173" y="177"/>
                    </a:lnTo>
                    <a:lnTo>
                      <a:pt x="195" y="180"/>
                    </a:lnTo>
                    <a:lnTo>
                      <a:pt x="209" y="187"/>
                    </a:lnTo>
                    <a:lnTo>
                      <a:pt x="240" y="201"/>
                    </a:lnTo>
                    <a:lnTo>
                      <a:pt x="249" y="208"/>
                    </a:lnTo>
                    <a:lnTo>
                      <a:pt x="260" y="211"/>
                    </a:lnTo>
                    <a:lnTo>
                      <a:pt x="272" y="213"/>
                    </a:lnTo>
                    <a:lnTo>
                      <a:pt x="270" y="225"/>
                    </a:lnTo>
                    <a:lnTo>
                      <a:pt x="278" y="232"/>
                    </a:lnTo>
                    <a:lnTo>
                      <a:pt x="278" y="243"/>
                    </a:lnTo>
                    <a:lnTo>
                      <a:pt x="282" y="25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23" name="Freeform 879"/>
              <p:cNvSpPr>
                <a:spLocks/>
              </p:cNvSpPr>
              <p:nvPr/>
            </p:nvSpPr>
            <p:spPr bwMode="auto">
              <a:xfrm>
                <a:off x="3861" y="1643"/>
                <a:ext cx="87" cy="48"/>
              </a:xfrm>
              <a:custGeom>
                <a:avLst/>
                <a:gdLst>
                  <a:gd name="T0" fmla="*/ 0 w 471"/>
                  <a:gd name="T1" fmla="*/ 0 h 261"/>
                  <a:gd name="T2" fmla="*/ 0 w 471"/>
                  <a:gd name="T3" fmla="*/ 0 h 261"/>
                  <a:gd name="T4" fmla="*/ 0 w 471"/>
                  <a:gd name="T5" fmla="*/ 0 h 261"/>
                  <a:gd name="T6" fmla="*/ 0 w 471"/>
                  <a:gd name="T7" fmla="*/ 0 h 261"/>
                  <a:gd name="T8" fmla="*/ 0 w 471"/>
                  <a:gd name="T9" fmla="*/ 0 h 261"/>
                  <a:gd name="T10" fmla="*/ 0 w 471"/>
                  <a:gd name="T11" fmla="*/ 0 h 261"/>
                  <a:gd name="T12" fmla="*/ 0 w 471"/>
                  <a:gd name="T13" fmla="*/ 0 h 261"/>
                  <a:gd name="T14" fmla="*/ 0 w 471"/>
                  <a:gd name="T15" fmla="*/ 0 h 261"/>
                  <a:gd name="T16" fmla="*/ 0 w 471"/>
                  <a:gd name="T17" fmla="*/ 0 h 261"/>
                  <a:gd name="T18" fmla="*/ 0 w 471"/>
                  <a:gd name="T19" fmla="*/ 0 h 261"/>
                  <a:gd name="T20" fmla="*/ 0 w 471"/>
                  <a:gd name="T21" fmla="*/ 0 h 261"/>
                  <a:gd name="T22" fmla="*/ 0 w 471"/>
                  <a:gd name="T23" fmla="*/ 0 h 261"/>
                  <a:gd name="T24" fmla="*/ 0 w 471"/>
                  <a:gd name="T25" fmla="*/ 0 h 261"/>
                  <a:gd name="T26" fmla="*/ 0 w 471"/>
                  <a:gd name="T27" fmla="*/ 0 h 261"/>
                  <a:gd name="T28" fmla="*/ 0 w 471"/>
                  <a:gd name="T29" fmla="*/ 0 h 261"/>
                  <a:gd name="T30" fmla="*/ 0 w 471"/>
                  <a:gd name="T31" fmla="*/ 0 h 261"/>
                  <a:gd name="T32" fmla="*/ 0 w 471"/>
                  <a:gd name="T33" fmla="*/ 0 h 261"/>
                  <a:gd name="T34" fmla="*/ 0 w 471"/>
                  <a:gd name="T35" fmla="*/ 0 h 261"/>
                  <a:gd name="T36" fmla="*/ 0 w 471"/>
                  <a:gd name="T37" fmla="*/ 0 h 261"/>
                  <a:gd name="T38" fmla="*/ 0 w 471"/>
                  <a:gd name="T39" fmla="*/ 0 h 261"/>
                  <a:gd name="T40" fmla="*/ 0 w 471"/>
                  <a:gd name="T41" fmla="*/ 0 h 261"/>
                  <a:gd name="T42" fmla="*/ 0 w 471"/>
                  <a:gd name="T43" fmla="*/ 0 h 261"/>
                  <a:gd name="T44" fmla="*/ 0 w 471"/>
                  <a:gd name="T45" fmla="*/ 0 h 261"/>
                  <a:gd name="T46" fmla="*/ 0 w 471"/>
                  <a:gd name="T47" fmla="*/ 0 h 261"/>
                  <a:gd name="T48" fmla="*/ 0 w 471"/>
                  <a:gd name="T49" fmla="*/ 0 h 261"/>
                  <a:gd name="T50" fmla="*/ 0 w 471"/>
                  <a:gd name="T51" fmla="*/ 0 h 261"/>
                  <a:gd name="T52" fmla="*/ 0 w 471"/>
                  <a:gd name="T53" fmla="*/ 0 h 261"/>
                  <a:gd name="T54" fmla="*/ 0 w 471"/>
                  <a:gd name="T55" fmla="*/ 0 h 261"/>
                  <a:gd name="T56" fmla="*/ 0 w 471"/>
                  <a:gd name="T57" fmla="*/ 0 h 261"/>
                  <a:gd name="T58" fmla="*/ 0 w 471"/>
                  <a:gd name="T59" fmla="*/ 0 h 261"/>
                  <a:gd name="T60" fmla="*/ 0 w 471"/>
                  <a:gd name="T61" fmla="*/ 0 h 261"/>
                  <a:gd name="T62" fmla="*/ 0 w 471"/>
                  <a:gd name="T63" fmla="*/ 0 h 261"/>
                  <a:gd name="T64" fmla="*/ 0 w 471"/>
                  <a:gd name="T65" fmla="*/ 0 h 261"/>
                  <a:gd name="T66" fmla="*/ 0 w 471"/>
                  <a:gd name="T67" fmla="*/ 0 h 261"/>
                  <a:gd name="T68" fmla="*/ 0 w 471"/>
                  <a:gd name="T69" fmla="*/ 0 h 261"/>
                  <a:gd name="T70" fmla="*/ 0 w 471"/>
                  <a:gd name="T71" fmla="*/ 0 h 261"/>
                  <a:gd name="T72" fmla="*/ 0 w 471"/>
                  <a:gd name="T73" fmla="*/ 0 h 261"/>
                  <a:gd name="T74" fmla="*/ 0 w 471"/>
                  <a:gd name="T75" fmla="*/ 0 h 261"/>
                  <a:gd name="T76" fmla="*/ 0 w 471"/>
                  <a:gd name="T77" fmla="*/ 0 h 261"/>
                  <a:gd name="T78" fmla="*/ 0 w 471"/>
                  <a:gd name="T79" fmla="*/ 0 h 261"/>
                  <a:gd name="T80" fmla="*/ 0 w 471"/>
                  <a:gd name="T81" fmla="*/ 0 h 261"/>
                  <a:gd name="T82" fmla="*/ 0 w 471"/>
                  <a:gd name="T83" fmla="*/ 0 h 261"/>
                  <a:gd name="T84" fmla="*/ 0 w 471"/>
                  <a:gd name="T85" fmla="*/ 0 h 261"/>
                  <a:gd name="T86" fmla="*/ 0 w 471"/>
                  <a:gd name="T87" fmla="*/ 0 h 261"/>
                  <a:gd name="T88" fmla="*/ 0 w 471"/>
                  <a:gd name="T89" fmla="*/ 0 h 261"/>
                  <a:gd name="T90" fmla="*/ 0 w 471"/>
                  <a:gd name="T91" fmla="*/ 0 h 261"/>
                  <a:gd name="T92" fmla="*/ 0 w 471"/>
                  <a:gd name="T93" fmla="*/ 0 h 261"/>
                  <a:gd name="T94" fmla="*/ 0 w 471"/>
                  <a:gd name="T95" fmla="*/ 0 h 261"/>
                  <a:gd name="T96" fmla="*/ 0 w 471"/>
                  <a:gd name="T97" fmla="*/ 0 h 261"/>
                  <a:gd name="T98" fmla="*/ 0 w 471"/>
                  <a:gd name="T99" fmla="*/ 0 h 261"/>
                  <a:gd name="T100" fmla="*/ 0 w 471"/>
                  <a:gd name="T101" fmla="*/ 0 h 26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71"/>
                  <a:gd name="T154" fmla="*/ 0 h 261"/>
                  <a:gd name="T155" fmla="*/ 471 w 471"/>
                  <a:gd name="T156" fmla="*/ 261 h 26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71" h="261">
                    <a:moveTo>
                      <a:pt x="334" y="257"/>
                    </a:moveTo>
                    <a:lnTo>
                      <a:pt x="355" y="261"/>
                    </a:lnTo>
                    <a:lnTo>
                      <a:pt x="367" y="249"/>
                    </a:lnTo>
                    <a:lnTo>
                      <a:pt x="375" y="236"/>
                    </a:lnTo>
                    <a:lnTo>
                      <a:pt x="372" y="222"/>
                    </a:lnTo>
                    <a:lnTo>
                      <a:pt x="358" y="200"/>
                    </a:lnTo>
                    <a:lnTo>
                      <a:pt x="354" y="191"/>
                    </a:lnTo>
                    <a:lnTo>
                      <a:pt x="342" y="191"/>
                    </a:lnTo>
                    <a:lnTo>
                      <a:pt x="340" y="179"/>
                    </a:lnTo>
                    <a:lnTo>
                      <a:pt x="355" y="170"/>
                    </a:lnTo>
                    <a:lnTo>
                      <a:pt x="367" y="162"/>
                    </a:lnTo>
                    <a:lnTo>
                      <a:pt x="366" y="152"/>
                    </a:lnTo>
                    <a:lnTo>
                      <a:pt x="376" y="147"/>
                    </a:lnTo>
                    <a:lnTo>
                      <a:pt x="378" y="128"/>
                    </a:lnTo>
                    <a:lnTo>
                      <a:pt x="391" y="117"/>
                    </a:lnTo>
                    <a:lnTo>
                      <a:pt x="402" y="105"/>
                    </a:lnTo>
                    <a:lnTo>
                      <a:pt x="412" y="117"/>
                    </a:lnTo>
                    <a:lnTo>
                      <a:pt x="406" y="126"/>
                    </a:lnTo>
                    <a:lnTo>
                      <a:pt x="412" y="138"/>
                    </a:lnTo>
                    <a:lnTo>
                      <a:pt x="426" y="131"/>
                    </a:lnTo>
                    <a:lnTo>
                      <a:pt x="438" y="131"/>
                    </a:lnTo>
                    <a:lnTo>
                      <a:pt x="445" y="143"/>
                    </a:lnTo>
                    <a:lnTo>
                      <a:pt x="445" y="123"/>
                    </a:lnTo>
                    <a:lnTo>
                      <a:pt x="460" y="111"/>
                    </a:lnTo>
                    <a:lnTo>
                      <a:pt x="471" y="96"/>
                    </a:lnTo>
                    <a:lnTo>
                      <a:pt x="442" y="98"/>
                    </a:lnTo>
                    <a:lnTo>
                      <a:pt x="430" y="87"/>
                    </a:lnTo>
                    <a:lnTo>
                      <a:pt x="424" y="95"/>
                    </a:lnTo>
                    <a:lnTo>
                      <a:pt x="415" y="102"/>
                    </a:lnTo>
                    <a:lnTo>
                      <a:pt x="405" y="95"/>
                    </a:lnTo>
                    <a:lnTo>
                      <a:pt x="391" y="87"/>
                    </a:lnTo>
                    <a:lnTo>
                      <a:pt x="403" y="62"/>
                    </a:lnTo>
                    <a:lnTo>
                      <a:pt x="397" y="51"/>
                    </a:lnTo>
                    <a:lnTo>
                      <a:pt x="390" y="74"/>
                    </a:lnTo>
                    <a:lnTo>
                      <a:pt x="385" y="84"/>
                    </a:lnTo>
                    <a:lnTo>
                      <a:pt x="366" y="102"/>
                    </a:lnTo>
                    <a:lnTo>
                      <a:pt x="363" y="114"/>
                    </a:lnTo>
                    <a:lnTo>
                      <a:pt x="336" y="114"/>
                    </a:lnTo>
                    <a:lnTo>
                      <a:pt x="324" y="114"/>
                    </a:lnTo>
                    <a:lnTo>
                      <a:pt x="316" y="125"/>
                    </a:lnTo>
                    <a:lnTo>
                      <a:pt x="301" y="122"/>
                    </a:lnTo>
                    <a:lnTo>
                      <a:pt x="298" y="108"/>
                    </a:lnTo>
                    <a:lnTo>
                      <a:pt x="282" y="102"/>
                    </a:lnTo>
                    <a:lnTo>
                      <a:pt x="271" y="75"/>
                    </a:lnTo>
                    <a:lnTo>
                      <a:pt x="267" y="57"/>
                    </a:lnTo>
                    <a:lnTo>
                      <a:pt x="250" y="45"/>
                    </a:lnTo>
                    <a:lnTo>
                      <a:pt x="237" y="44"/>
                    </a:lnTo>
                    <a:lnTo>
                      <a:pt x="219" y="47"/>
                    </a:lnTo>
                    <a:lnTo>
                      <a:pt x="199" y="48"/>
                    </a:lnTo>
                    <a:lnTo>
                      <a:pt x="184" y="57"/>
                    </a:lnTo>
                    <a:lnTo>
                      <a:pt x="162" y="59"/>
                    </a:lnTo>
                    <a:lnTo>
                      <a:pt x="148" y="54"/>
                    </a:lnTo>
                    <a:lnTo>
                      <a:pt x="138" y="47"/>
                    </a:lnTo>
                    <a:lnTo>
                      <a:pt x="133" y="38"/>
                    </a:lnTo>
                    <a:lnTo>
                      <a:pt x="120" y="57"/>
                    </a:lnTo>
                    <a:lnTo>
                      <a:pt x="102" y="68"/>
                    </a:lnTo>
                    <a:lnTo>
                      <a:pt x="87" y="66"/>
                    </a:lnTo>
                    <a:lnTo>
                      <a:pt x="67" y="71"/>
                    </a:lnTo>
                    <a:lnTo>
                      <a:pt x="64" y="59"/>
                    </a:lnTo>
                    <a:lnTo>
                      <a:pt x="57" y="30"/>
                    </a:lnTo>
                    <a:lnTo>
                      <a:pt x="63" y="8"/>
                    </a:lnTo>
                    <a:lnTo>
                      <a:pt x="57" y="0"/>
                    </a:lnTo>
                    <a:lnTo>
                      <a:pt x="43" y="6"/>
                    </a:lnTo>
                    <a:lnTo>
                      <a:pt x="28" y="12"/>
                    </a:lnTo>
                    <a:lnTo>
                      <a:pt x="13" y="18"/>
                    </a:lnTo>
                    <a:lnTo>
                      <a:pt x="0" y="29"/>
                    </a:lnTo>
                    <a:lnTo>
                      <a:pt x="4" y="44"/>
                    </a:lnTo>
                    <a:lnTo>
                      <a:pt x="1" y="57"/>
                    </a:lnTo>
                    <a:lnTo>
                      <a:pt x="1" y="71"/>
                    </a:lnTo>
                    <a:lnTo>
                      <a:pt x="9" y="86"/>
                    </a:lnTo>
                    <a:lnTo>
                      <a:pt x="10" y="101"/>
                    </a:lnTo>
                    <a:lnTo>
                      <a:pt x="12" y="116"/>
                    </a:lnTo>
                    <a:lnTo>
                      <a:pt x="12" y="143"/>
                    </a:lnTo>
                    <a:lnTo>
                      <a:pt x="12" y="156"/>
                    </a:lnTo>
                    <a:lnTo>
                      <a:pt x="42" y="159"/>
                    </a:lnTo>
                    <a:lnTo>
                      <a:pt x="37" y="134"/>
                    </a:lnTo>
                    <a:lnTo>
                      <a:pt x="58" y="114"/>
                    </a:lnTo>
                    <a:lnTo>
                      <a:pt x="66" y="108"/>
                    </a:lnTo>
                    <a:lnTo>
                      <a:pt x="75" y="116"/>
                    </a:lnTo>
                    <a:lnTo>
                      <a:pt x="72" y="102"/>
                    </a:lnTo>
                    <a:lnTo>
                      <a:pt x="84" y="104"/>
                    </a:lnTo>
                    <a:lnTo>
                      <a:pt x="93" y="114"/>
                    </a:lnTo>
                    <a:lnTo>
                      <a:pt x="108" y="117"/>
                    </a:lnTo>
                    <a:lnTo>
                      <a:pt x="121" y="128"/>
                    </a:lnTo>
                    <a:lnTo>
                      <a:pt x="126" y="143"/>
                    </a:lnTo>
                    <a:lnTo>
                      <a:pt x="141" y="150"/>
                    </a:lnTo>
                    <a:lnTo>
                      <a:pt x="159" y="146"/>
                    </a:lnTo>
                    <a:lnTo>
                      <a:pt x="168" y="138"/>
                    </a:lnTo>
                    <a:lnTo>
                      <a:pt x="178" y="152"/>
                    </a:lnTo>
                    <a:lnTo>
                      <a:pt x="187" y="167"/>
                    </a:lnTo>
                    <a:lnTo>
                      <a:pt x="196" y="182"/>
                    </a:lnTo>
                    <a:lnTo>
                      <a:pt x="208" y="195"/>
                    </a:lnTo>
                    <a:lnTo>
                      <a:pt x="226" y="195"/>
                    </a:lnTo>
                    <a:lnTo>
                      <a:pt x="237" y="201"/>
                    </a:lnTo>
                    <a:lnTo>
                      <a:pt x="246" y="216"/>
                    </a:lnTo>
                    <a:lnTo>
                      <a:pt x="258" y="219"/>
                    </a:lnTo>
                    <a:lnTo>
                      <a:pt x="270" y="222"/>
                    </a:lnTo>
                    <a:lnTo>
                      <a:pt x="286" y="237"/>
                    </a:lnTo>
                    <a:lnTo>
                      <a:pt x="300" y="233"/>
                    </a:lnTo>
                    <a:lnTo>
                      <a:pt x="316" y="233"/>
                    </a:lnTo>
                    <a:lnTo>
                      <a:pt x="327" y="240"/>
                    </a:lnTo>
                    <a:lnTo>
                      <a:pt x="334" y="257"/>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24" name="Freeform 880"/>
              <p:cNvSpPr>
                <a:spLocks/>
              </p:cNvSpPr>
              <p:nvPr/>
            </p:nvSpPr>
            <p:spPr bwMode="auto">
              <a:xfrm>
                <a:off x="3896" y="1678"/>
                <a:ext cx="67" cy="72"/>
              </a:xfrm>
              <a:custGeom>
                <a:avLst/>
                <a:gdLst>
                  <a:gd name="T0" fmla="*/ 0 w 364"/>
                  <a:gd name="T1" fmla="*/ 0 h 387"/>
                  <a:gd name="T2" fmla="*/ 0 w 364"/>
                  <a:gd name="T3" fmla="*/ 0 h 387"/>
                  <a:gd name="T4" fmla="*/ 0 w 364"/>
                  <a:gd name="T5" fmla="*/ 0 h 387"/>
                  <a:gd name="T6" fmla="*/ 0 w 364"/>
                  <a:gd name="T7" fmla="*/ 0 h 387"/>
                  <a:gd name="T8" fmla="*/ 0 w 364"/>
                  <a:gd name="T9" fmla="*/ 0 h 387"/>
                  <a:gd name="T10" fmla="*/ 0 w 364"/>
                  <a:gd name="T11" fmla="*/ 0 h 387"/>
                  <a:gd name="T12" fmla="*/ 0 w 364"/>
                  <a:gd name="T13" fmla="*/ 0 h 387"/>
                  <a:gd name="T14" fmla="*/ 0 w 364"/>
                  <a:gd name="T15" fmla="*/ 0 h 387"/>
                  <a:gd name="T16" fmla="*/ 0 w 364"/>
                  <a:gd name="T17" fmla="*/ 0 h 387"/>
                  <a:gd name="T18" fmla="*/ 0 w 364"/>
                  <a:gd name="T19" fmla="*/ 0 h 387"/>
                  <a:gd name="T20" fmla="*/ 0 w 364"/>
                  <a:gd name="T21" fmla="*/ 0 h 387"/>
                  <a:gd name="T22" fmla="*/ 0 w 364"/>
                  <a:gd name="T23" fmla="*/ 0 h 387"/>
                  <a:gd name="T24" fmla="*/ 0 w 364"/>
                  <a:gd name="T25" fmla="*/ 0 h 387"/>
                  <a:gd name="T26" fmla="*/ 0 w 364"/>
                  <a:gd name="T27" fmla="*/ 0 h 387"/>
                  <a:gd name="T28" fmla="*/ 0 w 364"/>
                  <a:gd name="T29" fmla="*/ 0 h 387"/>
                  <a:gd name="T30" fmla="*/ 0 w 364"/>
                  <a:gd name="T31" fmla="*/ 0 h 387"/>
                  <a:gd name="T32" fmla="*/ 0 w 364"/>
                  <a:gd name="T33" fmla="*/ 0 h 387"/>
                  <a:gd name="T34" fmla="*/ 0 w 364"/>
                  <a:gd name="T35" fmla="*/ 0 h 387"/>
                  <a:gd name="T36" fmla="*/ 0 w 364"/>
                  <a:gd name="T37" fmla="*/ 0 h 387"/>
                  <a:gd name="T38" fmla="*/ 0 w 364"/>
                  <a:gd name="T39" fmla="*/ 0 h 387"/>
                  <a:gd name="T40" fmla="*/ 0 w 364"/>
                  <a:gd name="T41" fmla="*/ 0 h 387"/>
                  <a:gd name="T42" fmla="*/ 0 w 364"/>
                  <a:gd name="T43" fmla="*/ 0 h 387"/>
                  <a:gd name="T44" fmla="*/ 0 w 364"/>
                  <a:gd name="T45" fmla="*/ 0 h 387"/>
                  <a:gd name="T46" fmla="*/ 0 w 364"/>
                  <a:gd name="T47" fmla="*/ 0 h 387"/>
                  <a:gd name="T48" fmla="*/ 0 w 364"/>
                  <a:gd name="T49" fmla="*/ 0 h 387"/>
                  <a:gd name="T50" fmla="*/ 0 w 364"/>
                  <a:gd name="T51" fmla="*/ 0 h 387"/>
                  <a:gd name="T52" fmla="*/ 0 w 364"/>
                  <a:gd name="T53" fmla="*/ 0 h 387"/>
                  <a:gd name="T54" fmla="*/ 0 w 364"/>
                  <a:gd name="T55" fmla="*/ 0 h 387"/>
                  <a:gd name="T56" fmla="*/ 0 w 364"/>
                  <a:gd name="T57" fmla="*/ 0 h 387"/>
                  <a:gd name="T58" fmla="*/ 0 w 364"/>
                  <a:gd name="T59" fmla="*/ 0 h 387"/>
                  <a:gd name="T60" fmla="*/ 0 w 364"/>
                  <a:gd name="T61" fmla="*/ 0 h 387"/>
                  <a:gd name="T62" fmla="*/ 0 w 364"/>
                  <a:gd name="T63" fmla="*/ 0 h 387"/>
                  <a:gd name="T64" fmla="*/ 0 w 364"/>
                  <a:gd name="T65" fmla="*/ 0 h 387"/>
                  <a:gd name="T66" fmla="*/ 0 w 364"/>
                  <a:gd name="T67" fmla="*/ 0 h 387"/>
                  <a:gd name="T68" fmla="*/ 0 w 364"/>
                  <a:gd name="T69" fmla="*/ 0 h 387"/>
                  <a:gd name="T70" fmla="*/ 0 w 364"/>
                  <a:gd name="T71" fmla="*/ 0 h 387"/>
                  <a:gd name="T72" fmla="*/ 0 w 364"/>
                  <a:gd name="T73" fmla="*/ 0 h 387"/>
                  <a:gd name="T74" fmla="*/ 0 w 364"/>
                  <a:gd name="T75" fmla="*/ 0 h 387"/>
                  <a:gd name="T76" fmla="*/ 0 w 364"/>
                  <a:gd name="T77" fmla="*/ 0 h 387"/>
                  <a:gd name="T78" fmla="*/ 0 w 364"/>
                  <a:gd name="T79" fmla="*/ 0 h 387"/>
                  <a:gd name="T80" fmla="*/ 0 w 364"/>
                  <a:gd name="T81" fmla="*/ 0 h 387"/>
                  <a:gd name="T82" fmla="*/ 0 w 364"/>
                  <a:gd name="T83" fmla="*/ 0 h 387"/>
                  <a:gd name="T84" fmla="*/ 0 w 364"/>
                  <a:gd name="T85" fmla="*/ 0 h 387"/>
                  <a:gd name="T86" fmla="*/ 0 w 364"/>
                  <a:gd name="T87" fmla="*/ 0 h 387"/>
                  <a:gd name="T88" fmla="*/ 0 w 364"/>
                  <a:gd name="T89" fmla="*/ 0 h 387"/>
                  <a:gd name="T90" fmla="*/ 0 w 364"/>
                  <a:gd name="T91" fmla="*/ 0 h 38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64"/>
                  <a:gd name="T139" fmla="*/ 0 h 387"/>
                  <a:gd name="T140" fmla="*/ 364 w 364"/>
                  <a:gd name="T141" fmla="*/ 387 h 38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64" h="387">
                    <a:moveTo>
                      <a:pt x="144" y="70"/>
                    </a:moveTo>
                    <a:lnTo>
                      <a:pt x="163" y="67"/>
                    </a:lnTo>
                    <a:lnTo>
                      <a:pt x="189" y="76"/>
                    </a:lnTo>
                    <a:lnTo>
                      <a:pt x="201" y="66"/>
                    </a:lnTo>
                    <a:lnTo>
                      <a:pt x="222" y="61"/>
                    </a:lnTo>
                    <a:lnTo>
                      <a:pt x="228" y="46"/>
                    </a:lnTo>
                    <a:lnTo>
                      <a:pt x="243" y="40"/>
                    </a:lnTo>
                    <a:lnTo>
                      <a:pt x="243" y="28"/>
                    </a:lnTo>
                    <a:lnTo>
                      <a:pt x="249" y="13"/>
                    </a:lnTo>
                    <a:lnTo>
                      <a:pt x="258" y="0"/>
                    </a:lnTo>
                    <a:lnTo>
                      <a:pt x="264" y="10"/>
                    </a:lnTo>
                    <a:lnTo>
                      <a:pt x="273" y="27"/>
                    </a:lnTo>
                    <a:lnTo>
                      <a:pt x="279" y="52"/>
                    </a:lnTo>
                    <a:lnTo>
                      <a:pt x="288" y="61"/>
                    </a:lnTo>
                    <a:lnTo>
                      <a:pt x="300" y="55"/>
                    </a:lnTo>
                    <a:lnTo>
                      <a:pt x="310" y="43"/>
                    </a:lnTo>
                    <a:lnTo>
                      <a:pt x="327" y="33"/>
                    </a:lnTo>
                    <a:lnTo>
                      <a:pt x="336" y="19"/>
                    </a:lnTo>
                    <a:lnTo>
                      <a:pt x="343" y="30"/>
                    </a:lnTo>
                    <a:lnTo>
                      <a:pt x="360" y="21"/>
                    </a:lnTo>
                    <a:lnTo>
                      <a:pt x="364" y="31"/>
                    </a:lnTo>
                    <a:lnTo>
                      <a:pt x="358" y="40"/>
                    </a:lnTo>
                    <a:lnTo>
                      <a:pt x="345" y="48"/>
                    </a:lnTo>
                    <a:lnTo>
                      <a:pt x="325" y="49"/>
                    </a:lnTo>
                    <a:lnTo>
                      <a:pt x="313" y="57"/>
                    </a:lnTo>
                    <a:lnTo>
                      <a:pt x="298" y="64"/>
                    </a:lnTo>
                    <a:lnTo>
                      <a:pt x="286" y="78"/>
                    </a:lnTo>
                    <a:lnTo>
                      <a:pt x="283" y="90"/>
                    </a:lnTo>
                    <a:lnTo>
                      <a:pt x="297" y="93"/>
                    </a:lnTo>
                    <a:lnTo>
                      <a:pt x="298" y="115"/>
                    </a:lnTo>
                    <a:lnTo>
                      <a:pt x="298" y="135"/>
                    </a:lnTo>
                    <a:lnTo>
                      <a:pt x="294" y="144"/>
                    </a:lnTo>
                    <a:lnTo>
                      <a:pt x="300" y="157"/>
                    </a:lnTo>
                    <a:lnTo>
                      <a:pt x="286" y="172"/>
                    </a:lnTo>
                    <a:lnTo>
                      <a:pt x="271" y="169"/>
                    </a:lnTo>
                    <a:lnTo>
                      <a:pt x="280" y="183"/>
                    </a:lnTo>
                    <a:lnTo>
                      <a:pt x="277" y="199"/>
                    </a:lnTo>
                    <a:lnTo>
                      <a:pt x="270" y="207"/>
                    </a:lnTo>
                    <a:lnTo>
                      <a:pt x="265" y="217"/>
                    </a:lnTo>
                    <a:lnTo>
                      <a:pt x="262" y="229"/>
                    </a:lnTo>
                    <a:lnTo>
                      <a:pt x="262" y="241"/>
                    </a:lnTo>
                    <a:lnTo>
                      <a:pt x="267" y="250"/>
                    </a:lnTo>
                    <a:lnTo>
                      <a:pt x="267" y="261"/>
                    </a:lnTo>
                    <a:lnTo>
                      <a:pt x="255" y="267"/>
                    </a:lnTo>
                    <a:lnTo>
                      <a:pt x="237" y="267"/>
                    </a:lnTo>
                    <a:lnTo>
                      <a:pt x="226" y="282"/>
                    </a:lnTo>
                    <a:lnTo>
                      <a:pt x="222" y="291"/>
                    </a:lnTo>
                    <a:lnTo>
                      <a:pt x="207" y="294"/>
                    </a:lnTo>
                    <a:lnTo>
                      <a:pt x="196" y="297"/>
                    </a:lnTo>
                    <a:lnTo>
                      <a:pt x="192" y="313"/>
                    </a:lnTo>
                    <a:lnTo>
                      <a:pt x="190" y="325"/>
                    </a:lnTo>
                    <a:lnTo>
                      <a:pt x="195" y="336"/>
                    </a:lnTo>
                    <a:lnTo>
                      <a:pt x="193" y="346"/>
                    </a:lnTo>
                    <a:lnTo>
                      <a:pt x="183" y="352"/>
                    </a:lnTo>
                    <a:lnTo>
                      <a:pt x="169" y="360"/>
                    </a:lnTo>
                    <a:lnTo>
                      <a:pt x="150" y="366"/>
                    </a:lnTo>
                    <a:lnTo>
                      <a:pt x="136" y="369"/>
                    </a:lnTo>
                    <a:lnTo>
                      <a:pt x="130" y="378"/>
                    </a:lnTo>
                    <a:lnTo>
                      <a:pt x="112" y="375"/>
                    </a:lnTo>
                    <a:lnTo>
                      <a:pt x="94" y="375"/>
                    </a:lnTo>
                    <a:lnTo>
                      <a:pt x="84" y="381"/>
                    </a:lnTo>
                    <a:lnTo>
                      <a:pt x="76" y="387"/>
                    </a:lnTo>
                    <a:lnTo>
                      <a:pt x="60" y="376"/>
                    </a:lnTo>
                    <a:lnTo>
                      <a:pt x="45" y="379"/>
                    </a:lnTo>
                    <a:lnTo>
                      <a:pt x="31" y="376"/>
                    </a:lnTo>
                    <a:lnTo>
                      <a:pt x="39" y="363"/>
                    </a:lnTo>
                    <a:lnTo>
                      <a:pt x="43" y="351"/>
                    </a:lnTo>
                    <a:lnTo>
                      <a:pt x="51" y="336"/>
                    </a:lnTo>
                    <a:lnTo>
                      <a:pt x="43" y="318"/>
                    </a:lnTo>
                    <a:lnTo>
                      <a:pt x="37" y="304"/>
                    </a:lnTo>
                    <a:lnTo>
                      <a:pt x="19" y="309"/>
                    </a:lnTo>
                    <a:lnTo>
                      <a:pt x="12" y="295"/>
                    </a:lnTo>
                    <a:lnTo>
                      <a:pt x="12" y="282"/>
                    </a:lnTo>
                    <a:lnTo>
                      <a:pt x="6" y="270"/>
                    </a:lnTo>
                    <a:lnTo>
                      <a:pt x="3" y="259"/>
                    </a:lnTo>
                    <a:lnTo>
                      <a:pt x="12" y="246"/>
                    </a:lnTo>
                    <a:lnTo>
                      <a:pt x="7" y="237"/>
                    </a:lnTo>
                    <a:lnTo>
                      <a:pt x="0" y="225"/>
                    </a:lnTo>
                    <a:lnTo>
                      <a:pt x="1" y="208"/>
                    </a:lnTo>
                    <a:lnTo>
                      <a:pt x="4" y="186"/>
                    </a:lnTo>
                    <a:lnTo>
                      <a:pt x="10" y="171"/>
                    </a:lnTo>
                    <a:lnTo>
                      <a:pt x="27" y="171"/>
                    </a:lnTo>
                    <a:lnTo>
                      <a:pt x="43" y="177"/>
                    </a:lnTo>
                    <a:lnTo>
                      <a:pt x="54" y="169"/>
                    </a:lnTo>
                    <a:lnTo>
                      <a:pt x="63" y="162"/>
                    </a:lnTo>
                    <a:lnTo>
                      <a:pt x="67" y="147"/>
                    </a:lnTo>
                    <a:lnTo>
                      <a:pt x="87" y="130"/>
                    </a:lnTo>
                    <a:lnTo>
                      <a:pt x="102" y="118"/>
                    </a:lnTo>
                    <a:lnTo>
                      <a:pt x="103" y="97"/>
                    </a:lnTo>
                    <a:lnTo>
                      <a:pt x="103" y="76"/>
                    </a:lnTo>
                    <a:lnTo>
                      <a:pt x="112" y="82"/>
                    </a:lnTo>
                    <a:lnTo>
                      <a:pt x="121" y="72"/>
                    </a:lnTo>
                    <a:lnTo>
                      <a:pt x="144" y="7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25" name="Freeform 881"/>
              <p:cNvSpPr>
                <a:spLocks/>
              </p:cNvSpPr>
              <p:nvPr/>
            </p:nvSpPr>
            <p:spPr bwMode="auto">
              <a:xfrm>
                <a:off x="3901" y="1684"/>
                <a:ext cx="80" cy="98"/>
              </a:xfrm>
              <a:custGeom>
                <a:avLst/>
                <a:gdLst>
                  <a:gd name="T0" fmla="*/ 0 w 435"/>
                  <a:gd name="T1" fmla="*/ 0 h 533"/>
                  <a:gd name="T2" fmla="*/ 0 w 435"/>
                  <a:gd name="T3" fmla="*/ 0 h 533"/>
                  <a:gd name="T4" fmla="*/ 0 w 435"/>
                  <a:gd name="T5" fmla="*/ 0 h 533"/>
                  <a:gd name="T6" fmla="*/ 0 w 435"/>
                  <a:gd name="T7" fmla="*/ 0 h 533"/>
                  <a:gd name="T8" fmla="*/ 0 w 435"/>
                  <a:gd name="T9" fmla="*/ 0 h 533"/>
                  <a:gd name="T10" fmla="*/ 0 w 435"/>
                  <a:gd name="T11" fmla="*/ 0 h 533"/>
                  <a:gd name="T12" fmla="*/ 0 w 435"/>
                  <a:gd name="T13" fmla="*/ 0 h 533"/>
                  <a:gd name="T14" fmla="*/ 0 w 435"/>
                  <a:gd name="T15" fmla="*/ 0 h 533"/>
                  <a:gd name="T16" fmla="*/ 0 w 435"/>
                  <a:gd name="T17" fmla="*/ 0 h 533"/>
                  <a:gd name="T18" fmla="*/ 0 w 435"/>
                  <a:gd name="T19" fmla="*/ 0 h 533"/>
                  <a:gd name="T20" fmla="*/ 0 w 435"/>
                  <a:gd name="T21" fmla="*/ 0 h 533"/>
                  <a:gd name="T22" fmla="*/ 0 w 435"/>
                  <a:gd name="T23" fmla="*/ 0 h 533"/>
                  <a:gd name="T24" fmla="*/ 0 w 435"/>
                  <a:gd name="T25" fmla="*/ 0 h 533"/>
                  <a:gd name="T26" fmla="*/ 0 w 435"/>
                  <a:gd name="T27" fmla="*/ 0 h 533"/>
                  <a:gd name="T28" fmla="*/ 0 w 435"/>
                  <a:gd name="T29" fmla="*/ 0 h 533"/>
                  <a:gd name="T30" fmla="*/ 0 w 435"/>
                  <a:gd name="T31" fmla="*/ 0 h 533"/>
                  <a:gd name="T32" fmla="*/ 0 w 435"/>
                  <a:gd name="T33" fmla="*/ 0 h 533"/>
                  <a:gd name="T34" fmla="*/ 0 w 435"/>
                  <a:gd name="T35" fmla="*/ 0 h 533"/>
                  <a:gd name="T36" fmla="*/ 0 w 435"/>
                  <a:gd name="T37" fmla="*/ 0 h 533"/>
                  <a:gd name="T38" fmla="*/ 0 w 435"/>
                  <a:gd name="T39" fmla="*/ 0 h 533"/>
                  <a:gd name="T40" fmla="*/ 0 w 435"/>
                  <a:gd name="T41" fmla="*/ 0 h 533"/>
                  <a:gd name="T42" fmla="*/ 0 w 435"/>
                  <a:gd name="T43" fmla="*/ 0 h 533"/>
                  <a:gd name="T44" fmla="*/ 0 w 435"/>
                  <a:gd name="T45" fmla="*/ 0 h 533"/>
                  <a:gd name="T46" fmla="*/ 0 w 435"/>
                  <a:gd name="T47" fmla="*/ 0 h 533"/>
                  <a:gd name="T48" fmla="*/ 0 w 435"/>
                  <a:gd name="T49" fmla="*/ 0 h 533"/>
                  <a:gd name="T50" fmla="*/ 0 w 435"/>
                  <a:gd name="T51" fmla="*/ 0 h 533"/>
                  <a:gd name="T52" fmla="*/ 0 w 435"/>
                  <a:gd name="T53" fmla="*/ 0 h 533"/>
                  <a:gd name="T54" fmla="*/ 0 w 435"/>
                  <a:gd name="T55" fmla="*/ 0 h 533"/>
                  <a:gd name="T56" fmla="*/ 0 w 435"/>
                  <a:gd name="T57" fmla="*/ 0 h 533"/>
                  <a:gd name="T58" fmla="*/ 0 w 435"/>
                  <a:gd name="T59" fmla="*/ 0 h 533"/>
                  <a:gd name="T60" fmla="*/ 0 w 435"/>
                  <a:gd name="T61" fmla="*/ 0 h 533"/>
                  <a:gd name="T62" fmla="*/ 0 w 435"/>
                  <a:gd name="T63" fmla="*/ 0 h 533"/>
                  <a:gd name="T64" fmla="*/ 0 w 435"/>
                  <a:gd name="T65" fmla="*/ 0 h 533"/>
                  <a:gd name="T66" fmla="*/ 0 w 435"/>
                  <a:gd name="T67" fmla="*/ 0 h 533"/>
                  <a:gd name="T68" fmla="*/ 0 w 435"/>
                  <a:gd name="T69" fmla="*/ 0 h 533"/>
                  <a:gd name="T70" fmla="*/ 0 w 435"/>
                  <a:gd name="T71" fmla="*/ 0 h 533"/>
                  <a:gd name="T72" fmla="*/ 0 w 435"/>
                  <a:gd name="T73" fmla="*/ 0 h 533"/>
                  <a:gd name="T74" fmla="*/ 0 w 435"/>
                  <a:gd name="T75" fmla="*/ 0 h 533"/>
                  <a:gd name="T76" fmla="*/ 0 w 435"/>
                  <a:gd name="T77" fmla="*/ 0 h 533"/>
                  <a:gd name="T78" fmla="*/ 0 w 435"/>
                  <a:gd name="T79" fmla="*/ 0 h 533"/>
                  <a:gd name="T80" fmla="*/ 0 w 435"/>
                  <a:gd name="T81" fmla="*/ 0 h 533"/>
                  <a:gd name="T82" fmla="*/ 0 w 435"/>
                  <a:gd name="T83" fmla="*/ 0 h 533"/>
                  <a:gd name="T84" fmla="*/ 0 w 435"/>
                  <a:gd name="T85" fmla="*/ 0 h 533"/>
                  <a:gd name="T86" fmla="*/ 0 w 435"/>
                  <a:gd name="T87" fmla="*/ 0 h 533"/>
                  <a:gd name="T88" fmla="*/ 0 w 435"/>
                  <a:gd name="T89" fmla="*/ 0 h 533"/>
                  <a:gd name="T90" fmla="*/ 0 w 435"/>
                  <a:gd name="T91" fmla="*/ 0 h 533"/>
                  <a:gd name="T92" fmla="*/ 0 w 435"/>
                  <a:gd name="T93" fmla="*/ 0 h 533"/>
                  <a:gd name="T94" fmla="*/ 0 w 435"/>
                  <a:gd name="T95" fmla="*/ 0 h 533"/>
                  <a:gd name="T96" fmla="*/ 0 w 435"/>
                  <a:gd name="T97" fmla="*/ 0 h 533"/>
                  <a:gd name="T98" fmla="*/ 0 w 435"/>
                  <a:gd name="T99" fmla="*/ 0 h 533"/>
                  <a:gd name="T100" fmla="*/ 0 w 435"/>
                  <a:gd name="T101" fmla="*/ 0 h 533"/>
                  <a:gd name="T102" fmla="*/ 0 w 435"/>
                  <a:gd name="T103" fmla="*/ 0 h 533"/>
                  <a:gd name="T104" fmla="*/ 0 w 435"/>
                  <a:gd name="T105" fmla="*/ 0 h 533"/>
                  <a:gd name="T106" fmla="*/ 0 w 435"/>
                  <a:gd name="T107" fmla="*/ 0 h 533"/>
                  <a:gd name="T108" fmla="*/ 0 w 435"/>
                  <a:gd name="T109" fmla="*/ 0 h 533"/>
                  <a:gd name="T110" fmla="*/ 0 w 435"/>
                  <a:gd name="T111" fmla="*/ 0 h 533"/>
                  <a:gd name="T112" fmla="*/ 0 w 435"/>
                  <a:gd name="T113" fmla="*/ 0 h 533"/>
                  <a:gd name="T114" fmla="*/ 0 w 435"/>
                  <a:gd name="T115" fmla="*/ 0 h 533"/>
                  <a:gd name="T116" fmla="*/ 0 w 435"/>
                  <a:gd name="T117" fmla="*/ 0 h 53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5"/>
                  <a:gd name="T178" fmla="*/ 0 h 533"/>
                  <a:gd name="T179" fmla="*/ 435 w 435"/>
                  <a:gd name="T180" fmla="*/ 533 h 53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5" h="533">
                    <a:moveTo>
                      <a:pt x="51" y="516"/>
                    </a:moveTo>
                    <a:lnTo>
                      <a:pt x="66" y="509"/>
                    </a:lnTo>
                    <a:lnTo>
                      <a:pt x="88" y="503"/>
                    </a:lnTo>
                    <a:lnTo>
                      <a:pt x="102" y="506"/>
                    </a:lnTo>
                    <a:lnTo>
                      <a:pt x="112" y="500"/>
                    </a:lnTo>
                    <a:lnTo>
                      <a:pt x="123" y="494"/>
                    </a:lnTo>
                    <a:lnTo>
                      <a:pt x="141" y="495"/>
                    </a:lnTo>
                    <a:lnTo>
                      <a:pt x="150" y="488"/>
                    </a:lnTo>
                    <a:lnTo>
                      <a:pt x="166" y="488"/>
                    </a:lnTo>
                    <a:lnTo>
                      <a:pt x="177" y="483"/>
                    </a:lnTo>
                    <a:lnTo>
                      <a:pt x="189" y="482"/>
                    </a:lnTo>
                    <a:lnTo>
                      <a:pt x="205" y="479"/>
                    </a:lnTo>
                    <a:lnTo>
                      <a:pt x="213" y="494"/>
                    </a:lnTo>
                    <a:lnTo>
                      <a:pt x="219" y="503"/>
                    </a:lnTo>
                    <a:lnTo>
                      <a:pt x="241" y="518"/>
                    </a:lnTo>
                    <a:lnTo>
                      <a:pt x="253" y="533"/>
                    </a:lnTo>
                    <a:lnTo>
                      <a:pt x="270" y="522"/>
                    </a:lnTo>
                    <a:lnTo>
                      <a:pt x="277" y="510"/>
                    </a:lnTo>
                    <a:lnTo>
                      <a:pt x="285" y="503"/>
                    </a:lnTo>
                    <a:lnTo>
                      <a:pt x="322" y="497"/>
                    </a:lnTo>
                    <a:lnTo>
                      <a:pt x="331" y="486"/>
                    </a:lnTo>
                    <a:lnTo>
                      <a:pt x="342" y="486"/>
                    </a:lnTo>
                    <a:lnTo>
                      <a:pt x="349" y="471"/>
                    </a:lnTo>
                    <a:lnTo>
                      <a:pt x="343" y="461"/>
                    </a:lnTo>
                    <a:lnTo>
                      <a:pt x="328" y="452"/>
                    </a:lnTo>
                    <a:lnTo>
                      <a:pt x="330" y="438"/>
                    </a:lnTo>
                    <a:lnTo>
                      <a:pt x="310" y="437"/>
                    </a:lnTo>
                    <a:lnTo>
                      <a:pt x="309" y="413"/>
                    </a:lnTo>
                    <a:lnTo>
                      <a:pt x="285" y="413"/>
                    </a:lnTo>
                    <a:lnTo>
                      <a:pt x="283" y="396"/>
                    </a:lnTo>
                    <a:lnTo>
                      <a:pt x="306" y="353"/>
                    </a:lnTo>
                    <a:lnTo>
                      <a:pt x="322" y="365"/>
                    </a:lnTo>
                    <a:lnTo>
                      <a:pt x="334" y="354"/>
                    </a:lnTo>
                    <a:lnTo>
                      <a:pt x="345" y="357"/>
                    </a:lnTo>
                    <a:lnTo>
                      <a:pt x="348" y="341"/>
                    </a:lnTo>
                    <a:lnTo>
                      <a:pt x="354" y="321"/>
                    </a:lnTo>
                    <a:lnTo>
                      <a:pt x="361" y="306"/>
                    </a:lnTo>
                    <a:lnTo>
                      <a:pt x="370" y="288"/>
                    </a:lnTo>
                    <a:lnTo>
                      <a:pt x="375" y="270"/>
                    </a:lnTo>
                    <a:lnTo>
                      <a:pt x="382" y="258"/>
                    </a:lnTo>
                    <a:lnTo>
                      <a:pt x="384" y="240"/>
                    </a:lnTo>
                    <a:lnTo>
                      <a:pt x="394" y="225"/>
                    </a:lnTo>
                    <a:lnTo>
                      <a:pt x="403" y="210"/>
                    </a:lnTo>
                    <a:lnTo>
                      <a:pt x="393" y="201"/>
                    </a:lnTo>
                    <a:lnTo>
                      <a:pt x="391" y="183"/>
                    </a:lnTo>
                    <a:lnTo>
                      <a:pt x="411" y="170"/>
                    </a:lnTo>
                    <a:lnTo>
                      <a:pt x="403" y="162"/>
                    </a:lnTo>
                    <a:lnTo>
                      <a:pt x="393" y="162"/>
                    </a:lnTo>
                    <a:lnTo>
                      <a:pt x="384" y="152"/>
                    </a:lnTo>
                    <a:lnTo>
                      <a:pt x="366" y="147"/>
                    </a:lnTo>
                    <a:lnTo>
                      <a:pt x="357" y="140"/>
                    </a:lnTo>
                    <a:lnTo>
                      <a:pt x="360" y="125"/>
                    </a:lnTo>
                    <a:lnTo>
                      <a:pt x="361" y="107"/>
                    </a:lnTo>
                    <a:lnTo>
                      <a:pt x="349" y="107"/>
                    </a:lnTo>
                    <a:lnTo>
                      <a:pt x="343" y="93"/>
                    </a:lnTo>
                    <a:lnTo>
                      <a:pt x="346" y="78"/>
                    </a:lnTo>
                    <a:lnTo>
                      <a:pt x="361" y="78"/>
                    </a:lnTo>
                    <a:lnTo>
                      <a:pt x="391" y="83"/>
                    </a:lnTo>
                    <a:lnTo>
                      <a:pt x="405" y="74"/>
                    </a:lnTo>
                    <a:lnTo>
                      <a:pt x="415" y="65"/>
                    </a:lnTo>
                    <a:lnTo>
                      <a:pt x="426" y="51"/>
                    </a:lnTo>
                    <a:lnTo>
                      <a:pt x="435" y="35"/>
                    </a:lnTo>
                    <a:lnTo>
                      <a:pt x="423" y="33"/>
                    </a:lnTo>
                    <a:lnTo>
                      <a:pt x="402" y="33"/>
                    </a:lnTo>
                    <a:lnTo>
                      <a:pt x="385" y="26"/>
                    </a:lnTo>
                    <a:lnTo>
                      <a:pt x="373" y="12"/>
                    </a:lnTo>
                    <a:lnTo>
                      <a:pt x="366" y="2"/>
                    </a:lnTo>
                    <a:lnTo>
                      <a:pt x="351" y="0"/>
                    </a:lnTo>
                    <a:lnTo>
                      <a:pt x="336" y="3"/>
                    </a:lnTo>
                    <a:lnTo>
                      <a:pt x="321" y="14"/>
                    </a:lnTo>
                    <a:lnTo>
                      <a:pt x="303" y="18"/>
                    </a:lnTo>
                    <a:lnTo>
                      <a:pt x="288" y="26"/>
                    </a:lnTo>
                    <a:lnTo>
                      <a:pt x="271" y="36"/>
                    </a:lnTo>
                    <a:lnTo>
                      <a:pt x="256" y="47"/>
                    </a:lnTo>
                    <a:lnTo>
                      <a:pt x="258" y="62"/>
                    </a:lnTo>
                    <a:lnTo>
                      <a:pt x="271" y="77"/>
                    </a:lnTo>
                    <a:lnTo>
                      <a:pt x="268" y="93"/>
                    </a:lnTo>
                    <a:lnTo>
                      <a:pt x="271" y="111"/>
                    </a:lnTo>
                    <a:lnTo>
                      <a:pt x="270" y="129"/>
                    </a:lnTo>
                    <a:lnTo>
                      <a:pt x="264" y="137"/>
                    </a:lnTo>
                    <a:lnTo>
                      <a:pt x="249" y="141"/>
                    </a:lnTo>
                    <a:lnTo>
                      <a:pt x="255" y="159"/>
                    </a:lnTo>
                    <a:lnTo>
                      <a:pt x="247" y="174"/>
                    </a:lnTo>
                    <a:lnTo>
                      <a:pt x="238" y="192"/>
                    </a:lnTo>
                    <a:lnTo>
                      <a:pt x="238" y="212"/>
                    </a:lnTo>
                    <a:lnTo>
                      <a:pt x="244" y="222"/>
                    </a:lnTo>
                    <a:lnTo>
                      <a:pt x="225" y="236"/>
                    </a:lnTo>
                    <a:lnTo>
                      <a:pt x="211" y="236"/>
                    </a:lnTo>
                    <a:lnTo>
                      <a:pt x="192" y="263"/>
                    </a:lnTo>
                    <a:lnTo>
                      <a:pt x="181" y="264"/>
                    </a:lnTo>
                    <a:lnTo>
                      <a:pt x="168" y="269"/>
                    </a:lnTo>
                    <a:lnTo>
                      <a:pt x="163" y="297"/>
                    </a:lnTo>
                    <a:lnTo>
                      <a:pt x="169" y="309"/>
                    </a:lnTo>
                    <a:lnTo>
                      <a:pt x="162" y="318"/>
                    </a:lnTo>
                    <a:lnTo>
                      <a:pt x="144" y="329"/>
                    </a:lnTo>
                    <a:lnTo>
                      <a:pt x="127" y="335"/>
                    </a:lnTo>
                    <a:lnTo>
                      <a:pt x="108" y="339"/>
                    </a:lnTo>
                    <a:lnTo>
                      <a:pt x="93" y="345"/>
                    </a:lnTo>
                    <a:lnTo>
                      <a:pt x="73" y="344"/>
                    </a:lnTo>
                    <a:lnTo>
                      <a:pt x="60" y="345"/>
                    </a:lnTo>
                    <a:lnTo>
                      <a:pt x="49" y="357"/>
                    </a:lnTo>
                    <a:lnTo>
                      <a:pt x="36" y="348"/>
                    </a:lnTo>
                    <a:lnTo>
                      <a:pt x="10" y="348"/>
                    </a:lnTo>
                    <a:lnTo>
                      <a:pt x="0" y="348"/>
                    </a:lnTo>
                    <a:lnTo>
                      <a:pt x="15" y="360"/>
                    </a:lnTo>
                    <a:lnTo>
                      <a:pt x="24" y="375"/>
                    </a:lnTo>
                    <a:lnTo>
                      <a:pt x="31" y="384"/>
                    </a:lnTo>
                    <a:lnTo>
                      <a:pt x="48" y="392"/>
                    </a:lnTo>
                    <a:lnTo>
                      <a:pt x="69" y="398"/>
                    </a:lnTo>
                    <a:lnTo>
                      <a:pt x="75" y="410"/>
                    </a:lnTo>
                    <a:lnTo>
                      <a:pt x="76" y="428"/>
                    </a:lnTo>
                    <a:lnTo>
                      <a:pt x="85" y="435"/>
                    </a:lnTo>
                    <a:lnTo>
                      <a:pt x="79" y="450"/>
                    </a:lnTo>
                    <a:lnTo>
                      <a:pt x="72" y="461"/>
                    </a:lnTo>
                    <a:lnTo>
                      <a:pt x="61" y="468"/>
                    </a:lnTo>
                    <a:lnTo>
                      <a:pt x="51" y="482"/>
                    </a:lnTo>
                    <a:lnTo>
                      <a:pt x="46" y="495"/>
                    </a:lnTo>
                    <a:lnTo>
                      <a:pt x="51" y="51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26" name="Freeform 882"/>
              <p:cNvSpPr>
                <a:spLocks/>
              </p:cNvSpPr>
              <p:nvPr/>
            </p:nvSpPr>
            <p:spPr bwMode="auto">
              <a:xfrm>
                <a:off x="3948" y="1684"/>
                <a:ext cx="136" cy="187"/>
              </a:xfrm>
              <a:custGeom>
                <a:avLst/>
                <a:gdLst>
                  <a:gd name="T0" fmla="*/ 0 w 736"/>
                  <a:gd name="T1" fmla="*/ 0 h 1008"/>
                  <a:gd name="T2" fmla="*/ 0 w 736"/>
                  <a:gd name="T3" fmla="*/ 0 h 1008"/>
                  <a:gd name="T4" fmla="*/ 0 w 736"/>
                  <a:gd name="T5" fmla="*/ 0 h 1008"/>
                  <a:gd name="T6" fmla="*/ 0 w 736"/>
                  <a:gd name="T7" fmla="*/ 0 h 1008"/>
                  <a:gd name="T8" fmla="*/ 0 w 736"/>
                  <a:gd name="T9" fmla="*/ 0 h 1008"/>
                  <a:gd name="T10" fmla="*/ 0 w 736"/>
                  <a:gd name="T11" fmla="*/ 0 h 1008"/>
                  <a:gd name="T12" fmla="*/ 0 w 736"/>
                  <a:gd name="T13" fmla="*/ 0 h 1008"/>
                  <a:gd name="T14" fmla="*/ 0 w 736"/>
                  <a:gd name="T15" fmla="*/ 0 h 1008"/>
                  <a:gd name="T16" fmla="*/ 0 w 736"/>
                  <a:gd name="T17" fmla="*/ 0 h 1008"/>
                  <a:gd name="T18" fmla="*/ 0 w 736"/>
                  <a:gd name="T19" fmla="*/ 0 h 1008"/>
                  <a:gd name="T20" fmla="*/ 0 w 736"/>
                  <a:gd name="T21" fmla="*/ 0 h 1008"/>
                  <a:gd name="T22" fmla="*/ 0 w 736"/>
                  <a:gd name="T23" fmla="*/ 0 h 1008"/>
                  <a:gd name="T24" fmla="*/ 0 w 736"/>
                  <a:gd name="T25" fmla="*/ 0 h 1008"/>
                  <a:gd name="T26" fmla="*/ 0 w 736"/>
                  <a:gd name="T27" fmla="*/ 0 h 1008"/>
                  <a:gd name="T28" fmla="*/ 0 w 736"/>
                  <a:gd name="T29" fmla="*/ 0 h 1008"/>
                  <a:gd name="T30" fmla="*/ 0 w 736"/>
                  <a:gd name="T31" fmla="*/ 0 h 1008"/>
                  <a:gd name="T32" fmla="*/ 0 w 736"/>
                  <a:gd name="T33" fmla="*/ 0 h 1008"/>
                  <a:gd name="T34" fmla="*/ 0 w 736"/>
                  <a:gd name="T35" fmla="*/ 0 h 1008"/>
                  <a:gd name="T36" fmla="*/ 0 w 736"/>
                  <a:gd name="T37" fmla="*/ 0 h 1008"/>
                  <a:gd name="T38" fmla="*/ 0 w 736"/>
                  <a:gd name="T39" fmla="*/ 0 h 1008"/>
                  <a:gd name="T40" fmla="*/ 0 w 736"/>
                  <a:gd name="T41" fmla="*/ 0 h 1008"/>
                  <a:gd name="T42" fmla="*/ 0 w 736"/>
                  <a:gd name="T43" fmla="*/ 0 h 1008"/>
                  <a:gd name="T44" fmla="*/ 0 w 736"/>
                  <a:gd name="T45" fmla="*/ 0 h 1008"/>
                  <a:gd name="T46" fmla="*/ 0 w 736"/>
                  <a:gd name="T47" fmla="*/ 0 h 1008"/>
                  <a:gd name="T48" fmla="*/ 0 w 736"/>
                  <a:gd name="T49" fmla="*/ 0 h 1008"/>
                  <a:gd name="T50" fmla="*/ 0 w 736"/>
                  <a:gd name="T51" fmla="*/ 0 h 1008"/>
                  <a:gd name="T52" fmla="*/ 0 w 736"/>
                  <a:gd name="T53" fmla="*/ 0 h 1008"/>
                  <a:gd name="T54" fmla="*/ 0 w 736"/>
                  <a:gd name="T55" fmla="*/ 0 h 1008"/>
                  <a:gd name="T56" fmla="*/ 0 w 736"/>
                  <a:gd name="T57" fmla="*/ 0 h 1008"/>
                  <a:gd name="T58" fmla="*/ 0 w 736"/>
                  <a:gd name="T59" fmla="*/ 0 h 1008"/>
                  <a:gd name="T60" fmla="*/ 0 w 736"/>
                  <a:gd name="T61" fmla="*/ 0 h 1008"/>
                  <a:gd name="T62" fmla="*/ 0 w 736"/>
                  <a:gd name="T63" fmla="*/ 0 h 1008"/>
                  <a:gd name="T64" fmla="*/ 0 w 736"/>
                  <a:gd name="T65" fmla="*/ 0 h 1008"/>
                  <a:gd name="T66" fmla="*/ 0 w 736"/>
                  <a:gd name="T67" fmla="*/ 0 h 1008"/>
                  <a:gd name="T68" fmla="*/ 0 w 736"/>
                  <a:gd name="T69" fmla="*/ 0 h 1008"/>
                  <a:gd name="T70" fmla="*/ 0 w 736"/>
                  <a:gd name="T71" fmla="*/ 0 h 1008"/>
                  <a:gd name="T72" fmla="*/ 0 w 736"/>
                  <a:gd name="T73" fmla="*/ 0 h 1008"/>
                  <a:gd name="T74" fmla="*/ 0 w 736"/>
                  <a:gd name="T75" fmla="*/ 0 h 1008"/>
                  <a:gd name="T76" fmla="*/ 0 w 736"/>
                  <a:gd name="T77" fmla="*/ 0 h 1008"/>
                  <a:gd name="T78" fmla="*/ 0 w 736"/>
                  <a:gd name="T79" fmla="*/ 0 h 1008"/>
                  <a:gd name="T80" fmla="*/ 0 w 736"/>
                  <a:gd name="T81" fmla="*/ 0 h 1008"/>
                  <a:gd name="T82" fmla="*/ 0 w 736"/>
                  <a:gd name="T83" fmla="*/ 0 h 1008"/>
                  <a:gd name="T84" fmla="*/ 0 w 736"/>
                  <a:gd name="T85" fmla="*/ 0 h 1008"/>
                  <a:gd name="T86" fmla="*/ 0 w 736"/>
                  <a:gd name="T87" fmla="*/ 0 h 1008"/>
                  <a:gd name="T88" fmla="*/ 0 w 736"/>
                  <a:gd name="T89" fmla="*/ 0 h 1008"/>
                  <a:gd name="T90" fmla="*/ 0 w 736"/>
                  <a:gd name="T91" fmla="*/ 0 h 1008"/>
                  <a:gd name="T92" fmla="*/ 0 w 736"/>
                  <a:gd name="T93" fmla="*/ 0 h 1008"/>
                  <a:gd name="T94" fmla="*/ 0 w 736"/>
                  <a:gd name="T95" fmla="*/ 0 h 1008"/>
                  <a:gd name="T96" fmla="*/ 0 w 736"/>
                  <a:gd name="T97" fmla="*/ 0 h 1008"/>
                  <a:gd name="T98" fmla="*/ 0 w 736"/>
                  <a:gd name="T99" fmla="*/ 0 h 1008"/>
                  <a:gd name="T100" fmla="*/ 0 w 736"/>
                  <a:gd name="T101" fmla="*/ 0 h 1008"/>
                  <a:gd name="T102" fmla="*/ 0 w 736"/>
                  <a:gd name="T103" fmla="*/ 0 h 100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36"/>
                  <a:gd name="T157" fmla="*/ 0 h 1008"/>
                  <a:gd name="T158" fmla="*/ 736 w 736"/>
                  <a:gd name="T159" fmla="*/ 1008 h 100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36" h="1008">
                    <a:moveTo>
                      <a:pt x="0" y="534"/>
                    </a:moveTo>
                    <a:lnTo>
                      <a:pt x="22" y="541"/>
                    </a:lnTo>
                    <a:lnTo>
                      <a:pt x="33" y="550"/>
                    </a:lnTo>
                    <a:lnTo>
                      <a:pt x="52" y="555"/>
                    </a:lnTo>
                    <a:lnTo>
                      <a:pt x="76" y="541"/>
                    </a:lnTo>
                    <a:lnTo>
                      <a:pt x="78" y="556"/>
                    </a:lnTo>
                    <a:lnTo>
                      <a:pt x="67" y="564"/>
                    </a:lnTo>
                    <a:lnTo>
                      <a:pt x="51" y="573"/>
                    </a:lnTo>
                    <a:lnTo>
                      <a:pt x="37" y="573"/>
                    </a:lnTo>
                    <a:lnTo>
                      <a:pt x="57" y="589"/>
                    </a:lnTo>
                    <a:lnTo>
                      <a:pt x="70" y="598"/>
                    </a:lnTo>
                    <a:lnTo>
                      <a:pt x="82" y="606"/>
                    </a:lnTo>
                    <a:lnTo>
                      <a:pt x="97" y="613"/>
                    </a:lnTo>
                    <a:lnTo>
                      <a:pt x="117" y="613"/>
                    </a:lnTo>
                    <a:lnTo>
                      <a:pt x="127" y="604"/>
                    </a:lnTo>
                    <a:lnTo>
                      <a:pt x="135" y="592"/>
                    </a:lnTo>
                    <a:lnTo>
                      <a:pt x="144" y="570"/>
                    </a:lnTo>
                    <a:lnTo>
                      <a:pt x="144" y="556"/>
                    </a:lnTo>
                    <a:lnTo>
                      <a:pt x="144" y="546"/>
                    </a:lnTo>
                    <a:lnTo>
                      <a:pt x="154" y="541"/>
                    </a:lnTo>
                    <a:lnTo>
                      <a:pt x="162" y="549"/>
                    </a:lnTo>
                    <a:lnTo>
                      <a:pt x="154" y="558"/>
                    </a:lnTo>
                    <a:lnTo>
                      <a:pt x="163" y="586"/>
                    </a:lnTo>
                    <a:lnTo>
                      <a:pt x="166" y="601"/>
                    </a:lnTo>
                    <a:lnTo>
                      <a:pt x="169" y="619"/>
                    </a:lnTo>
                    <a:lnTo>
                      <a:pt x="172" y="642"/>
                    </a:lnTo>
                    <a:lnTo>
                      <a:pt x="172" y="652"/>
                    </a:lnTo>
                    <a:lnTo>
                      <a:pt x="181" y="661"/>
                    </a:lnTo>
                    <a:lnTo>
                      <a:pt x="187" y="675"/>
                    </a:lnTo>
                    <a:lnTo>
                      <a:pt x="183" y="694"/>
                    </a:lnTo>
                    <a:lnTo>
                      <a:pt x="202" y="721"/>
                    </a:lnTo>
                    <a:lnTo>
                      <a:pt x="208" y="747"/>
                    </a:lnTo>
                    <a:lnTo>
                      <a:pt x="217" y="766"/>
                    </a:lnTo>
                    <a:lnTo>
                      <a:pt x="237" y="780"/>
                    </a:lnTo>
                    <a:lnTo>
                      <a:pt x="235" y="798"/>
                    </a:lnTo>
                    <a:lnTo>
                      <a:pt x="259" y="819"/>
                    </a:lnTo>
                    <a:lnTo>
                      <a:pt x="270" y="843"/>
                    </a:lnTo>
                    <a:lnTo>
                      <a:pt x="276" y="864"/>
                    </a:lnTo>
                    <a:lnTo>
                      <a:pt x="283" y="882"/>
                    </a:lnTo>
                    <a:lnTo>
                      <a:pt x="298" y="894"/>
                    </a:lnTo>
                    <a:lnTo>
                      <a:pt x="312" y="909"/>
                    </a:lnTo>
                    <a:lnTo>
                      <a:pt x="322" y="925"/>
                    </a:lnTo>
                    <a:lnTo>
                      <a:pt x="327" y="939"/>
                    </a:lnTo>
                    <a:lnTo>
                      <a:pt x="331" y="952"/>
                    </a:lnTo>
                    <a:lnTo>
                      <a:pt x="339" y="964"/>
                    </a:lnTo>
                    <a:lnTo>
                      <a:pt x="343" y="975"/>
                    </a:lnTo>
                    <a:lnTo>
                      <a:pt x="348" y="982"/>
                    </a:lnTo>
                    <a:lnTo>
                      <a:pt x="351" y="988"/>
                    </a:lnTo>
                    <a:lnTo>
                      <a:pt x="358" y="993"/>
                    </a:lnTo>
                    <a:lnTo>
                      <a:pt x="361" y="1002"/>
                    </a:lnTo>
                    <a:lnTo>
                      <a:pt x="367" y="1008"/>
                    </a:lnTo>
                    <a:lnTo>
                      <a:pt x="375" y="1008"/>
                    </a:lnTo>
                    <a:lnTo>
                      <a:pt x="381" y="1002"/>
                    </a:lnTo>
                    <a:lnTo>
                      <a:pt x="384" y="993"/>
                    </a:lnTo>
                    <a:lnTo>
                      <a:pt x="388" y="984"/>
                    </a:lnTo>
                    <a:lnTo>
                      <a:pt x="391" y="969"/>
                    </a:lnTo>
                    <a:lnTo>
                      <a:pt x="397" y="960"/>
                    </a:lnTo>
                    <a:lnTo>
                      <a:pt x="403" y="957"/>
                    </a:lnTo>
                    <a:lnTo>
                      <a:pt x="411" y="954"/>
                    </a:lnTo>
                    <a:lnTo>
                      <a:pt x="414" y="943"/>
                    </a:lnTo>
                    <a:lnTo>
                      <a:pt x="417" y="933"/>
                    </a:lnTo>
                    <a:lnTo>
                      <a:pt x="420" y="922"/>
                    </a:lnTo>
                    <a:lnTo>
                      <a:pt x="423" y="913"/>
                    </a:lnTo>
                    <a:lnTo>
                      <a:pt x="433" y="909"/>
                    </a:lnTo>
                    <a:lnTo>
                      <a:pt x="438" y="904"/>
                    </a:lnTo>
                    <a:lnTo>
                      <a:pt x="435" y="892"/>
                    </a:lnTo>
                    <a:lnTo>
                      <a:pt x="435" y="883"/>
                    </a:lnTo>
                    <a:lnTo>
                      <a:pt x="435" y="867"/>
                    </a:lnTo>
                    <a:lnTo>
                      <a:pt x="436" y="846"/>
                    </a:lnTo>
                    <a:lnTo>
                      <a:pt x="438" y="828"/>
                    </a:lnTo>
                    <a:lnTo>
                      <a:pt x="439" y="807"/>
                    </a:lnTo>
                    <a:lnTo>
                      <a:pt x="439" y="792"/>
                    </a:lnTo>
                    <a:lnTo>
                      <a:pt x="435" y="777"/>
                    </a:lnTo>
                    <a:lnTo>
                      <a:pt x="423" y="753"/>
                    </a:lnTo>
                    <a:lnTo>
                      <a:pt x="418" y="729"/>
                    </a:lnTo>
                    <a:lnTo>
                      <a:pt x="426" y="720"/>
                    </a:lnTo>
                    <a:lnTo>
                      <a:pt x="427" y="706"/>
                    </a:lnTo>
                    <a:lnTo>
                      <a:pt x="447" y="703"/>
                    </a:lnTo>
                    <a:lnTo>
                      <a:pt x="450" y="684"/>
                    </a:lnTo>
                    <a:lnTo>
                      <a:pt x="460" y="667"/>
                    </a:lnTo>
                    <a:lnTo>
                      <a:pt x="472" y="663"/>
                    </a:lnTo>
                    <a:lnTo>
                      <a:pt x="478" y="642"/>
                    </a:lnTo>
                    <a:lnTo>
                      <a:pt x="490" y="621"/>
                    </a:lnTo>
                    <a:lnTo>
                      <a:pt x="504" y="600"/>
                    </a:lnTo>
                    <a:lnTo>
                      <a:pt x="516" y="577"/>
                    </a:lnTo>
                    <a:lnTo>
                      <a:pt x="532" y="547"/>
                    </a:lnTo>
                    <a:lnTo>
                      <a:pt x="531" y="537"/>
                    </a:lnTo>
                    <a:lnTo>
                      <a:pt x="538" y="519"/>
                    </a:lnTo>
                    <a:lnTo>
                      <a:pt x="556" y="501"/>
                    </a:lnTo>
                    <a:lnTo>
                      <a:pt x="571" y="487"/>
                    </a:lnTo>
                    <a:lnTo>
                      <a:pt x="577" y="471"/>
                    </a:lnTo>
                    <a:lnTo>
                      <a:pt x="576" y="456"/>
                    </a:lnTo>
                    <a:lnTo>
                      <a:pt x="570" y="444"/>
                    </a:lnTo>
                    <a:lnTo>
                      <a:pt x="582" y="424"/>
                    </a:lnTo>
                    <a:lnTo>
                      <a:pt x="586" y="414"/>
                    </a:lnTo>
                    <a:lnTo>
                      <a:pt x="591" y="400"/>
                    </a:lnTo>
                    <a:lnTo>
                      <a:pt x="595" y="412"/>
                    </a:lnTo>
                    <a:lnTo>
                      <a:pt x="606" y="412"/>
                    </a:lnTo>
                    <a:lnTo>
                      <a:pt x="613" y="402"/>
                    </a:lnTo>
                    <a:lnTo>
                      <a:pt x="609" y="382"/>
                    </a:lnTo>
                    <a:lnTo>
                      <a:pt x="600" y="373"/>
                    </a:lnTo>
                    <a:lnTo>
                      <a:pt x="597" y="360"/>
                    </a:lnTo>
                    <a:lnTo>
                      <a:pt x="589" y="343"/>
                    </a:lnTo>
                    <a:lnTo>
                      <a:pt x="585" y="334"/>
                    </a:lnTo>
                    <a:lnTo>
                      <a:pt x="580" y="324"/>
                    </a:lnTo>
                    <a:lnTo>
                      <a:pt x="576" y="315"/>
                    </a:lnTo>
                    <a:lnTo>
                      <a:pt x="565" y="307"/>
                    </a:lnTo>
                    <a:lnTo>
                      <a:pt x="556" y="295"/>
                    </a:lnTo>
                    <a:lnTo>
                      <a:pt x="562" y="286"/>
                    </a:lnTo>
                    <a:lnTo>
                      <a:pt x="567" y="277"/>
                    </a:lnTo>
                    <a:lnTo>
                      <a:pt x="556" y="271"/>
                    </a:lnTo>
                    <a:lnTo>
                      <a:pt x="552" y="261"/>
                    </a:lnTo>
                    <a:lnTo>
                      <a:pt x="552" y="247"/>
                    </a:lnTo>
                    <a:lnTo>
                      <a:pt x="562" y="250"/>
                    </a:lnTo>
                    <a:lnTo>
                      <a:pt x="562" y="238"/>
                    </a:lnTo>
                    <a:lnTo>
                      <a:pt x="570" y="249"/>
                    </a:lnTo>
                    <a:lnTo>
                      <a:pt x="582" y="250"/>
                    </a:lnTo>
                    <a:lnTo>
                      <a:pt x="585" y="240"/>
                    </a:lnTo>
                    <a:lnTo>
                      <a:pt x="595" y="259"/>
                    </a:lnTo>
                    <a:lnTo>
                      <a:pt x="604" y="265"/>
                    </a:lnTo>
                    <a:lnTo>
                      <a:pt x="627" y="255"/>
                    </a:lnTo>
                    <a:lnTo>
                      <a:pt x="654" y="247"/>
                    </a:lnTo>
                    <a:lnTo>
                      <a:pt x="655" y="264"/>
                    </a:lnTo>
                    <a:lnTo>
                      <a:pt x="652" y="276"/>
                    </a:lnTo>
                    <a:lnTo>
                      <a:pt x="649" y="291"/>
                    </a:lnTo>
                    <a:lnTo>
                      <a:pt x="649" y="315"/>
                    </a:lnTo>
                    <a:lnTo>
                      <a:pt x="657" y="324"/>
                    </a:lnTo>
                    <a:lnTo>
                      <a:pt x="667" y="321"/>
                    </a:lnTo>
                    <a:lnTo>
                      <a:pt x="667" y="309"/>
                    </a:lnTo>
                    <a:lnTo>
                      <a:pt x="669" y="294"/>
                    </a:lnTo>
                    <a:lnTo>
                      <a:pt x="682" y="312"/>
                    </a:lnTo>
                    <a:lnTo>
                      <a:pt x="696" y="324"/>
                    </a:lnTo>
                    <a:lnTo>
                      <a:pt x="703" y="343"/>
                    </a:lnTo>
                    <a:lnTo>
                      <a:pt x="706" y="321"/>
                    </a:lnTo>
                    <a:lnTo>
                      <a:pt x="708" y="303"/>
                    </a:lnTo>
                    <a:lnTo>
                      <a:pt x="708" y="288"/>
                    </a:lnTo>
                    <a:lnTo>
                      <a:pt x="700" y="277"/>
                    </a:lnTo>
                    <a:lnTo>
                      <a:pt x="705" y="264"/>
                    </a:lnTo>
                    <a:lnTo>
                      <a:pt x="715" y="262"/>
                    </a:lnTo>
                    <a:lnTo>
                      <a:pt x="715" y="247"/>
                    </a:lnTo>
                    <a:lnTo>
                      <a:pt x="718" y="211"/>
                    </a:lnTo>
                    <a:lnTo>
                      <a:pt x="709" y="202"/>
                    </a:lnTo>
                    <a:lnTo>
                      <a:pt x="717" y="189"/>
                    </a:lnTo>
                    <a:lnTo>
                      <a:pt x="712" y="162"/>
                    </a:lnTo>
                    <a:lnTo>
                      <a:pt x="711" y="147"/>
                    </a:lnTo>
                    <a:lnTo>
                      <a:pt x="720" y="138"/>
                    </a:lnTo>
                    <a:lnTo>
                      <a:pt x="724" y="123"/>
                    </a:lnTo>
                    <a:lnTo>
                      <a:pt x="735" y="112"/>
                    </a:lnTo>
                    <a:lnTo>
                      <a:pt x="732" y="100"/>
                    </a:lnTo>
                    <a:lnTo>
                      <a:pt x="733" y="90"/>
                    </a:lnTo>
                    <a:lnTo>
                      <a:pt x="736" y="79"/>
                    </a:lnTo>
                    <a:lnTo>
                      <a:pt x="730" y="70"/>
                    </a:lnTo>
                    <a:lnTo>
                      <a:pt x="720" y="67"/>
                    </a:lnTo>
                    <a:lnTo>
                      <a:pt x="705" y="75"/>
                    </a:lnTo>
                    <a:lnTo>
                      <a:pt x="691" y="54"/>
                    </a:lnTo>
                    <a:lnTo>
                      <a:pt x="681" y="63"/>
                    </a:lnTo>
                    <a:lnTo>
                      <a:pt x="664" y="69"/>
                    </a:lnTo>
                    <a:lnTo>
                      <a:pt x="651" y="69"/>
                    </a:lnTo>
                    <a:lnTo>
                      <a:pt x="654" y="85"/>
                    </a:lnTo>
                    <a:lnTo>
                      <a:pt x="646" y="108"/>
                    </a:lnTo>
                    <a:lnTo>
                      <a:pt x="642" y="120"/>
                    </a:lnTo>
                    <a:lnTo>
                      <a:pt x="637" y="129"/>
                    </a:lnTo>
                    <a:lnTo>
                      <a:pt x="622" y="148"/>
                    </a:lnTo>
                    <a:lnTo>
                      <a:pt x="615" y="156"/>
                    </a:lnTo>
                    <a:lnTo>
                      <a:pt x="622" y="166"/>
                    </a:lnTo>
                    <a:lnTo>
                      <a:pt x="631" y="183"/>
                    </a:lnTo>
                    <a:lnTo>
                      <a:pt x="624" y="195"/>
                    </a:lnTo>
                    <a:lnTo>
                      <a:pt x="609" y="202"/>
                    </a:lnTo>
                    <a:lnTo>
                      <a:pt x="597" y="210"/>
                    </a:lnTo>
                    <a:lnTo>
                      <a:pt x="585" y="216"/>
                    </a:lnTo>
                    <a:lnTo>
                      <a:pt x="574" y="223"/>
                    </a:lnTo>
                    <a:lnTo>
                      <a:pt x="561" y="223"/>
                    </a:lnTo>
                    <a:lnTo>
                      <a:pt x="549" y="201"/>
                    </a:lnTo>
                    <a:lnTo>
                      <a:pt x="546" y="187"/>
                    </a:lnTo>
                    <a:lnTo>
                      <a:pt x="529" y="195"/>
                    </a:lnTo>
                    <a:lnTo>
                      <a:pt x="526" y="205"/>
                    </a:lnTo>
                    <a:lnTo>
                      <a:pt x="534" y="216"/>
                    </a:lnTo>
                    <a:lnTo>
                      <a:pt x="534" y="226"/>
                    </a:lnTo>
                    <a:lnTo>
                      <a:pt x="546" y="238"/>
                    </a:lnTo>
                    <a:lnTo>
                      <a:pt x="529" y="255"/>
                    </a:lnTo>
                    <a:lnTo>
                      <a:pt x="507" y="265"/>
                    </a:lnTo>
                    <a:lnTo>
                      <a:pt x="487" y="265"/>
                    </a:lnTo>
                    <a:lnTo>
                      <a:pt x="472" y="265"/>
                    </a:lnTo>
                    <a:lnTo>
                      <a:pt x="454" y="267"/>
                    </a:lnTo>
                    <a:lnTo>
                      <a:pt x="439" y="261"/>
                    </a:lnTo>
                    <a:lnTo>
                      <a:pt x="423" y="261"/>
                    </a:lnTo>
                    <a:lnTo>
                      <a:pt x="409" y="273"/>
                    </a:lnTo>
                    <a:lnTo>
                      <a:pt x="393" y="270"/>
                    </a:lnTo>
                    <a:lnTo>
                      <a:pt x="379" y="262"/>
                    </a:lnTo>
                    <a:lnTo>
                      <a:pt x="367" y="267"/>
                    </a:lnTo>
                    <a:lnTo>
                      <a:pt x="360" y="256"/>
                    </a:lnTo>
                    <a:lnTo>
                      <a:pt x="340" y="250"/>
                    </a:lnTo>
                    <a:lnTo>
                      <a:pt x="313" y="244"/>
                    </a:lnTo>
                    <a:lnTo>
                      <a:pt x="315" y="223"/>
                    </a:lnTo>
                    <a:lnTo>
                      <a:pt x="316" y="198"/>
                    </a:lnTo>
                    <a:lnTo>
                      <a:pt x="321" y="186"/>
                    </a:lnTo>
                    <a:lnTo>
                      <a:pt x="292" y="181"/>
                    </a:lnTo>
                    <a:lnTo>
                      <a:pt x="280" y="169"/>
                    </a:lnTo>
                    <a:lnTo>
                      <a:pt x="270" y="175"/>
                    </a:lnTo>
                    <a:lnTo>
                      <a:pt x="258" y="166"/>
                    </a:lnTo>
                    <a:lnTo>
                      <a:pt x="249" y="151"/>
                    </a:lnTo>
                    <a:lnTo>
                      <a:pt x="243" y="139"/>
                    </a:lnTo>
                    <a:lnTo>
                      <a:pt x="229" y="130"/>
                    </a:lnTo>
                    <a:lnTo>
                      <a:pt x="235" y="117"/>
                    </a:lnTo>
                    <a:lnTo>
                      <a:pt x="246" y="129"/>
                    </a:lnTo>
                    <a:lnTo>
                      <a:pt x="256" y="118"/>
                    </a:lnTo>
                    <a:lnTo>
                      <a:pt x="255" y="108"/>
                    </a:lnTo>
                    <a:lnTo>
                      <a:pt x="238" y="96"/>
                    </a:lnTo>
                    <a:lnTo>
                      <a:pt x="231" y="76"/>
                    </a:lnTo>
                    <a:lnTo>
                      <a:pt x="231" y="66"/>
                    </a:lnTo>
                    <a:lnTo>
                      <a:pt x="241" y="61"/>
                    </a:lnTo>
                    <a:lnTo>
                      <a:pt x="244" y="46"/>
                    </a:lnTo>
                    <a:lnTo>
                      <a:pt x="253" y="25"/>
                    </a:lnTo>
                    <a:lnTo>
                      <a:pt x="249" y="15"/>
                    </a:lnTo>
                    <a:lnTo>
                      <a:pt x="235" y="4"/>
                    </a:lnTo>
                    <a:lnTo>
                      <a:pt x="220" y="1"/>
                    </a:lnTo>
                    <a:lnTo>
                      <a:pt x="208" y="0"/>
                    </a:lnTo>
                    <a:lnTo>
                      <a:pt x="192" y="15"/>
                    </a:lnTo>
                    <a:lnTo>
                      <a:pt x="186" y="27"/>
                    </a:lnTo>
                    <a:lnTo>
                      <a:pt x="175" y="48"/>
                    </a:lnTo>
                    <a:lnTo>
                      <a:pt x="165" y="60"/>
                    </a:lnTo>
                    <a:lnTo>
                      <a:pt x="154" y="70"/>
                    </a:lnTo>
                    <a:lnTo>
                      <a:pt x="132" y="79"/>
                    </a:lnTo>
                    <a:lnTo>
                      <a:pt x="120" y="79"/>
                    </a:lnTo>
                    <a:lnTo>
                      <a:pt x="103" y="79"/>
                    </a:lnTo>
                    <a:lnTo>
                      <a:pt x="90" y="76"/>
                    </a:lnTo>
                    <a:lnTo>
                      <a:pt x="87" y="88"/>
                    </a:lnTo>
                    <a:lnTo>
                      <a:pt x="94" y="102"/>
                    </a:lnTo>
                    <a:lnTo>
                      <a:pt x="105" y="106"/>
                    </a:lnTo>
                    <a:lnTo>
                      <a:pt x="103" y="118"/>
                    </a:lnTo>
                    <a:lnTo>
                      <a:pt x="103" y="136"/>
                    </a:lnTo>
                    <a:lnTo>
                      <a:pt x="114" y="145"/>
                    </a:lnTo>
                    <a:lnTo>
                      <a:pt x="130" y="153"/>
                    </a:lnTo>
                    <a:lnTo>
                      <a:pt x="136" y="163"/>
                    </a:lnTo>
                    <a:lnTo>
                      <a:pt x="147" y="163"/>
                    </a:lnTo>
                    <a:lnTo>
                      <a:pt x="136" y="183"/>
                    </a:lnTo>
                    <a:lnTo>
                      <a:pt x="138" y="199"/>
                    </a:lnTo>
                    <a:lnTo>
                      <a:pt x="147" y="207"/>
                    </a:lnTo>
                    <a:lnTo>
                      <a:pt x="144" y="219"/>
                    </a:lnTo>
                    <a:lnTo>
                      <a:pt x="126" y="240"/>
                    </a:lnTo>
                    <a:lnTo>
                      <a:pt x="127" y="255"/>
                    </a:lnTo>
                    <a:lnTo>
                      <a:pt x="123" y="265"/>
                    </a:lnTo>
                    <a:lnTo>
                      <a:pt x="112" y="288"/>
                    </a:lnTo>
                    <a:lnTo>
                      <a:pt x="102" y="318"/>
                    </a:lnTo>
                    <a:lnTo>
                      <a:pt x="94" y="333"/>
                    </a:lnTo>
                    <a:lnTo>
                      <a:pt x="93" y="351"/>
                    </a:lnTo>
                    <a:lnTo>
                      <a:pt x="79" y="355"/>
                    </a:lnTo>
                    <a:lnTo>
                      <a:pt x="69" y="363"/>
                    </a:lnTo>
                    <a:lnTo>
                      <a:pt x="46" y="348"/>
                    </a:lnTo>
                    <a:lnTo>
                      <a:pt x="28" y="396"/>
                    </a:lnTo>
                    <a:lnTo>
                      <a:pt x="30" y="411"/>
                    </a:lnTo>
                    <a:lnTo>
                      <a:pt x="52" y="411"/>
                    </a:lnTo>
                    <a:lnTo>
                      <a:pt x="57" y="436"/>
                    </a:lnTo>
                    <a:lnTo>
                      <a:pt x="75" y="436"/>
                    </a:lnTo>
                    <a:lnTo>
                      <a:pt x="75" y="451"/>
                    </a:lnTo>
                    <a:lnTo>
                      <a:pt x="91" y="465"/>
                    </a:lnTo>
                    <a:lnTo>
                      <a:pt x="93" y="478"/>
                    </a:lnTo>
                    <a:lnTo>
                      <a:pt x="90" y="490"/>
                    </a:lnTo>
                    <a:lnTo>
                      <a:pt x="78" y="486"/>
                    </a:lnTo>
                    <a:lnTo>
                      <a:pt x="69" y="498"/>
                    </a:lnTo>
                    <a:lnTo>
                      <a:pt x="54" y="496"/>
                    </a:lnTo>
                    <a:lnTo>
                      <a:pt x="31" y="499"/>
                    </a:lnTo>
                    <a:lnTo>
                      <a:pt x="0" y="534"/>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27" name="Freeform 883"/>
              <p:cNvSpPr>
                <a:spLocks/>
              </p:cNvSpPr>
              <p:nvPr/>
            </p:nvSpPr>
            <p:spPr bwMode="auto">
              <a:xfrm>
                <a:off x="4006" y="1717"/>
                <a:ext cx="43" cy="18"/>
              </a:xfrm>
              <a:custGeom>
                <a:avLst/>
                <a:gdLst>
                  <a:gd name="T0" fmla="*/ 0 w 231"/>
                  <a:gd name="T1" fmla="*/ 0 h 93"/>
                  <a:gd name="T2" fmla="*/ 0 w 231"/>
                  <a:gd name="T3" fmla="*/ 0 h 93"/>
                  <a:gd name="T4" fmla="*/ 0 w 231"/>
                  <a:gd name="T5" fmla="*/ 0 h 93"/>
                  <a:gd name="T6" fmla="*/ 0 w 231"/>
                  <a:gd name="T7" fmla="*/ 0 h 93"/>
                  <a:gd name="T8" fmla="*/ 0 w 231"/>
                  <a:gd name="T9" fmla="*/ 0 h 93"/>
                  <a:gd name="T10" fmla="*/ 0 w 231"/>
                  <a:gd name="T11" fmla="*/ 0 h 93"/>
                  <a:gd name="T12" fmla="*/ 0 w 231"/>
                  <a:gd name="T13" fmla="*/ 0 h 93"/>
                  <a:gd name="T14" fmla="*/ 0 w 231"/>
                  <a:gd name="T15" fmla="*/ 0 h 93"/>
                  <a:gd name="T16" fmla="*/ 0 w 231"/>
                  <a:gd name="T17" fmla="*/ 0 h 93"/>
                  <a:gd name="T18" fmla="*/ 0 w 231"/>
                  <a:gd name="T19" fmla="*/ 0 h 93"/>
                  <a:gd name="T20" fmla="*/ 0 w 231"/>
                  <a:gd name="T21" fmla="*/ 0 h 93"/>
                  <a:gd name="T22" fmla="*/ 0 w 231"/>
                  <a:gd name="T23" fmla="*/ 0 h 93"/>
                  <a:gd name="T24" fmla="*/ 0 w 231"/>
                  <a:gd name="T25" fmla="*/ 0 h 93"/>
                  <a:gd name="T26" fmla="*/ 0 w 231"/>
                  <a:gd name="T27" fmla="*/ 0 h 93"/>
                  <a:gd name="T28" fmla="*/ 0 w 231"/>
                  <a:gd name="T29" fmla="*/ 0 h 93"/>
                  <a:gd name="T30" fmla="*/ 0 w 231"/>
                  <a:gd name="T31" fmla="*/ 0 h 93"/>
                  <a:gd name="T32" fmla="*/ 0 w 231"/>
                  <a:gd name="T33" fmla="*/ 0 h 93"/>
                  <a:gd name="T34" fmla="*/ 0 w 231"/>
                  <a:gd name="T35" fmla="*/ 0 h 93"/>
                  <a:gd name="T36" fmla="*/ 0 w 231"/>
                  <a:gd name="T37" fmla="*/ 0 h 93"/>
                  <a:gd name="T38" fmla="*/ 0 w 231"/>
                  <a:gd name="T39" fmla="*/ 0 h 93"/>
                  <a:gd name="T40" fmla="*/ 0 w 231"/>
                  <a:gd name="T41" fmla="*/ 0 h 93"/>
                  <a:gd name="T42" fmla="*/ 0 w 231"/>
                  <a:gd name="T43" fmla="*/ 0 h 93"/>
                  <a:gd name="T44" fmla="*/ 0 w 231"/>
                  <a:gd name="T45" fmla="*/ 0 h 93"/>
                  <a:gd name="T46" fmla="*/ 0 w 231"/>
                  <a:gd name="T47" fmla="*/ 0 h 93"/>
                  <a:gd name="T48" fmla="*/ 0 w 231"/>
                  <a:gd name="T49" fmla="*/ 0 h 93"/>
                  <a:gd name="T50" fmla="*/ 0 w 231"/>
                  <a:gd name="T51" fmla="*/ 0 h 93"/>
                  <a:gd name="T52" fmla="*/ 0 w 231"/>
                  <a:gd name="T53" fmla="*/ 0 h 93"/>
                  <a:gd name="T54" fmla="*/ 0 w 231"/>
                  <a:gd name="T55" fmla="*/ 0 h 93"/>
                  <a:gd name="T56" fmla="*/ 0 w 231"/>
                  <a:gd name="T57" fmla="*/ 0 h 93"/>
                  <a:gd name="T58" fmla="*/ 0 w 231"/>
                  <a:gd name="T59" fmla="*/ 0 h 93"/>
                  <a:gd name="T60" fmla="*/ 0 w 231"/>
                  <a:gd name="T61" fmla="*/ 0 h 93"/>
                  <a:gd name="T62" fmla="*/ 0 w 231"/>
                  <a:gd name="T63" fmla="*/ 0 h 93"/>
                  <a:gd name="T64" fmla="*/ 0 w 231"/>
                  <a:gd name="T65" fmla="*/ 0 h 93"/>
                  <a:gd name="T66" fmla="*/ 0 w 231"/>
                  <a:gd name="T67" fmla="*/ 0 h 93"/>
                  <a:gd name="T68" fmla="*/ 0 w 231"/>
                  <a:gd name="T69" fmla="*/ 0 h 93"/>
                  <a:gd name="T70" fmla="*/ 0 w 231"/>
                  <a:gd name="T71" fmla="*/ 0 h 93"/>
                  <a:gd name="T72" fmla="*/ 0 w 231"/>
                  <a:gd name="T73" fmla="*/ 0 h 93"/>
                  <a:gd name="T74" fmla="*/ 0 w 231"/>
                  <a:gd name="T75" fmla="*/ 0 h 93"/>
                  <a:gd name="T76" fmla="*/ 0 w 231"/>
                  <a:gd name="T77" fmla="*/ 0 h 93"/>
                  <a:gd name="T78" fmla="*/ 0 w 231"/>
                  <a:gd name="T79" fmla="*/ 0 h 93"/>
                  <a:gd name="T80" fmla="*/ 0 w 231"/>
                  <a:gd name="T81" fmla="*/ 0 h 9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31"/>
                  <a:gd name="T124" fmla="*/ 0 h 93"/>
                  <a:gd name="T125" fmla="*/ 231 w 231"/>
                  <a:gd name="T126" fmla="*/ 93 h 9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31" h="93">
                    <a:moveTo>
                      <a:pt x="213" y="23"/>
                    </a:moveTo>
                    <a:lnTo>
                      <a:pt x="205" y="29"/>
                    </a:lnTo>
                    <a:lnTo>
                      <a:pt x="184" y="29"/>
                    </a:lnTo>
                    <a:lnTo>
                      <a:pt x="166" y="39"/>
                    </a:lnTo>
                    <a:lnTo>
                      <a:pt x="150" y="33"/>
                    </a:lnTo>
                    <a:lnTo>
                      <a:pt x="142" y="39"/>
                    </a:lnTo>
                    <a:lnTo>
                      <a:pt x="136" y="21"/>
                    </a:lnTo>
                    <a:lnTo>
                      <a:pt x="124" y="35"/>
                    </a:lnTo>
                    <a:lnTo>
                      <a:pt x="109" y="27"/>
                    </a:lnTo>
                    <a:lnTo>
                      <a:pt x="103" y="14"/>
                    </a:lnTo>
                    <a:lnTo>
                      <a:pt x="94" y="20"/>
                    </a:lnTo>
                    <a:lnTo>
                      <a:pt x="79" y="17"/>
                    </a:lnTo>
                    <a:lnTo>
                      <a:pt x="66" y="9"/>
                    </a:lnTo>
                    <a:lnTo>
                      <a:pt x="43" y="0"/>
                    </a:lnTo>
                    <a:lnTo>
                      <a:pt x="27" y="2"/>
                    </a:lnTo>
                    <a:lnTo>
                      <a:pt x="18" y="14"/>
                    </a:lnTo>
                    <a:lnTo>
                      <a:pt x="4" y="6"/>
                    </a:lnTo>
                    <a:lnTo>
                      <a:pt x="1" y="17"/>
                    </a:lnTo>
                    <a:lnTo>
                      <a:pt x="0" y="32"/>
                    </a:lnTo>
                    <a:lnTo>
                      <a:pt x="0" y="47"/>
                    </a:lnTo>
                    <a:lnTo>
                      <a:pt x="1" y="59"/>
                    </a:lnTo>
                    <a:lnTo>
                      <a:pt x="0" y="69"/>
                    </a:lnTo>
                    <a:lnTo>
                      <a:pt x="15" y="75"/>
                    </a:lnTo>
                    <a:lnTo>
                      <a:pt x="34" y="75"/>
                    </a:lnTo>
                    <a:lnTo>
                      <a:pt x="46" y="78"/>
                    </a:lnTo>
                    <a:lnTo>
                      <a:pt x="55" y="90"/>
                    </a:lnTo>
                    <a:lnTo>
                      <a:pt x="69" y="83"/>
                    </a:lnTo>
                    <a:lnTo>
                      <a:pt x="79" y="92"/>
                    </a:lnTo>
                    <a:lnTo>
                      <a:pt x="94" y="93"/>
                    </a:lnTo>
                    <a:lnTo>
                      <a:pt x="102" y="87"/>
                    </a:lnTo>
                    <a:lnTo>
                      <a:pt x="111" y="81"/>
                    </a:lnTo>
                    <a:lnTo>
                      <a:pt x="130" y="84"/>
                    </a:lnTo>
                    <a:lnTo>
                      <a:pt x="141" y="89"/>
                    </a:lnTo>
                    <a:lnTo>
                      <a:pt x="165" y="87"/>
                    </a:lnTo>
                    <a:lnTo>
                      <a:pt x="189" y="87"/>
                    </a:lnTo>
                    <a:lnTo>
                      <a:pt x="202" y="83"/>
                    </a:lnTo>
                    <a:lnTo>
                      <a:pt x="217" y="74"/>
                    </a:lnTo>
                    <a:lnTo>
                      <a:pt x="231" y="66"/>
                    </a:lnTo>
                    <a:lnTo>
                      <a:pt x="223" y="50"/>
                    </a:lnTo>
                    <a:lnTo>
                      <a:pt x="220" y="36"/>
                    </a:lnTo>
                    <a:lnTo>
                      <a:pt x="213" y="23"/>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28" name="Freeform 884"/>
              <p:cNvSpPr>
                <a:spLocks/>
              </p:cNvSpPr>
              <p:nvPr/>
            </p:nvSpPr>
            <p:spPr bwMode="auto">
              <a:xfrm>
                <a:off x="4051" y="1713"/>
                <a:ext cx="14" cy="13"/>
              </a:xfrm>
              <a:custGeom>
                <a:avLst/>
                <a:gdLst>
                  <a:gd name="T0" fmla="*/ 0 w 78"/>
                  <a:gd name="T1" fmla="*/ 0 h 69"/>
                  <a:gd name="T2" fmla="*/ 0 w 78"/>
                  <a:gd name="T3" fmla="*/ 0 h 69"/>
                  <a:gd name="T4" fmla="*/ 0 w 78"/>
                  <a:gd name="T5" fmla="*/ 0 h 69"/>
                  <a:gd name="T6" fmla="*/ 0 w 78"/>
                  <a:gd name="T7" fmla="*/ 0 h 69"/>
                  <a:gd name="T8" fmla="*/ 0 w 78"/>
                  <a:gd name="T9" fmla="*/ 0 h 69"/>
                  <a:gd name="T10" fmla="*/ 0 w 78"/>
                  <a:gd name="T11" fmla="*/ 0 h 69"/>
                  <a:gd name="T12" fmla="*/ 0 w 78"/>
                  <a:gd name="T13" fmla="*/ 0 h 69"/>
                  <a:gd name="T14" fmla="*/ 0 w 78"/>
                  <a:gd name="T15" fmla="*/ 0 h 69"/>
                  <a:gd name="T16" fmla="*/ 0 w 78"/>
                  <a:gd name="T17" fmla="*/ 0 h 69"/>
                  <a:gd name="T18" fmla="*/ 0 w 78"/>
                  <a:gd name="T19" fmla="*/ 0 h 69"/>
                  <a:gd name="T20" fmla="*/ 0 w 78"/>
                  <a:gd name="T21" fmla="*/ 0 h 69"/>
                  <a:gd name="T22" fmla="*/ 0 w 78"/>
                  <a:gd name="T23" fmla="*/ 0 h 69"/>
                  <a:gd name="T24" fmla="*/ 0 w 78"/>
                  <a:gd name="T25" fmla="*/ 0 h 69"/>
                  <a:gd name="T26" fmla="*/ 0 w 78"/>
                  <a:gd name="T27" fmla="*/ 0 h 69"/>
                  <a:gd name="T28" fmla="*/ 0 w 78"/>
                  <a:gd name="T29" fmla="*/ 0 h 69"/>
                  <a:gd name="T30" fmla="*/ 0 w 78"/>
                  <a:gd name="T31" fmla="*/ 0 h 69"/>
                  <a:gd name="T32" fmla="*/ 0 w 78"/>
                  <a:gd name="T33" fmla="*/ 0 h 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8"/>
                  <a:gd name="T52" fmla="*/ 0 h 69"/>
                  <a:gd name="T53" fmla="*/ 78 w 78"/>
                  <a:gd name="T54" fmla="*/ 69 h 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8" h="69">
                    <a:moveTo>
                      <a:pt x="58" y="0"/>
                    </a:moveTo>
                    <a:lnTo>
                      <a:pt x="39" y="9"/>
                    </a:lnTo>
                    <a:lnTo>
                      <a:pt x="25" y="9"/>
                    </a:lnTo>
                    <a:lnTo>
                      <a:pt x="18" y="0"/>
                    </a:lnTo>
                    <a:lnTo>
                      <a:pt x="9" y="6"/>
                    </a:lnTo>
                    <a:lnTo>
                      <a:pt x="9" y="18"/>
                    </a:lnTo>
                    <a:lnTo>
                      <a:pt x="1" y="42"/>
                    </a:lnTo>
                    <a:lnTo>
                      <a:pt x="0" y="54"/>
                    </a:lnTo>
                    <a:lnTo>
                      <a:pt x="0" y="64"/>
                    </a:lnTo>
                    <a:lnTo>
                      <a:pt x="10" y="69"/>
                    </a:lnTo>
                    <a:lnTo>
                      <a:pt x="28" y="60"/>
                    </a:lnTo>
                    <a:lnTo>
                      <a:pt x="48" y="52"/>
                    </a:lnTo>
                    <a:lnTo>
                      <a:pt x="63" y="46"/>
                    </a:lnTo>
                    <a:lnTo>
                      <a:pt x="73" y="37"/>
                    </a:lnTo>
                    <a:lnTo>
                      <a:pt x="78" y="24"/>
                    </a:lnTo>
                    <a:lnTo>
                      <a:pt x="73" y="15"/>
                    </a:lnTo>
                    <a:lnTo>
                      <a:pt x="58"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29" name="Freeform 885"/>
              <p:cNvSpPr>
                <a:spLocks/>
              </p:cNvSpPr>
              <p:nvPr/>
            </p:nvSpPr>
            <p:spPr bwMode="auto">
              <a:xfrm>
                <a:off x="4049" y="1729"/>
                <a:ext cx="29" cy="29"/>
              </a:xfrm>
              <a:custGeom>
                <a:avLst/>
                <a:gdLst>
                  <a:gd name="T0" fmla="*/ 0 w 154"/>
                  <a:gd name="T1" fmla="*/ 0 h 162"/>
                  <a:gd name="T2" fmla="*/ 0 w 154"/>
                  <a:gd name="T3" fmla="*/ 0 h 162"/>
                  <a:gd name="T4" fmla="*/ 0 w 154"/>
                  <a:gd name="T5" fmla="*/ 0 h 162"/>
                  <a:gd name="T6" fmla="*/ 0 w 154"/>
                  <a:gd name="T7" fmla="*/ 0 h 162"/>
                  <a:gd name="T8" fmla="*/ 0 w 154"/>
                  <a:gd name="T9" fmla="*/ 0 h 162"/>
                  <a:gd name="T10" fmla="*/ 0 w 154"/>
                  <a:gd name="T11" fmla="*/ 0 h 162"/>
                  <a:gd name="T12" fmla="*/ 0 w 154"/>
                  <a:gd name="T13" fmla="*/ 0 h 162"/>
                  <a:gd name="T14" fmla="*/ 0 w 154"/>
                  <a:gd name="T15" fmla="*/ 0 h 162"/>
                  <a:gd name="T16" fmla="*/ 0 w 154"/>
                  <a:gd name="T17" fmla="*/ 0 h 162"/>
                  <a:gd name="T18" fmla="*/ 0 w 154"/>
                  <a:gd name="T19" fmla="*/ 0 h 162"/>
                  <a:gd name="T20" fmla="*/ 0 w 154"/>
                  <a:gd name="T21" fmla="*/ 0 h 162"/>
                  <a:gd name="T22" fmla="*/ 0 w 154"/>
                  <a:gd name="T23" fmla="*/ 0 h 162"/>
                  <a:gd name="T24" fmla="*/ 0 w 154"/>
                  <a:gd name="T25" fmla="*/ 0 h 162"/>
                  <a:gd name="T26" fmla="*/ 0 w 154"/>
                  <a:gd name="T27" fmla="*/ 0 h 162"/>
                  <a:gd name="T28" fmla="*/ 0 w 154"/>
                  <a:gd name="T29" fmla="*/ 0 h 162"/>
                  <a:gd name="T30" fmla="*/ 0 w 154"/>
                  <a:gd name="T31" fmla="*/ 0 h 162"/>
                  <a:gd name="T32" fmla="*/ 0 w 154"/>
                  <a:gd name="T33" fmla="*/ 0 h 162"/>
                  <a:gd name="T34" fmla="*/ 0 w 154"/>
                  <a:gd name="T35" fmla="*/ 0 h 162"/>
                  <a:gd name="T36" fmla="*/ 0 w 154"/>
                  <a:gd name="T37" fmla="*/ 0 h 162"/>
                  <a:gd name="T38" fmla="*/ 0 w 154"/>
                  <a:gd name="T39" fmla="*/ 0 h 162"/>
                  <a:gd name="T40" fmla="*/ 0 w 154"/>
                  <a:gd name="T41" fmla="*/ 0 h 162"/>
                  <a:gd name="T42" fmla="*/ 0 w 154"/>
                  <a:gd name="T43" fmla="*/ 0 h 162"/>
                  <a:gd name="T44" fmla="*/ 0 w 154"/>
                  <a:gd name="T45" fmla="*/ 0 h 162"/>
                  <a:gd name="T46" fmla="*/ 0 w 154"/>
                  <a:gd name="T47" fmla="*/ 0 h 162"/>
                  <a:gd name="T48" fmla="*/ 0 w 154"/>
                  <a:gd name="T49" fmla="*/ 0 h 162"/>
                  <a:gd name="T50" fmla="*/ 0 w 154"/>
                  <a:gd name="T51" fmla="*/ 0 h 162"/>
                  <a:gd name="T52" fmla="*/ 0 w 154"/>
                  <a:gd name="T53" fmla="*/ 0 h 162"/>
                  <a:gd name="T54" fmla="*/ 0 w 154"/>
                  <a:gd name="T55" fmla="*/ 0 h 162"/>
                  <a:gd name="T56" fmla="*/ 0 w 154"/>
                  <a:gd name="T57" fmla="*/ 0 h 162"/>
                  <a:gd name="T58" fmla="*/ 0 w 154"/>
                  <a:gd name="T59" fmla="*/ 0 h 162"/>
                  <a:gd name="T60" fmla="*/ 0 w 154"/>
                  <a:gd name="T61" fmla="*/ 0 h 162"/>
                  <a:gd name="T62" fmla="*/ 0 w 154"/>
                  <a:gd name="T63" fmla="*/ 0 h 162"/>
                  <a:gd name="T64" fmla="*/ 0 w 154"/>
                  <a:gd name="T65" fmla="*/ 0 h 162"/>
                  <a:gd name="T66" fmla="*/ 0 w 154"/>
                  <a:gd name="T67" fmla="*/ 0 h 162"/>
                  <a:gd name="T68" fmla="*/ 0 w 154"/>
                  <a:gd name="T69" fmla="*/ 0 h 162"/>
                  <a:gd name="T70" fmla="*/ 0 w 154"/>
                  <a:gd name="T71" fmla="*/ 0 h 162"/>
                  <a:gd name="T72" fmla="*/ 0 w 154"/>
                  <a:gd name="T73" fmla="*/ 0 h 162"/>
                  <a:gd name="T74" fmla="*/ 0 w 154"/>
                  <a:gd name="T75" fmla="*/ 0 h 162"/>
                  <a:gd name="T76" fmla="*/ 0 w 154"/>
                  <a:gd name="T77" fmla="*/ 0 h 162"/>
                  <a:gd name="T78" fmla="*/ 0 w 154"/>
                  <a:gd name="T79" fmla="*/ 0 h 162"/>
                  <a:gd name="T80" fmla="*/ 0 w 154"/>
                  <a:gd name="T81" fmla="*/ 0 h 162"/>
                  <a:gd name="T82" fmla="*/ 0 w 154"/>
                  <a:gd name="T83" fmla="*/ 0 h 162"/>
                  <a:gd name="T84" fmla="*/ 0 w 154"/>
                  <a:gd name="T85" fmla="*/ 0 h 162"/>
                  <a:gd name="T86" fmla="*/ 0 w 154"/>
                  <a:gd name="T87" fmla="*/ 0 h 162"/>
                  <a:gd name="T88" fmla="*/ 0 w 154"/>
                  <a:gd name="T89" fmla="*/ 0 h 162"/>
                  <a:gd name="T90" fmla="*/ 0 w 154"/>
                  <a:gd name="T91" fmla="*/ 0 h 162"/>
                  <a:gd name="T92" fmla="*/ 0 w 154"/>
                  <a:gd name="T93" fmla="*/ 0 h 16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54"/>
                  <a:gd name="T142" fmla="*/ 0 h 162"/>
                  <a:gd name="T143" fmla="*/ 154 w 154"/>
                  <a:gd name="T144" fmla="*/ 162 h 16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54" h="162">
                    <a:moveTo>
                      <a:pt x="61" y="162"/>
                    </a:moveTo>
                    <a:lnTo>
                      <a:pt x="75" y="154"/>
                    </a:lnTo>
                    <a:lnTo>
                      <a:pt x="87" y="141"/>
                    </a:lnTo>
                    <a:lnTo>
                      <a:pt x="97" y="139"/>
                    </a:lnTo>
                    <a:lnTo>
                      <a:pt x="102" y="127"/>
                    </a:lnTo>
                    <a:lnTo>
                      <a:pt x="106" y="117"/>
                    </a:lnTo>
                    <a:lnTo>
                      <a:pt x="97" y="112"/>
                    </a:lnTo>
                    <a:lnTo>
                      <a:pt x="99" y="99"/>
                    </a:lnTo>
                    <a:lnTo>
                      <a:pt x="109" y="120"/>
                    </a:lnTo>
                    <a:lnTo>
                      <a:pt x="108" y="108"/>
                    </a:lnTo>
                    <a:lnTo>
                      <a:pt x="112" y="99"/>
                    </a:lnTo>
                    <a:lnTo>
                      <a:pt x="120" y="93"/>
                    </a:lnTo>
                    <a:lnTo>
                      <a:pt x="129" y="109"/>
                    </a:lnTo>
                    <a:lnTo>
                      <a:pt x="139" y="126"/>
                    </a:lnTo>
                    <a:lnTo>
                      <a:pt x="148" y="138"/>
                    </a:lnTo>
                    <a:lnTo>
                      <a:pt x="154" y="130"/>
                    </a:lnTo>
                    <a:lnTo>
                      <a:pt x="153" y="118"/>
                    </a:lnTo>
                    <a:lnTo>
                      <a:pt x="153" y="106"/>
                    </a:lnTo>
                    <a:lnTo>
                      <a:pt x="153" y="93"/>
                    </a:lnTo>
                    <a:lnTo>
                      <a:pt x="147" y="81"/>
                    </a:lnTo>
                    <a:lnTo>
                      <a:pt x="136" y="69"/>
                    </a:lnTo>
                    <a:lnTo>
                      <a:pt x="118" y="55"/>
                    </a:lnTo>
                    <a:lnTo>
                      <a:pt x="117" y="75"/>
                    </a:lnTo>
                    <a:lnTo>
                      <a:pt x="106" y="84"/>
                    </a:lnTo>
                    <a:lnTo>
                      <a:pt x="100" y="70"/>
                    </a:lnTo>
                    <a:lnTo>
                      <a:pt x="103" y="39"/>
                    </a:lnTo>
                    <a:lnTo>
                      <a:pt x="106" y="24"/>
                    </a:lnTo>
                    <a:lnTo>
                      <a:pt x="106" y="7"/>
                    </a:lnTo>
                    <a:lnTo>
                      <a:pt x="94" y="10"/>
                    </a:lnTo>
                    <a:lnTo>
                      <a:pt x="73" y="19"/>
                    </a:lnTo>
                    <a:lnTo>
                      <a:pt x="55" y="27"/>
                    </a:lnTo>
                    <a:lnTo>
                      <a:pt x="45" y="24"/>
                    </a:lnTo>
                    <a:lnTo>
                      <a:pt x="39" y="10"/>
                    </a:lnTo>
                    <a:lnTo>
                      <a:pt x="36" y="0"/>
                    </a:lnTo>
                    <a:lnTo>
                      <a:pt x="31" y="12"/>
                    </a:lnTo>
                    <a:lnTo>
                      <a:pt x="15" y="0"/>
                    </a:lnTo>
                    <a:lnTo>
                      <a:pt x="0" y="9"/>
                    </a:lnTo>
                    <a:lnTo>
                      <a:pt x="6" y="22"/>
                    </a:lnTo>
                    <a:lnTo>
                      <a:pt x="12" y="33"/>
                    </a:lnTo>
                    <a:lnTo>
                      <a:pt x="18" y="42"/>
                    </a:lnTo>
                    <a:lnTo>
                      <a:pt x="10" y="55"/>
                    </a:lnTo>
                    <a:lnTo>
                      <a:pt x="13" y="70"/>
                    </a:lnTo>
                    <a:lnTo>
                      <a:pt x="30" y="76"/>
                    </a:lnTo>
                    <a:lnTo>
                      <a:pt x="39" y="96"/>
                    </a:lnTo>
                    <a:lnTo>
                      <a:pt x="48" y="123"/>
                    </a:lnTo>
                    <a:lnTo>
                      <a:pt x="60" y="145"/>
                    </a:lnTo>
                    <a:lnTo>
                      <a:pt x="61" y="16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30" name="Freeform 886"/>
              <p:cNvSpPr>
                <a:spLocks/>
              </p:cNvSpPr>
              <p:nvPr/>
            </p:nvSpPr>
            <p:spPr bwMode="auto">
              <a:xfrm>
                <a:off x="4077" y="1696"/>
                <a:ext cx="60" cy="132"/>
              </a:xfrm>
              <a:custGeom>
                <a:avLst/>
                <a:gdLst>
                  <a:gd name="T0" fmla="*/ 0 w 324"/>
                  <a:gd name="T1" fmla="*/ 0 h 713"/>
                  <a:gd name="T2" fmla="*/ 0 w 324"/>
                  <a:gd name="T3" fmla="*/ 0 h 713"/>
                  <a:gd name="T4" fmla="*/ 0 w 324"/>
                  <a:gd name="T5" fmla="*/ 0 h 713"/>
                  <a:gd name="T6" fmla="*/ 0 w 324"/>
                  <a:gd name="T7" fmla="*/ 0 h 713"/>
                  <a:gd name="T8" fmla="*/ 0 w 324"/>
                  <a:gd name="T9" fmla="*/ 0 h 713"/>
                  <a:gd name="T10" fmla="*/ 0 w 324"/>
                  <a:gd name="T11" fmla="*/ 0 h 713"/>
                  <a:gd name="T12" fmla="*/ 0 w 324"/>
                  <a:gd name="T13" fmla="*/ 0 h 713"/>
                  <a:gd name="T14" fmla="*/ 0 w 324"/>
                  <a:gd name="T15" fmla="*/ 0 h 713"/>
                  <a:gd name="T16" fmla="*/ 0 w 324"/>
                  <a:gd name="T17" fmla="*/ 0 h 713"/>
                  <a:gd name="T18" fmla="*/ 0 w 324"/>
                  <a:gd name="T19" fmla="*/ 0 h 713"/>
                  <a:gd name="T20" fmla="*/ 0 w 324"/>
                  <a:gd name="T21" fmla="*/ 0 h 713"/>
                  <a:gd name="T22" fmla="*/ 0 w 324"/>
                  <a:gd name="T23" fmla="*/ 0 h 713"/>
                  <a:gd name="T24" fmla="*/ 0 w 324"/>
                  <a:gd name="T25" fmla="*/ 0 h 713"/>
                  <a:gd name="T26" fmla="*/ 0 w 324"/>
                  <a:gd name="T27" fmla="*/ 0 h 713"/>
                  <a:gd name="T28" fmla="*/ 0 w 324"/>
                  <a:gd name="T29" fmla="*/ 0 h 713"/>
                  <a:gd name="T30" fmla="*/ 0 w 324"/>
                  <a:gd name="T31" fmla="*/ 0 h 713"/>
                  <a:gd name="T32" fmla="*/ 0 w 324"/>
                  <a:gd name="T33" fmla="*/ 0 h 713"/>
                  <a:gd name="T34" fmla="*/ 0 w 324"/>
                  <a:gd name="T35" fmla="*/ 0 h 713"/>
                  <a:gd name="T36" fmla="*/ 0 w 324"/>
                  <a:gd name="T37" fmla="*/ 0 h 713"/>
                  <a:gd name="T38" fmla="*/ 0 w 324"/>
                  <a:gd name="T39" fmla="*/ 0 h 713"/>
                  <a:gd name="T40" fmla="*/ 0 w 324"/>
                  <a:gd name="T41" fmla="*/ 0 h 713"/>
                  <a:gd name="T42" fmla="*/ 0 w 324"/>
                  <a:gd name="T43" fmla="*/ 0 h 713"/>
                  <a:gd name="T44" fmla="*/ 0 w 324"/>
                  <a:gd name="T45" fmla="*/ 0 h 713"/>
                  <a:gd name="T46" fmla="*/ 0 w 324"/>
                  <a:gd name="T47" fmla="*/ 0 h 713"/>
                  <a:gd name="T48" fmla="*/ 0 w 324"/>
                  <a:gd name="T49" fmla="*/ 0 h 713"/>
                  <a:gd name="T50" fmla="*/ 0 w 324"/>
                  <a:gd name="T51" fmla="*/ 0 h 713"/>
                  <a:gd name="T52" fmla="*/ 0 w 324"/>
                  <a:gd name="T53" fmla="*/ 0 h 713"/>
                  <a:gd name="T54" fmla="*/ 0 w 324"/>
                  <a:gd name="T55" fmla="*/ 0 h 713"/>
                  <a:gd name="T56" fmla="*/ 0 w 324"/>
                  <a:gd name="T57" fmla="*/ 0 h 713"/>
                  <a:gd name="T58" fmla="*/ 0 w 324"/>
                  <a:gd name="T59" fmla="*/ 0 h 713"/>
                  <a:gd name="T60" fmla="*/ 0 w 324"/>
                  <a:gd name="T61" fmla="*/ 0 h 713"/>
                  <a:gd name="T62" fmla="*/ 0 w 324"/>
                  <a:gd name="T63" fmla="*/ 0 h 713"/>
                  <a:gd name="T64" fmla="*/ 0 w 324"/>
                  <a:gd name="T65" fmla="*/ 0 h 713"/>
                  <a:gd name="T66" fmla="*/ 0 w 324"/>
                  <a:gd name="T67" fmla="*/ 0 h 713"/>
                  <a:gd name="T68" fmla="*/ 0 w 324"/>
                  <a:gd name="T69" fmla="*/ 0 h 713"/>
                  <a:gd name="T70" fmla="*/ 0 w 324"/>
                  <a:gd name="T71" fmla="*/ 0 h 713"/>
                  <a:gd name="T72" fmla="*/ 0 w 324"/>
                  <a:gd name="T73" fmla="*/ 0 h 713"/>
                  <a:gd name="T74" fmla="*/ 0 w 324"/>
                  <a:gd name="T75" fmla="*/ 0 h 713"/>
                  <a:gd name="T76" fmla="*/ 0 w 324"/>
                  <a:gd name="T77" fmla="*/ 0 h 713"/>
                  <a:gd name="T78" fmla="*/ 0 w 324"/>
                  <a:gd name="T79" fmla="*/ 0 h 713"/>
                  <a:gd name="T80" fmla="*/ 0 w 324"/>
                  <a:gd name="T81" fmla="*/ 0 h 713"/>
                  <a:gd name="T82" fmla="*/ 0 w 324"/>
                  <a:gd name="T83" fmla="*/ 0 h 713"/>
                  <a:gd name="T84" fmla="*/ 0 w 324"/>
                  <a:gd name="T85" fmla="*/ 0 h 713"/>
                  <a:gd name="T86" fmla="*/ 0 w 324"/>
                  <a:gd name="T87" fmla="*/ 0 h 713"/>
                  <a:gd name="T88" fmla="*/ 0 w 324"/>
                  <a:gd name="T89" fmla="*/ 0 h 713"/>
                  <a:gd name="T90" fmla="*/ 0 w 324"/>
                  <a:gd name="T91" fmla="*/ 0 h 713"/>
                  <a:gd name="T92" fmla="*/ 0 w 324"/>
                  <a:gd name="T93" fmla="*/ 0 h 713"/>
                  <a:gd name="T94" fmla="*/ 0 w 324"/>
                  <a:gd name="T95" fmla="*/ 0 h 713"/>
                  <a:gd name="T96" fmla="*/ 0 w 324"/>
                  <a:gd name="T97" fmla="*/ 0 h 713"/>
                  <a:gd name="T98" fmla="*/ 0 w 324"/>
                  <a:gd name="T99" fmla="*/ 0 h 713"/>
                  <a:gd name="T100" fmla="*/ 0 w 324"/>
                  <a:gd name="T101" fmla="*/ 0 h 713"/>
                  <a:gd name="T102" fmla="*/ 0 w 324"/>
                  <a:gd name="T103" fmla="*/ 0 h 713"/>
                  <a:gd name="T104" fmla="*/ 0 w 324"/>
                  <a:gd name="T105" fmla="*/ 0 h 713"/>
                  <a:gd name="T106" fmla="*/ 0 w 324"/>
                  <a:gd name="T107" fmla="*/ 0 h 713"/>
                  <a:gd name="T108" fmla="*/ 0 w 324"/>
                  <a:gd name="T109" fmla="*/ 0 h 713"/>
                  <a:gd name="T110" fmla="*/ 0 w 324"/>
                  <a:gd name="T111" fmla="*/ 0 h 713"/>
                  <a:gd name="T112" fmla="*/ 0 w 324"/>
                  <a:gd name="T113" fmla="*/ 0 h 713"/>
                  <a:gd name="T114" fmla="*/ 0 w 324"/>
                  <a:gd name="T115" fmla="*/ 0 h 713"/>
                  <a:gd name="T116" fmla="*/ 0 w 324"/>
                  <a:gd name="T117" fmla="*/ 0 h 713"/>
                  <a:gd name="T118" fmla="*/ 0 w 324"/>
                  <a:gd name="T119" fmla="*/ 0 h 713"/>
                  <a:gd name="T120" fmla="*/ 0 w 324"/>
                  <a:gd name="T121" fmla="*/ 0 h 71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24"/>
                  <a:gd name="T184" fmla="*/ 0 h 713"/>
                  <a:gd name="T185" fmla="*/ 324 w 324"/>
                  <a:gd name="T186" fmla="*/ 713 h 71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24" h="713">
                    <a:moveTo>
                      <a:pt x="0" y="317"/>
                    </a:moveTo>
                    <a:lnTo>
                      <a:pt x="9" y="329"/>
                    </a:lnTo>
                    <a:lnTo>
                      <a:pt x="23" y="342"/>
                    </a:lnTo>
                    <a:lnTo>
                      <a:pt x="36" y="345"/>
                    </a:lnTo>
                    <a:lnTo>
                      <a:pt x="50" y="351"/>
                    </a:lnTo>
                    <a:lnTo>
                      <a:pt x="50" y="365"/>
                    </a:lnTo>
                    <a:lnTo>
                      <a:pt x="63" y="372"/>
                    </a:lnTo>
                    <a:lnTo>
                      <a:pt x="74" y="389"/>
                    </a:lnTo>
                    <a:lnTo>
                      <a:pt x="84" y="405"/>
                    </a:lnTo>
                    <a:lnTo>
                      <a:pt x="93" y="428"/>
                    </a:lnTo>
                    <a:lnTo>
                      <a:pt x="93" y="455"/>
                    </a:lnTo>
                    <a:lnTo>
                      <a:pt x="93" y="468"/>
                    </a:lnTo>
                    <a:lnTo>
                      <a:pt x="108" y="468"/>
                    </a:lnTo>
                    <a:lnTo>
                      <a:pt x="122" y="458"/>
                    </a:lnTo>
                    <a:lnTo>
                      <a:pt x="131" y="437"/>
                    </a:lnTo>
                    <a:lnTo>
                      <a:pt x="140" y="419"/>
                    </a:lnTo>
                    <a:lnTo>
                      <a:pt x="147" y="404"/>
                    </a:lnTo>
                    <a:lnTo>
                      <a:pt x="141" y="383"/>
                    </a:lnTo>
                    <a:lnTo>
                      <a:pt x="153" y="401"/>
                    </a:lnTo>
                    <a:lnTo>
                      <a:pt x="168" y="405"/>
                    </a:lnTo>
                    <a:lnTo>
                      <a:pt x="176" y="431"/>
                    </a:lnTo>
                    <a:lnTo>
                      <a:pt x="185" y="458"/>
                    </a:lnTo>
                    <a:lnTo>
                      <a:pt x="188" y="468"/>
                    </a:lnTo>
                    <a:lnTo>
                      <a:pt x="203" y="488"/>
                    </a:lnTo>
                    <a:lnTo>
                      <a:pt x="212" y="507"/>
                    </a:lnTo>
                    <a:lnTo>
                      <a:pt x="219" y="516"/>
                    </a:lnTo>
                    <a:lnTo>
                      <a:pt x="213" y="533"/>
                    </a:lnTo>
                    <a:lnTo>
                      <a:pt x="227" y="539"/>
                    </a:lnTo>
                    <a:lnTo>
                      <a:pt x="221" y="555"/>
                    </a:lnTo>
                    <a:lnTo>
                      <a:pt x="216" y="569"/>
                    </a:lnTo>
                    <a:lnTo>
                      <a:pt x="230" y="557"/>
                    </a:lnTo>
                    <a:lnTo>
                      <a:pt x="228" y="567"/>
                    </a:lnTo>
                    <a:lnTo>
                      <a:pt x="227" y="582"/>
                    </a:lnTo>
                    <a:lnTo>
                      <a:pt x="231" y="599"/>
                    </a:lnTo>
                    <a:lnTo>
                      <a:pt x="233" y="615"/>
                    </a:lnTo>
                    <a:lnTo>
                      <a:pt x="233" y="644"/>
                    </a:lnTo>
                    <a:lnTo>
                      <a:pt x="234" y="666"/>
                    </a:lnTo>
                    <a:lnTo>
                      <a:pt x="236" y="681"/>
                    </a:lnTo>
                    <a:lnTo>
                      <a:pt x="243" y="671"/>
                    </a:lnTo>
                    <a:lnTo>
                      <a:pt x="258" y="681"/>
                    </a:lnTo>
                    <a:lnTo>
                      <a:pt x="276" y="695"/>
                    </a:lnTo>
                    <a:lnTo>
                      <a:pt x="284" y="707"/>
                    </a:lnTo>
                    <a:lnTo>
                      <a:pt x="294" y="696"/>
                    </a:lnTo>
                    <a:lnTo>
                      <a:pt x="306" y="713"/>
                    </a:lnTo>
                    <a:lnTo>
                      <a:pt x="324" y="692"/>
                    </a:lnTo>
                    <a:lnTo>
                      <a:pt x="324" y="677"/>
                    </a:lnTo>
                    <a:lnTo>
                      <a:pt x="306" y="668"/>
                    </a:lnTo>
                    <a:lnTo>
                      <a:pt x="297" y="677"/>
                    </a:lnTo>
                    <a:lnTo>
                      <a:pt x="281" y="666"/>
                    </a:lnTo>
                    <a:lnTo>
                      <a:pt x="281" y="650"/>
                    </a:lnTo>
                    <a:lnTo>
                      <a:pt x="276" y="638"/>
                    </a:lnTo>
                    <a:lnTo>
                      <a:pt x="261" y="632"/>
                    </a:lnTo>
                    <a:lnTo>
                      <a:pt x="266" y="618"/>
                    </a:lnTo>
                    <a:lnTo>
                      <a:pt x="254" y="621"/>
                    </a:lnTo>
                    <a:lnTo>
                      <a:pt x="249" y="599"/>
                    </a:lnTo>
                    <a:lnTo>
                      <a:pt x="245" y="588"/>
                    </a:lnTo>
                    <a:lnTo>
                      <a:pt x="237" y="557"/>
                    </a:lnTo>
                    <a:lnTo>
                      <a:pt x="243" y="543"/>
                    </a:lnTo>
                    <a:lnTo>
                      <a:pt x="240" y="521"/>
                    </a:lnTo>
                    <a:lnTo>
                      <a:pt x="227" y="497"/>
                    </a:lnTo>
                    <a:lnTo>
                      <a:pt x="218" y="480"/>
                    </a:lnTo>
                    <a:lnTo>
                      <a:pt x="213" y="465"/>
                    </a:lnTo>
                    <a:lnTo>
                      <a:pt x="194" y="456"/>
                    </a:lnTo>
                    <a:lnTo>
                      <a:pt x="194" y="438"/>
                    </a:lnTo>
                    <a:lnTo>
                      <a:pt x="194" y="407"/>
                    </a:lnTo>
                    <a:lnTo>
                      <a:pt x="191" y="393"/>
                    </a:lnTo>
                    <a:lnTo>
                      <a:pt x="185" y="375"/>
                    </a:lnTo>
                    <a:lnTo>
                      <a:pt x="180" y="366"/>
                    </a:lnTo>
                    <a:lnTo>
                      <a:pt x="165" y="360"/>
                    </a:lnTo>
                    <a:lnTo>
                      <a:pt x="156" y="344"/>
                    </a:lnTo>
                    <a:lnTo>
                      <a:pt x="152" y="327"/>
                    </a:lnTo>
                    <a:lnTo>
                      <a:pt x="150" y="309"/>
                    </a:lnTo>
                    <a:lnTo>
                      <a:pt x="150" y="293"/>
                    </a:lnTo>
                    <a:lnTo>
                      <a:pt x="156" y="281"/>
                    </a:lnTo>
                    <a:lnTo>
                      <a:pt x="168" y="273"/>
                    </a:lnTo>
                    <a:lnTo>
                      <a:pt x="168" y="261"/>
                    </a:lnTo>
                    <a:lnTo>
                      <a:pt x="179" y="240"/>
                    </a:lnTo>
                    <a:lnTo>
                      <a:pt x="185" y="222"/>
                    </a:lnTo>
                    <a:lnTo>
                      <a:pt x="185" y="204"/>
                    </a:lnTo>
                    <a:lnTo>
                      <a:pt x="185" y="183"/>
                    </a:lnTo>
                    <a:lnTo>
                      <a:pt x="170" y="192"/>
                    </a:lnTo>
                    <a:lnTo>
                      <a:pt x="158" y="182"/>
                    </a:lnTo>
                    <a:lnTo>
                      <a:pt x="144" y="182"/>
                    </a:lnTo>
                    <a:lnTo>
                      <a:pt x="143" y="171"/>
                    </a:lnTo>
                    <a:lnTo>
                      <a:pt x="135" y="159"/>
                    </a:lnTo>
                    <a:lnTo>
                      <a:pt x="125" y="155"/>
                    </a:lnTo>
                    <a:lnTo>
                      <a:pt x="120" y="144"/>
                    </a:lnTo>
                    <a:lnTo>
                      <a:pt x="116" y="132"/>
                    </a:lnTo>
                    <a:lnTo>
                      <a:pt x="99" y="138"/>
                    </a:lnTo>
                    <a:lnTo>
                      <a:pt x="95" y="152"/>
                    </a:lnTo>
                    <a:lnTo>
                      <a:pt x="87" y="141"/>
                    </a:lnTo>
                    <a:lnTo>
                      <a:pt x="87" y="116"/>
                    </a:lnTo>
                    <a:lnTo>
                      <a:pt x="86" y="96"/>
                    </a:lnTo>
                    <a:lnTo>
                      <a:pt x="92" y="77"/>
                    </a:lnTo>
                    <a:lnTo>
                      <a:pt x="89" y="66"/>
                    </a:lnTo>
                    <a:lnTo>
                      <a:pt x="83" y="45"/>
                    </a:lnTo>
                    <a:lnTo>
                      <a:pt x="69" y="23"/>
                    </a:lnTo>
                    <a:lnTo>
                      <a:pt x="57" y="9"/>
                    </a:lnTo>
                    <a:lnTo>
                      <a:pt x="51" y="17"/>
                    </a:lnTo>
                    <a:lnTo>
                      <a:pt x="47" y="5"/>
                    </a:lnTo>
                    <a:lnTo>
                      <a:pt x="38" y="0"/>
                    </a:lnTo>
                    <a:lnTo>
                      <a:pt x="35" y="12"/>
                    </a:lnTo>
                    <a:lnTo>
                      <a:pt x="30" y="27"/>
                    </a:lnTo>
                    <a:lnTo>
                      <a:pt x="35" y="44"/>
                    </a:lnTo>
                    <a:lnTo>
                      <a:pt x="29" y="53"/>
                    </a:lnTo>
                    <a:lnTo>
                      <a:pt x="21" y="65"/>
                    </a:lnTo>
                    <a:lnTo>
                      <a:pt x="20" y="75"/>
                    </a:lnTo>
                    <a:lnTo>
                      <a:pt x="9" y="84"/>
                    </a:lnTo>
                    <a:lnTo>
                      <a:pt x="12" y="105"/>
                    </a:lnTo>
                    <a:lnTo>
                      <a:pt x="14" y="122"/>
                    </a:lnTo>
                    <a:lnTo>
                      <a:pt x="12" y="140"/>
                    </a:lnTo>
                    <a:lnTo>
                      <a:pt x="21" y="158"/>
                    </a:lnTo>
                    <a:lnTo>
                      <a:pt x="20" y="173"/>
                    </a:lnTo>
                    <a:lnTo>
                      <a:pt x="17" y="186"/>
                    </a:lnTo>
                    <a:lnTo>
                      <a:pt x="15" y="201"/>
                    </a:lnTo>
                    <a:lnTo>
                      <a:pt x="8" y="203"/>
                    </a:lnTo>
                    <a:lnTo>
                      <a:pt x="5" y="212"/>
                    </a:lnTo>
                    <a:lnTo>
                      <a:pt x="11" y="222"/>
                    </a:lnTo>
                    <a:lnTo>
                      <a:pt x="9" y="239"/>
                    </a:lnTo>
                    <a:lnTo>
                      <a:pt x="6" y="266"/>
                    </a:lnTo>
                    <a:lnTo>
                      <a:pt x="3" y="288"/>
                    </a:lnTo>
                    <a:lnTo>
                      <a:pt x="0" y="317"/>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31" name="Freeform 887"/>
              <p:cNvSpPr>
                <a:spLocks/>
              </p:cNvSpPr>
              <p:nvPr/>
            </p:nvSpPr>
            <p:spPr bwMode="auto">
              <a:xfrm>
                <a:off x="4030" y="1854"/>
                <a:ext cx="13" cy="23"/>
              </a:xfrm>
              <a:custGeom>
                <a:avLst/>
                <a:gdLst>
                  <a:gd name="T0" fmla="*/ 0 w 65"/>
                  <a:gd name="T1" fmla="*/ 0 h 126"/>
                  <a:gd name="T2" fmla="*/ 0 w 65"/>
                  <a:gd name="T3" fmla="*/ 0 h 126"/>
                  <a:gd name="T4" fmla="*/ 0 w 65"/>
                  <a:gd name="T5" fmla="*/ 0 h 126"/>
                  <a:gd name="T6" fmla="*/ 0 w 65"/>
                  <a:gd name="T7" fmla="*/ 0 h 126"/>
                  <a:gd name="T8" fmla="*/ 0 w 65"/>
                  <a:gd name="T9" fmla="*/ 0 h 126"/>
                  <a:gd name="T10" fmla="*/ 0 w 65"/>
                  <a:gd name="T11" fmla="*/ 0 h 126"/>
                  <a:gd name="T12" fmla="*/ 0 w 65"/>
                  <a:gd name="T13" fmla="*/ 0 h 126"/>
                  <a:gd name="T14" fmla="*/ 0 w 65"/>
                  <a:gd name="T15" fmla="*/ 0 h 126"/>
                  <a:gd name="T16" fmla="*/ 0 w 65"/>
                  <a:gd name="T17" fmla="*/ 0 h 126"/>
                  <a:gd name="T18" fmla="*/ 0 w 65"/>
                  <a:gd name="T19" fmla="*/ 0 h 126"/>
                  <a:gd name="T20" fmla="*/ 0 w 65"/>
                  <a:gd name="T21" fmla="*/ 0 h 126"/>
                  <a:gd name="T22" fmla="*/ 0 w 65"/>
                  <a:gd name="T23" fmla="*/ 0 h 126"/>
                  <a:gd name="T24" fmla="*/ 0 w 65"/>
                  <a:gd name="T25" fmla="*/ 0 h 126"/>
                  <a:gd name="T26" fmla="*/ 0 w 65"/>
                  <a:gd name="T27" fmla="*/ 0 h 126"/>
                  <a:gd name="T28" fmla="*/ 0 w 65"/>
                  <a:gd name="T29" fmla="*/ 0 h 126"/>
                  <a:gd name="T30" fmla="*/ 0 w 65"/>
                  <a:gd name="T31" fmla="*/ 0 h 126"/>
                  <a:gd name="T32" fmla="*/ 0 w 65"/>
                  <a:gd name="T33" fmla="*/ 0 h 126"/>
                  <a:gd name="T34" fmla="*/ 0 w 65"/>
                  <a:gd name="T35" fmla="*/ 0 h 126"/>
                  <a:gd name="T36" fmla="*/ 0 w 65"/>
                  <a:gd name="T37" fmla="*/ 0 h 126"/>
                  <a:gd name="T38" fmla="*/ 0 w 65"/>
                  <a:gd name="T39" fmla="*/ 0 h 1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5"/>
                  <a:gd name="T61" fmla="*/ 0 h 126"/>
                  <a:gd name="T62" fmla="*/ 65 w 65"/>
                  <a:gd name="T63" fmla="*/ 126 h 1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5" h="126">
                    <a:moveTo>
                      <a:pt x="9" y="0"/>
                    </a:moveTo>
                    <a:lnTo>
                      <a:pt x="3" y="8"/>
                    </a:lnTo>
                    <a:lnTo>
                      <a:pt x="12" y="12"/>
                    </a:lnTo>
                    <a:lnTo>
                      <a:pt x="6" y="27"/>
                    </a:lnTo>
                    <a:lnTo>
                      <a:pt x="0" y="44"/>
                    </a:lnTo>
                    <a:lnTo>
                      <a:pt x="0" y="62"/>
                    </a:lnTo>
                    <a:lnTo>
                      <a:pt x="0" y="80"/>
                    </a:lnTo>
                    <a:lnTo>
                      <a:pt x="2" y="102"/>
                    </a:lnTo>
                    <a:lnTo>
                      <a:pt x="8" y="120"/>
                    </a:lnTo>
                    <a:lnTo>
                      <a:pt x="30" y="126"/>
                    </a:lnTo>
                    <a:lnTo>
                      <a:pt x="47" y="116"/>
                    </a:lnTo>
                    <a:lnTo>
                      <a:pt x="54" y="101"/>
                    </a:lnTo>
                    <a:lnTo>
                      <a:pt x="60" y="87"/>
                    </a:lnTo>
                    <a:lnTo>
                      <a:pt x="65" y="74"/>
                    </a:lnTo>
                    <a:lnTo>
                      <a:pt x="65" y="59"/>
                    </a:lnTo>
                    <a:lnTo>
                      <a:pt x="57" y="51"/>
                    </a:lnTo>
                    <a:lnTo>
                      <a:pt x="48" y="35"/>
                    </a:lnTo>
                    <a:lnTo>
                      <a:pt x="33" y="23"/>
                    </a:lnTo>
                    <a:lnTo>
                      <a:pt x="26" y="9"/>
                    </a:lnTo>
                    <a:lnTo>
                      <a:pt x="9"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32" name="Freeform 888"/>
              <p:cNvSpPr>
                <a:spLocks/>
              </p:cNvSpPr>
              <p:nvPr/>
            </p:nvSpPr>
            <p:spPr bwMode="auto">
              <a:xfrm>
                <a:off x="4092" y="1801"/>
                <a:ext cx="2" cy="15"/>
              </a:xfrm>
              <a:custGeom>
                <a:avLst/>
                <a:gdLst>
                  <a:gd name="T0" fmla="*/ 0 w 13"/>
                  <a:gd name="T1" fmla="*/ 0 h 77"/>
                  <a:gd name="T2" fmla="*/ 0 w 13"/>
                  <a:gd name="T3" fmla="*/ 0 h 77"/>
                  <a:gd name="T4" fmla="*/ 0 w 13"/>
                  <a:gd name="T5" fmla="*/ 0 h 77"/>
                  <a:gd name="T6" fmla="*/ 0 w 13"/>
                  <a:gd name="T7" fmla="*/ 0 h 77"/>
                  <a:gd name="T8" fmla="*/ 0 w 13"/>
                  <a:gd name="T9" fmla="*/ 0 h 77"/>
                  <a:gd name="T10" fmla="*/ 0 w 13"/>
                  <a:gd name="T11" fmla="*/ 0 h 77"/>
                  <a:gd name="T12" fmla="*/ 0 w 13"/>
                  <a:gd name="T13" fmla="*/ 0 h 77"/>
                  <a:gd name="T14" fmla="*/ 0 w 13"/>
                  <a:gd name="T15" fmla="*/ 0 h 77"/>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77"/>
                  <a:gd name="T26" fmla="*/ 13 w 13"/>
                  <a:gd name="T27" fmla="*/ 77 h 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77">
                    <a:moveTo>
                      <a:pt x="4" y="0"/>
                    </a:moveTo>
                    <a:lnTo>
                      <a:pt x="0" y="18"/>
                    </a:lnTo>
                    <a:lnTo>
                      <a:pt x="4" y="42"/>
                    </a:lnTo>
                    <a:lnTo>
                      <a:pt x="6" y="59"/>
                    </a:lnTo>
                    <a:lnTo>
                      <a:pt x="7" y="77"/>
                    </a:lnTo>
                    <a:lnTo>
                      <a:pt x="12" y="53"/>
                    </a:lnTo>
                    <a:lnTo>
                      <a:pt x="13" y="27"/>
                    </a:lnTo>
                    <a:lnTo>
                      <a:pt x="4"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33" name="Freeform 889"/>
              <p:cNvSpPr>
                <a:spLocks/>
              </p:cNvSpPr>
              <p:nvPr/>
            </p:nvSpPr>
            <p:spPr bwMode="auto">
              <a:xfrm>
                <a:off x="4101" y="1837"/>
                <a:ext cx="3" cy="6"/>
              </a:xfrm>
              <a:custGeom>
                <a:avLst/>
                <a:gdLst>
                  <a:gd name="T0" fmla="*/ 0 w 15"/>
                  <a:gd name="T1" fmla="*/ 0 h 29"/>
                  <a:gd name="T2" fmla="*/ 0 w 15"/>
                  <a:gd name="T3" fmla="*/ 0 h 29"/>
                  <a:gd name="T4" fmla="*/ 0 w 15"/>
                  <a:gd name="T5" fmla="*/ 0 h 29"/>
                  <a:gd name="T6" fmla="*/ 0 w 15"/>
                  <a:gd name="T7" fmla="*/ 0 h 29"/>
                  <a:gd name="T8" fmla="*/ 0 w 15"/>
                  <a:gd name="T9" fmla="*/ 0 h 29"/>
                  <a:gd name="T10" fmla="*/ 0 w 15"/>
                  <a:gd name="T11" fmla="*/ 0 h 29"/>
                  <a:gd name="T12" fmla="*/ 0 60000 65536"/>
                  <a:gd name="T13" fmla="*/ 0 60000 65536"/>
                  <a:gd name="T14" fmla="*/ 0 60000 65536"/>
                  <a:gd name="T15" fmla="*/ 0 60000 65536"/>
                  <a:gd name="T16" fmla="*/ 0 60000 65536"/>
                  <a:gd name="T17" fmla="*/ 0 60000 65536"/>
                  <a:gd name="T18" fmla="*/ 0 w 15"/>
                  <a:gd name="T19" fmla="*/ 0 h 29"/>
                  <a:gd name="T20" fmla="*/ 15 w 15"/>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15" h="29">
                    <a:moveTo>
                      <a:pt x="9" y="0"/>
                    </a:moveTo>
                    <a:lnTo>
                      <a:pt x="0" y="9"/>
                    </a:lnTo>
                    <a:lnTo>
                      <a:pt x="9" y="29"/>
                    </a:lnTo>
                    <a:lnTo>
                      <a:pt x="14" y="20"/>
                    </a:lnTo>
                    <a:lnTo>
                      <a:pt x="15" y="8"/>
                    </a:lnTo>
                    <a:lnTo>
                      <a:pt x="9"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34" name="Freeform 890"/>
              <p:cNvSpPr>
                <a:spLocks/>
              </p:cNvSpPr>
              <p:nvPr/>
            </p:nvSpPr>
            <p:spPr bwMode="auto">
              <a:xfrm>
                <a:off x="4112" y="1860"/>
                <a:ext cx="4" cy="2"/>
              </a:xfrm>
              <a:custGeom>
                <a:avLst/>
                <a:gdLst>
                  <a:gd name="T0" fmla="*/ 0 w 22"/>
                  <a:gd name="T1" fmla="*/ 0 h 15"/>
                  <a:gd name="T2" fmla="*/ 0 w 22"/>
                  <a:gd name="T3" fmla="*/ 0 h 15"/>
                  <a:gd name="T4" fmla="*/ 0 w 22"/>
                  <a:gd name="T5" fmla="*/ 0 h 15"/>
                  <a:gd name="T6" fmla="*/ 0 w 22"/>
                  <a:gd name="T7" fmla="*/ 0 h 15"/>
                  <a:gd name="T8" fmla="*/ 0 w 22"/>
                  <a:gd name="T9" fmla="*/ 0 h 15"/>
                  <a:gd name="T10" fmla="*/ 0 60000 65536"/>
                  <a:gd name="T11" fmla="*/ 0 60000 65536"/>
                  <a:gd name="T12" fmla="*/ 0 60000 65536"/>
                  <a:gd name="T13" fmla="*/ 0 60000 65536"/>
                  <a:gd name="T14" fmla="*/ 0 60000 65536"/>
                  <a:gd name="T15" fmla="*/ 0 w 22"/>
                  <a:gd name="T16" fmla="*/ 0 h 15"/>
                  <a:gd name="T17" fmla="*/ 22 w 22"/>
                  <a:gd name="T18" fmla="*/ 15 h 15"/>
                </a:gdLst>
                <a:ahLst/>
                <a:cxnLst>
                  <a:cxn ang="T10">
                    <a:pos x="T0" y="T1"/>
                  </a:cxn>
                  <a:cxn ang="T11">
                    <a:pos x="T2" y="T3"/>
                  </a:cxn>
                  <a:cxn ang="T12">
                    <a:pos x="T4" y="T5"/>
                  </a:cxn>
                  <a:cxn ang="T13">
                    <a:pos x="T6" y="T7"/>
                  </a:cxn>
                  <a:cxn ang="T14">
                    <a:pos x="T8" y="T9"/>
                  </a:cxn>
                </a:cxnLst>
                <a:rect l="T15" t="T16" r="T17" b="T18"/>
                <a:pathLst>
                  <a:path w="22" h="15">
                    <a:moveTo>
                      <a:pt x="15" y="0"/>
                    </a:moveTo>
                    <a:lnTo>
                      <a:pt x="0" y="0"/>
                    </a:lnTo>
                    <a:lnTo>
                      <a:pt x="9" y="10"/>
                    </a:lnTo>
                    <a:lnTo>
                      <a:pt x="22" y="15"/>
                    </a:lnTo>
                    <a:lnTo>
                      <a:pt x="15"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35" name="Freeform 891"/>
              <p:cNvSpPr>
                <a:spLocks/>
              </p:cNvSpPr>
              <p:nvPr/>
            </p:nvSpPr>
            <p:spPr bwMode="auto">
              <a:xfrm>
                <a:off x="4120" y="1864"/>
                <a:ext cx="3" cy="3"/>
              </a:xfrm>
              <a:custGeom>
                <a:avLst/>
                <a:gdLst>
                  <a:gd name="T0" fmla="*/ 0 w 16"/>
                  <a:gd name="T1" fmla="*/ 0 h 19"/>
                  <a:gd name="T2" fmla="*/ 0 w 16"/>
                  <a:gd name="T3" fmla="*/ 0 h 19"/>
                  <a:gd name="T4" fmla="*/ 0 w 16"/>
                  <a:gd name="T5" fmla="*/ 0 h 19"/>
                  <a:gd name="T6" fmla="*/ 0 w 16"/>
                  <a:gd name="T7" fmla="*/ 0 h 19"/>
                  <a:gd name="T8" fmla="*/ 0 w 16"/>
                  <a:gd name="T9" fmla="*/ 0 h 19"/>
                  <a:gd name="T10" fmla="*/ 0 60000 65536"/>
                  <a:gd name="T11" fmla="*/ 0 60000 65536"/>
                  <a:gd name="T12" fmla="*/ 0 60000 65536"/>
                  <a:gd name="T13" fmla="*/ 0 60000 65536"/>
                  <a:gd name="T14" fmla="*/ 0 60000 65536"/>
                  <a:gd name="T15" fmla="*/ 0 w 16"/>
                  <a:gd name="T16" fmla="*/ 0 h 19"/>
                  <a:gd name="T17" fmla="*/ 16 w 16"/>
                  <a:gd name="T18" fmla="*/ 19 h 19"/>
                </a:gdLst>
                <a:ahLst/>
                <a:cxnLst>
                  <a:cxn ang="T10">
                    <a:pos x="T0" y="T1"/>
                  </a:cxn>
                  <a:cxn ang="T11">
                    <a:pos x="T2" y="T3"/>
                  </a:cxn>
                  <a:cxn ang="T12">
                    <a:pos x="T4" y="T5"/>
                  </a:cxn>
                  <a:cxn ang="T13">
                    <a:pos x="T6" y="T7"/>
                  </a:cxn>
                  <a:cxn ang="T14">
                    <a:pos x="T8" y="T9"/>
                  </a:cxn>
                </a:cxnLst>
                <a:rect l="T15" t="T16" r="T17" b="T18"/>
                <a:pathLst>
                  <a:path w="16" h="19">
                    <a:moveTo>
                      <a:pt x="1" y="0"/>
                    </a:moveTo>
                    <a:lnTo>
                      <a:pt x="16" y="9"/>
                    </a:lnTo>
                    <a:lnTo>
                      <a:pt x="16" y="19"/>
                    </a:lnTo>
                    <a:lnTo>
                      <a:pt x="0" y="16"/>
                    </a:lnTo>
                    <a:lnTo>
                      <a:pt x="1"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36" name="Freeform 892"/>
              <p:cNvSpPr>
                <a:spLocks/>
              </p:cNvSpPr>
              <p:nvPr/>
            </p:nvSpPr>
            <p:spPr bwMode="auto">
              <a:xfrm>
                <a:off x="4126" y="1874"/>
                <a:ext cx="2" cy="5"/>
              </a:xfrm>
              <a:custGeom>
                <a:avLst/>
                <a:gdLst>
                  <a:gd name="T0" fmla="*/ 0 w 12"/>
                  <a:gd name="T1" fmla="*/ 0 h 24"/>
                  <a:gd name="T2" fmla="*/ 0 w 12"/>
                  <a:gd name="T3" fmla="*/ 0 h 24"/>
                  <a:gd name="T4" fmla="*/ 0 w 12"/>
                  <a:gd name="T5" fmla="*/ 0 h 24"/>
                  <a:gd name="T6" fmla="*/ 0 w 12"/>
                  <a:gd name="T7" fmla="*/ 0 h 24"/>
                  <a:gd name="T8" fmla="*/ 0 w 12"/>
                  <a:gd name="T9" fmla="*/ 0 h 24"/>
                  <a:gd name="T10" fmla="*/ 0 60000 65536"/>
                  <a:gd name="T11" fmla="*/ 0 60000 65536"/>
                  <a:gd name="T12" fmla="*/ 0 60000 65536"/>
                  <a:gd name="T13" fmla="*/ 0 60000 65536"/>
                  <a:gd name="T14" fmla="*/ 0 60000 65536"/>
                  <a:gd name="T15" fmla="*/ 0 w 12"/>
                  <a:gd name="T16" fmla="*/ 0 h 24"/>
                  <a:gd name="T17" fmla="*/ 12 w 12"/>
                  <a:gd name="T18" fmla="*/ 24 h 24"/>
                </a:gdLst>
                <a:ahLst/>
                <a:cxnLst>
                  <a:cxn ang="T10">
                    <a:pos x="T0" y="T1"/>
                  </a:cxn>
                  <a:cxn ang="T11">
                    <a:pos x="T2" y="T3"/>
                  </a:cxn>
                  <a:cxn ang="T12">
                    <a:pos x="T4" y="T5"/>
                  </a:cxn>
                  <a:cxn ang="T13">
                    <a:pos x="T6" y="T7"/>
                  </a:cxn>
                  <a:cxn ang="T14">
                    <a:pos x="T8" y="T9"/>
                  </a:cxn>
                </a:cxnLst>
                <a:rect l="T15" t="T16" r="T17" b="T18"/>
                <a:pathLst>
                  <a:path w="12" h="24">
                    <a:moveTo>
                      <a:pt x="3" y="0"/>
                    </a:moveTo>
                    <a:lnTo>
                      <a:pt x="0" y="12"/>
                    </a:lnTo>
                    <a:lnTo>
                      <a:pt x="0" y="24"/>
                    </a:lnTo>
                    <a:lnTo>
                      <a:pt x="12" y="23"/>
                    </a:lnTo>
                    <a:lnTo>
                      <a:pt x="3"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37" name="Freeform 893"/>
              <p:cNvSpPr>
                <a:spLocks/>
              </p:cNvSpPr>
              <p:nvPr/>
            </p:nvSpPr>
            <p:spPr bwMode="auto">
              <a:xfrm>
                <a:off x="4106" y="1737"/>
                <a:ext cx="33" cy="68"/>
              </a:xfrm>
              <a:custGeom>
                <a:avLst/>
                <a:gdLst>
                  <a:gd name="T0" fmla="*/ 0 w 183"/>
                  <a:gd name="T1" fmla="*/ 0 h 363"/>
                  <a:gd name="T2" fmla="*/ 0 w 183"/>
                  <a:gd name="T3" fmla="*/ 0 h 363"/>
                  <a:gd name="T4" fmla="*/ 0 w 183"/>
                  <a:gd name="T5" fmla="*/ 0 h 363"/>
                  <a:gd name="T6" fmla="*/ 0 w 183"/>
                  <a:gd name="T7" fmla="*/ 0 h 363"/>
                  <a:gd name="T8" fmla="*/ 0 w 183"/>
                  <a:gd name="T9" fmla="*/ 0 h 363"/>
                  <a:gd name="T10" fmla="*/ 0 w 183"/>
                  <a:gd name="T11" fmla="*/ 0 h 363"/>
                  <a:gd name="T12" fmla="*/ 0 w 183"/>
                  <a:gd name="T13" fmla="*/ 0 h 363"/>
                  <a:gd name="T14" fmla="*/ 0 w 183"/>
                  <a:gd name="T15" fmla="*/ 0 h 363"/>
                  <a:gd name="T16" fmla="*/ 0 w 183"/>
                  <a:gd name="T17" fmla="*/ 0 h 363"/>
                  <a:gd name="T18" fmla="*/ 0 w 183"/>
                  <a:gd name="T19" fmla="*/ 0 h 363"/>
                  <a:gd name="T20" fmla="*/ 0 w 183"/>
                  <a:gd name="T21" fmla="*/ 0 h 363"/>
                  <a:gd name="T22" fmla="*/ 0 w 183"/>
                  <a:gd name="T23" fmla="*/ 0 h 363"/>
                  <a:gd name="T24" fmla="*/ 0 w 183"/>
                  <a:gd name="T25" fmla="*/ 0 h 363"/>
                  <a:gd name="T26" fmla="*/ 0 w 183"/>
                  <a:gd name="T27" fmla="*/ 0 h 363"/>
                  <a:gd name="T28" fmla="*/ 0 w 183"/>
                  <a:gd name="T29" fmla="*/ 0 h 363"/>
                  <a:gd name="T30" fmla="*/ 0 w 183"/>
                  <a:gd name="T31" fmla="*/ 0 h 363"/>
                  <a:gd name="T32" fmla="*/ 0 w 183"/>
                  <a:gd name="T33" fmla="*/ 0 h 363"/>
                  <a:gd name="T34" fmla="*/ 0 w 183"/>
                  <a:gd name="T35" fmla="*/ 0 h 363"/>
                  <a:gd name="T36" fmla="*/ 0 w 183"/>
                  <a:gd name="T37" fmla="*/ 0 h 363"/>
                  <a:gd name="T38" fmla="*/ 0 w 183"/>
                  <a:gd name="T39" fmla="*/ 0 h 363"/>
                  <a:gd name="T40" fmla="*/ 0 w 183"/>
                  <a:gd name="T41" fmla="*/ 0 h 363"/>
                  <a:gd name="T42" fmla="*/ 0 w 183"/>
                  <a:gd name="T43" fmla="*/ 0 h 363"/>
                  <a:gd name="T44" fmla="*/ 0 w 183"/>
                  <a:gd name="T45" fmla="*/ 0 h 363"/>
                  <a:gd name="T46" fmla="*/ 0 w 183"/>
                  <a:gd name="T47" fmla="*/ 0 h 363"/>
                  <a:gd name="T48" fmla="*/ 0 w 183"/>
                  <a:gd name="T49" fmla="*/ 0 h 363"/>
                  <a:gd name="T50" fmla="*/ 0 w 183"/>
                  <a:gd name="T51" fmla="*/ 0 h 363"/>
                  <a:gd name="T52" fmla="*/ 0 w 183"/>
                  <a:gd name="T53" fmla="*/ 0 h 363"/>
                  <a:gd name="T54" fmla="*/ 0 w 183"/>
                  <a:gd name="T55" fmla="*/ 0 h 363"/>
                  <a:gd name="T56" fmla="*/ 0 w 183"/>
                  <a:gd name="T57" fmla="*/ 0 h 363"/>
                  <a:gd name="T58" fmla="*/ 0 w 183"/>
                  <a:gd name="T59" fmla="*/ 0 h 363"/>
                  <a:gd name="T60" fmla="*/ 0 w 183"/>
                  <a:gd name="T61" fmla="*/ 0 h 363"/>
                  <a:gd name="T62" fmla="*/ 0 w 183"/>
                  <a:gd name="T63" fmla="*/ 0 h 363"/>
                  <a:gd name="T64" fmla="*/ 0 w 183"/>
                  <a:gd name="T65" fmla="*/ 0 h 363"/>
                  <a:gd name="T66" fmla="*/ 0 w 183"/>
                  <a:gd name="T67" fmla="*/ 0 h 363"/>
                  <a:gd name="T68" fmla="*/ 0 w 183"/>
                  <a:gd name="T69" fmla="*/ 0 h 363"/>
                  <a:gd name="T70" fmla="*/ 0 w 183"/>
                  <a:gd name="T71" fmla="*/ 0 h 36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3"/>
                  <a:gd name="T109" fmla="*/ 0 h 363"/>
                  <a:gd name="T110" fmla="*/ 183 w 183"/>
                  <a:gd name="T111" fmla="*/ 363 h 36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3" h="363">
                    <a:moveTo>
                      <a:pt x="31" y="0"/>
                    </a:moveTo>
                    <a:lnTo>
                      <a:pt x="40" y="13"/>
                    </a:lnTo>
                    <a:lnTo>
                      <a:pt x="43" y="25"/>
                    </a:lnTo>
                    <a:lnTo>
                      <a:pt x="54" y="21"/>
                    </a:lnTo>
                    <a:lnTo>
                      <a:pt x="60" y="39"/>
                    </a:lnTo>
                    <a:lnTo>
                      <a:pt x="64" y="57"/>
                    </a:lnTo>
                    <a:lnTo>
                      <a:pt x="69" y="72"/>
                    </a:lnTo>
                    <a:lnTo>
                      <a:pt x="72" y="87"/>
                    </a:lnTo>
                    <a:lnTo>
                      <a:pt x="78" y="75"/>
                    </a:lnTo>
                    <a:lnTo>
                      <a:pt x="88" y="55"/>
                    </a:lnTo>
                    <a:lnTo>
                      <a:pt x="100" y="60"/>
                    </a:lnTo>
                    <a:lnTo>
                      <a:pt x="108" y="51"/>
                    </a:lnTo>
                    <a:lnTo>
                      <a:pt x="114" y="33"/>
                    </a:lnTo>
                    <a:lnTo>
                      <a:pt x="121" y="25"/>
                    </a:lnTo>
                    <a:lnTo>
                      <a:pt x="126" y="37"/>
                    </a:lnTo>
                    <a:lnTo>
                      <a:pt x="139" y="45"/>
                    </a:lnTo>
                    <a:lnTo>
                      <a:pt x="148" y="60"/>
                    </a:lnTo>
                    <a:lnTo>
                      <a:pt x="153" y="73"/>
                    </a:lnTo>
                    <a:lnTo>
                      <a:pt x="157" y="84"/>
                    </a:lnTo>
                    <a:lnTo>
                      <a:pt x="168" y="87"/>
                    </a:lnTo>
                    <a:lnTo>
                      <a:pt x="177" y="93"/>
                    </a:lnTo>
                    <a:lnTo>
                      <a:pt x="181" y="117"/>
                    </a:lnTo>
                    <a:lnTo>
                      <a:pt x="181" y="130"/>
                    </a:lnTo>
                    <a:lnTo>
                      <a:pt x="183" y="145"/>
                    </a:lnTo>
                    <a:lnTo>
                      <a:pt x="175" y="151"/>
                    </a:lnTo>
                    <a:lnTo>
                      <a:pt x="166" y="156"/>
                    </a:lnTo>
                    <a:lnTo>
                      <a:pt x="156" y="160"/>
                    </a:lnTo>
                    <a:lnTo>
                      <a:pt x="145" y="168"/>
                    </a:lnTo>
                    <a:lnTo>
                      <a:pt x="141" y="177"/>
                    </a:lnTo>
                    <a:lnTo>
                      <a:pt x="136" y="193"/>
                    </a:lnTo>
                    <a:lnTo>
                      <a:pt x="133" y="211"/>
                    </a:lnTo>
                    <a:lnTo>
                      <a:pt x="136" y="222"/>
                    </a:lnTo>
                    <a:lnTo>
                      <a:pt x="141" y="232"/>
                    </a:lnTo>
                    <a:lnTo>
                      <a:pt x="147" y="240"/>
                    </a:lnTo>
                    <a:lnTo>
                      <a:pt x="151" y="249"/>
                    </a:lnTo>
                    <a:lnTo>
                      <a:pt x="156" y="258"/>
                    </a:lnTo>
                    <a:lnTo>
                      <a:pt x="142" y="255"/>
                    </a:lnTo>
                    <a:lnTo>
                      <a:pt x="132" y="249"/>
                    </a:lnTo>
                    <a:lnTo>
                      <a:pt x="120" y="252"/>
                    </a:lnTo>
                    <a:lnTo>
                      <a:pt x="109" y="258"/>
                    </a:lnTo>
                    <a:lnTo>
                      <a:pt x="111" y="234"/>
                    </a:lnTo>
                    <a:lnTo>
                      <a:pt x="99" y="237"/>
                    </a:lnTo>
                    <a:lnTo>
                      <a:pt x="91" y="244"/>
                    </a:lnTo>
                    <a:lnTo>
                      <a:pt x="87" y="253"/>
                    </a:lnTo>
                    <a:lnTo>
                      <a:pt x="93" y="261"/>
                    </a:lnTo>
                    <a:lnTo>
                      <a:pt x="97" y="291"/>
                    </a:lnTo>
                    <a:lnTo>
                      <a:pt x="97" y="304"/>
                    </a:lnTo>
                    <a:lnTo>
                      <a:pt x="94" y="322"/>
                    </a:lnTo>
                    <a:lnTo>
                      <a:pt x="94" y="346"/>
                    </a:lnTo>
                    <a:lnTo>
                      <a:pt x="91" y="363"/>
                    </a:lnTo>
                    <a:lnTo>
                      <a:pt x="88" y="349"/>
                    </a:lnTo>
                    <a:lnTo>
                      <a:pt x="84" y="337"/>
                    </a:lnTo>
                    <a:lnTo>
                      <a:pt x="85" y="327"/>
                    </a:lnTo>
                    <a:lnTo>
                      <a:pt x="93" y="316"/>
                    </a:lnTo>
                    <a:lnTo>
                      <a:pt x="88" y="304"/>
                    </a:lnTo>
                    <a:lnTo>
                      <a:pt x="84" y="286"/>
                    </a:lnTo>
                    <a:lnTo>
                      <a:pt x="79" y="277"/>
                    </a:lnTo>
                    <a:lnTo>
                      <a:pt x="75" y="265"/>
                    </a:lnTo>
                    <a:lnTo>
                      <a:pt x="63" y="246"/>
                    </a:lnTo>
                    <a:lnTo>
                      <a:pt x="45" y="232"/>
                    </a:lnTo>
                    <a:lnTo>
                      <a:pt x="43" y="208"/>
                    </a:lnTo>
                    <a:lnTo>
                      <a:pt x="42" y="184"/>
                    </a:lnTo>
                    <a:lnTo>
                      <a:pt x="37" y="168"/>
                    </a:lnTo>
                    <a:lnTo>
                      <a:pt x="31" y="151"/>
                    </a:lnTo>
                    <a:lnTo>
                      <a:pt x="25" y="138"/>
                    </a:lnTo>
                    <a:lnTo>
                      <a:pt x="13" y="132"/>
                    </a:lnTo>
                    <a:lnTo>
                      <a:pt x="1" y="109"/>
                    </a:lnTo>
                    <a:lnTo>
                      <a:pt x="0" y="75"/>
                    </a:lnTo>
                    <a:lnTo>
                      <a:pt x="6" y="57"/>
                    </a:lnTo>
                    <a:lnTo>
                      <a:pt x="18" y="48"/>
                    </a:lnTo>
                    <a:lnTo>
                      <a:pt x="18" y="30"/>
                    </a:lnTo>
                    <a:lnTo>
                      <a:pt x="27" y="15"/>
                    </a:lnTo>
                    <a:lnTo>
                      <a:pt x="31"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38" name="Freeform 894"/>
              <p:cNvSpPr>
                <a:spLocks/>
              </p:cNvSpPr>
              <p:nvPr/>
            </p:nvSpPr>
            <p:spPr bwMode="auto">
              <a:xfrm>
                <a:off x="4111" y="1721"/>
                <a:ext cx="35" cy="43"/>
              </a:xfrm>
              <a:custGeom>
                <a:avLst/>
                <a:gdLst>
                  <a:gd name="T0" fmla="*/ 0 w 190"/>
                  <a:gd name="T1" fmla="*/ 0 h 233"/>
                  <a:gd name="T2" fmla="*/ 0 w 190"/>
                  <a:gd name="T3" fmla="*/ 0 h 233"/>
                  <a:gd name="T4" fmla="*/ 0 w 190"/>
                  <a:gd name="T5" fmla="*/ 0 h 233"/>
                  <a:gd name="T6" fmla="*/ 0 w 190"/>
                  <a:gd name="T7" fmla="*/ 0 h 233"/>
                  <a:gd name="T8" fmla="*/ 0 w 190"/>
                  <a:gd name="T9" fmla="*/ 0 h 233"/>
                  <a:gd name="T10" fmla="*/ 0 w 190"/>
                  <a:gd name="T11" fmla="*/ 0 h 233"/>
                  <a:gd name="T12" fmla="*/ 0 w 190"/>
                  <a:gd name="T13" fmla="*/ 0 h 233"/>
                  <a:gd name="T14" fmla="*/ 0 w 190"/>
                  <a:gd name="T15" fmla="*/ 0 h 233"/>
                  <a:gd name="T16" fmla="*/ 0 w 190"/>
                  <a:gd name="T17" fmla="*/ 0 h 233"/>
                  <a:gd name="T18" fmla="*/ 0 w 190"/>
                  <a:gd name="T19" fmla="*/ 0 h 233"/>
                  <a:gd name="T20" fmla="*/ 0 w 190"/>
                  <a:gd name="T21" fmla="*/ 0 h 233"/>
                  <a:gd name="T22" fmla="*/ 0 w 190"/>
                  <a:gd name="T23" fmla="*/ 0 h 233"/>
                  <a:gd name="T24" fmla="*/ 0 w 190"/>
                  <a:gd name="T25" fmla="*/ 0 h 233"/>
                  <a:gd name="T26" fmla="*/ 0 w 190"/>
                  <a:gd name="T27" fmla="*/ 0 h 233"/>
                  <a:gd name="T28" fmla="*/ 0 w 190"/>
                  <a:gd name="T29" fmla="*/ 0 h 233"/>
                  <a:gd name="T30" fmla="*/ 0 w 190"/>
                  <a:gd name="T31" fmla="*/ 0 h 233"/>
                  <a:gd name="T32" fmla="*/ 0 w 190"/>
                  <a:gd name="T33" fmla="*/ 0 h 233"/>
                  <a:gd name="T34" fmla="*/ 0 w 190"/>
                  <a:gd name="T35" fmla="*/ 0 h 233"/>
                  <a:gd name="T36" fmla="*/ 0 w 190"/>
                  <a:gd name="T37" fmla="*/ 0 h 233"/>
                  <a:gd name="T38" fmla="*/ 0 w 190"/>
                  <a:gd name="T39" fmla="*/ 0 h 233"/>
                  <a:gd name="T40" fmla="*/ 0 w 190"/>
                  <a:gd name="T41" fmla="*/ 0 h 233"/>
                  <a:gd name="T42" fmla="*/ 0 w 190"/>
                  <a:gd name="T43" fmla="*/ 0 h 233"/>
                  <a:gd name="T44" fmla="*/ 0 w 190"/>
                  <a:gd name="T45" fmla="*/ 0 h 233"/>
                  <a:gd name="T46" fmla="*/ 0 w 190"/>
                  <a:gd name="T47" fmla="*/ 0 h 233"/>
                  <a:gd name="T48" fmla="*/ 0 w 190"/>
                  <a:gd name="T49" fmla="*/ 0 h 233"/>
                  <a:gd name="T50" fmla="*/ 0 w 190"/>
                  <a:gd name="T51" fmla="*/ 0 h 233"/>
                  <a:gd name="T52" fmla="*/ 0 w 190"/>
                  <a:gd name="T53" fmla="*/ 0 h 233"/>
                  <a:gd name="T54" fmla="*/ 0 w 190"/>
                  <a:gd name="T55" fmla="*/ 0 h 233"/>
                  <a:gd name="T56" fmla="*/ 0 w 190"/>
                  <a:gd name="T57" fmla="*/ 0 h 233"/>
                  <a:gd name="T58" fmla="*/ 0 w 190"/>
                  <a:gd name="T59" fmla="*/ 0 h 233"/>
                  <a:gd name="T60" fmla="*/ 0 w 190"/>
                  <a:gd name="T61" fmla="*/ 0 h 233"/>
                  <a:gd name="T62" fmla="*/ 0 w 190"/>
                  <a:gd name="T63" fmla="*/ 0 h 233"/>
                  <a:gd name="T64" fmla="*/ 0 w 190"/>
                  <a:gd name="T65" fmla="*/ 0 h 233"/>
                  <a:gd name="T66" fmla="*/ 0 w 190"/>
                  <a:gd name="T67" fmla="*/ 0 h 233"/>
                  <a:gd name="T68" fmla="*/ 0 w 190"/>
                  <a:gd name="T69" fmla="*/ 0 h 233"/>
                  <a:gd name="T70" fmla="*/ 0 w 190"/>
                  <a:gd name="T71" fmla="*/ 0 h 233"/>
                  <a:gd name="T72" fmla="*/ 0 w 190"/>
                  <a:gd name="T73" fmla="*/ 0 h 233"/>
                  <a:gd name="T74" fmla="*/ 0 w 190"/>
                  <a:gd name="T75" fmla="*/ 0 h 233"/>
                  <a:gd name="T76" fmla="*/ 0 w 190"/>
                  <a:gd name="T77" fmla="*/ 0 h 233"/>
                  <a:gd name="T78" fmla="*/ 0 w 190"/>
                  <a:gd name="T79" fmla="*/ 0 h 233"/>
                  <a:gd name="T80" fmla="*/ 0 w 190"/>
                  <a:gd name="T81" fmla="*/ 0 h 233"/>
                  <a:gd name="T82" fmla="*/ 0 w 190"/>
                  <a:gd name="T83" fmla="*/ 0 h 233"/>
                  <a:gd name="T84" fmla="*/ 0 w 190"/>
                  <a:gd name="T85" fmla="*/ 0 h 233"/>
                  <a:gd name="T86" fmla="*/ 0 w 190"/>
                  <a:gd name="T87" fmla="*/ 0 h 233"/>
                  <a:gd name="T88" fmla="*/ 0 w 190"/>
                  <a:gd name="T89" fmla="*/ 0 h 233"/>
                  <a:gd name="T90" fmla="*/ 0 w 190"/>
                  <a:gd name="T91" fmla="*/ 0 h 233"/>
                  <a:gd name="T92" fmla="*/ 0 w 190"/>
                  <a:gd name="T93" fmla="*/ 0 h 233"/>
                  <a:gd name="T94" fmla="*/ 0 w 190"/>
                  <a:gd name="T95" fmla="*/ 0 h 233"/>
                  <a:gd name="T96" fmla="*/ 0 w 190"/>
                  <a:gd name="T97" fmla="*/ 0 h 233"/>
                  <a:gd name="T98" fmla="*/ 0 w 190"/>
                  <a:gd name="T99" fmla="*/ 0 h 233"/>
                  <a:gd name="T100" fmla="*/ 0 w 190"/>
                  <a:gd name="T101" fmla="*/ 0 h 233"/>
                  <a:gd name="T102" fmla="*/ 0 w 190"/>
                  <a:gd name="T103" fmla="*/ 0 h 233"/>
                  <a:gd name="T104" fmla="*/ 0 w 190"/>
                  <a:gd name="T105" fmla="*/ 0 h 233"/>
                  <a:gd name="T106" fmla="*/ 0 w 190"/>
                  <a:gd name="T107" fmla="*/ 0 h 2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0"/>
                  <a:gd name="T163" fmla="*/ 0 h 233"/>
                  <a:gd name="T164" fmla="*/ 190 w 190"/>
                  <a:gd name="T165" fmla="*/ 233 h 2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0" h="233">
                    <a:moveTo>
                      <a:pt x="0" y="93"/>
                    </a:moveTo>
                    <a:lnTo>
                      <a:pt x="0" y="57"/>
                    </a:lnTo>
                    <a:lnTo>
                      <a:pt x="0" y="41"/>
                    </a:lnTo>
                    <a:lnTo>
                      <a:pt x="12" y="50"/>
                    </a:lnTo>
                    <a:lnTo>
                      <a:pt x="19" y="39"/>
                    </a:lnTo>
                    <a:lnTo>
                      <a:pt x="13" y="26"/>
                    </a:lnTo>
                    <a:lnTo>
                      <a:pt x="6" y="9"/>
                    </a:lnTo>
                    <a:lnTo>
                      <a:pt x="10" y="0"/>
                    </a:lnTo>
                    <a:lnTo>
                      <a:pt x="21" y="0"/>
                    </a:lnTo>
                    <a:lnTo>
                      <a:pt x="30" y="14"/>
                    </a:lnTo>
                    <a:lnTo>
                      <a:pt x="40" y="23"/>
                    </a:lnTo>
                    <a:lnTo>
                      <a:pt x="49" y="38"/>
                    </a:lnTo>
                    <a:lnTo>
                      <a:pt x="61" y="32"/>
                    </a:lnTo>
                    <a:lnTo>
                      <a:pt x="69" y="21"/>
                    </a:lnTo>
                    <a:lnTo>
                      <a:pt x="79" y="36"/>
                    </a:lnTo>
                    <a:lnTo>
                      <a:pt x="90" y="44"/>
                    </a:lnTo>
                    <a:lnTo>
                      <a:pt x="94" y="54"/>
                    </a:lnTo>
                    <a:lnTo>
                      <a:pt x="82" y="66"/>
                    </a:lnTo>
                    <a:lnTo>
                      <a:pt x="81" y="78"/>
                    </a:lnTo>
                    <a:lnTo>
                      <a:pt x="96" y="80"/>
                    </a:lnTo>
                    <a:lnTo>
                      <a:pt x="109" y="87"/>
                    </a:lnTo>
                    <a:lnTo>
                      <a:pt x="121" y="96"/>
                    </a:lnTo>
                    <a:lnTo>
                      <a:pt x="129" y="110"/>
                    </a:lnTo>
                    <a:lnTo>
                      <a:pt x="142" y="114"/>
                    </a:lnTo>
                    <a:lnTo>
                      <a:pt x="151" y="123"/>
                    </a:lnTo>
                    <a:lnTo>
                      <a:pt x="168" y="135"/>
                    </a:lnTo>
                    <a:lnTo>
                      <a:pt x="175" y="150"/>
                    </a:lnTo>
                    <a:lnTo>
                      <a:pt x="186" y="168"/>
                    </a:lnTo>
                    <a:lnTo>
                      <a:pt x="190" y="180"/>
                    </a:lnTo>
                    <a:lnTo>
                      <a:pt x="187" y="197"/>
                    </a:lnTo>
                    <a:lnTo>
                      <a:pt x="177" y="206"/>
                    </a:lnTo>
                    <a:lnTo>
                      <a:pt x="168" y="216"/>
                    </a:lnTo>
                    <a:lnTo>
                      <a:pt x="165" y="228"/>
                    </a:lnTo>
                    <a:lnTo>
                      <a:pt x="154" y="233"/>
                    </a:lnTo>
                    <a:lnTo>
                      <a:pt x="148" y="207"/>
                    </a:lnTo>
                    <a:lnTo>
                      <a:pt x="148" y="192"/>
                    </a:lnTo>
                    <a:lnTo>
                      <a:pt x="141" y="177"/>
                    </a:lnTo>
                    <a:lnTo>
                      <a:pt x="127" y="176"/>
                    </a:lnTo>
                    <a:lnTo>
                      <a:pt x="121" y="165"/>
                    </a:lnTo>
                    <a:lnTo>
                      <a:pt x="120" y="153"/>
                    </a:lnTo>
                    <a:lnTo>
                      <a:pt x="115" y="140"/>
                    </a:lnTo>
                    <a:lnTo>
                      <a:pt x="106" y="134"/>
                    </a:lnTo>
                    <a:lnTo>
                      <a:pt x="97" y="126"/>
                    </a:lnTo>
                    <a:lnTo>
                      <a:pt x="91" y="113"/>
                    </a:lnTo>
                    <a:lnTo>
                      <a:pt x="81" y="131"/>
                    </a:lnTo>
                    <a:lnTo>
                      <a:pt x="75" y="144"/>
                    </a:lnTo>
                    <a:lnTo>
                      <a:pt x="58" y="144"/>
                    </a:lnTo>
                    <a:lnTo>
                      <a:pt x="43" y="177"/>
                    </a:lnTo>
                    <a:lnTo>
                      <a:pt x="37" y="164"/>
                    </a:lnTo>
                    <a:lnTo>
                      <a:pt x="33" y="144"/>
                    </a:lnTo>
                    <a:lnTo>
                      <a:pt x="30" y="122"/>
                    </a:lnTo>
                    <a:lnTo>
                      <a:pt x="25" y="108"/>
                    </a:lnTo>
                    <a:lnTo>
                      <a:pt x="15" y="114"/>
                    </a:lnTo>
                    <a:lnTo>
                      <a:pt x="0" y="93"/>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39" name="Freeform 895"/>
              <p:cNvSpPr>
                <a:spLocks/>
              </p:cNvSpPr>
              <p:nvPr/>
            </p:nvSpPr>
            <p:spPr bwMode="auto">
              <a:xfrm>
                <a:off x="4130" y="1756"/>
                <a:ext cx="20" cy="36"/>
              </a:xfrm>
              <a:custGeom>
                <a:avLst/>
                <a:gdLst>
                  <a:gd name="T0" fmla="*/ 0 w 109"/>
                  <a:gd name="T1" fmla="*/ 0 h 194"/>
                  <a:gd name="T2" fmla="*/ 0 w 109"/>
                  <a:gd name="T3" fmla="*/ 0 h 194"/>
                  <a:gd name="T4" fmla="*/ 0 w 109"/>
                  <a:gd name="T5" fmla="*/ 0 h 194"/>
                  <a:gd name="T6" fmla="*/ 0 w 109"/>
                  <a:gd name="T7" fmla="*/ 0 h 194"/>
                  <a:gd name="T8" fmla="*/ 0 w 109"/>
                  <a:gd name="T9" fmla="*/ 0 h 194"/>
                  <a:gd name="T10" fmla="*/ 0 w 109"/>
                  <a:gd name="T11" fmla="*/ 0 h 194"/>
                  <a:gd name="T12" fmla="*/ 0 w 109"/>
                  <a:gd name="T13" fmla="*/ 0 h 194"/>
                  <a:gd name="T14" fmla="*/ 0 w 109"/>
                  <a:gd name="T15" fmla="*/ 0 h 194"/>
                  <a:gd name="T16" fmla="*/ 0 w 109"/>
                  <a:gd name="T17" fmla="*/ 0 h 194"/>
                  <a:gd name="T18" fmla="*/ 0 w 109"/>
                  <a:gd name="T19" fmla="*/ 0 h 194"/>
                  <a:gd name="T20" fmla="*/ 0 w 109"/>
                  <a:gd name="T21" fmla="*/ 0 h 194"/>
                  <a:gd name="T22" fmla="*/ 0 w 109"/>
                  <a:gd name="T23" fmla="*/ 0 h 194"/>
                  <a:gd name="T24" fmla="*/ 0 w 109"/>
                  <a:gd name="T25" fmla="*/ 0 h 194"/>
                  <a:gd name="T26" fmla="*/ 0 w 109"/>
                  <a:gd name="T27" fmla="*/ 0 h 194"/>
                  <a:gd name="T28" fmla="*/ 0 w 109"/>
                  <a:gd name="T29" fmla="*/ 0 h 194"/>
                  <a:gd name="T30" fmla="*/ 0 w 109"/>
                  <a:gd name="T31" fmla="*/ 0 h 194"/>
                  <a:gd name="T32" fmla="*/ 0 w 109"/>
                  <a:gd name="T33" fmla="*/ 0 h 194"/>
                  <a:gd name="T34" fmla="*/ 0 w 109"/>
                  <a:gd name="T35" fmla="*/ 0 h 194"/>
                  <a:gd name="T36" fmla="*/ 0 w 109"/>
                  <a:gd name="T37" fmla="*/ 0 h 194"/>
                  <a:gd name="T38" fmla="*/ 0 w 109"/>
                  <a:gd name="T39" fmla="*/ 0 h 194"/>
                  <a:gd name="T40" fmla="*/ 0 w 109"/>
                  <a:gd name="T41" fmla="*/ 0 h 194"/>
                  <a:gd name="T42" fmla="*/ 0 w 109"/>
                  <a:gd name="T43" fmla="*/ 0 h 194"/>
                  <a:gd name="T44" fmla="*/ 0 w 109"/>
                  <a:gd name="T45" fmla="*/ 0 h 194"/>
                  <a:gd name="T46" fmla="*/ 0 w 109"/>
                  <a:gd name="T47" fmla="*/ 0 h 194"/>
                  <a:gd name="T48" fmla="*/ 0 w 109"/>
                  <a:gd name="T49" fmla="*/ 0 h 194"/>
                  <a:gd name="T50" fmla="*/ 0 w 109"/>
                  <a:gd name="T51" fmla="*/ 0 h 194"/>
                  <a:gd name="T52" fmla="*/ 0 w 109"/>
                  <a:gd name="T53" fmla="*/ 0 h 194"/>
                  <a:gd name="T54" fmla="*/ 0 w 109"/>
                  <a:gd name="T55" fmla="*/ 0 h 194"/>
                  <a:gd name="T56" fmla="*/ 0 w 109"/>
                  <a:gd name="T57" fmla="*/ 0 h 194"/>
                  <a:gd name="T58" fmla="*/ 0 w 109"/>
                  <a:gd name="T59" fmla="*/ 0 h 194"/>
                  <a:gd name="T60" fmla="*/ 0 w 109"/>
                  <a:gd name="T61" fmla="*/ 0 h 194"/>
                  <a:gd name="T62" fmla="*/ 0 w 109"/>
                  <a:gd name="T63" fmla="*/ 0 h 1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9"/>
                  <a:gd name="T97" fmla="*/ 0 h 194"/>
                  <a:gd name="T98" fmla="*/ 109 w 109"/>
                  <a:gd name="T99" fmla="*/ 194 h 19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9" h="194">
                    <a:moveTo>
                      <a:pt x="25" y="159"/>
                    </a:moveTo>
                    <a:lnTo>
                      <a:pt x="34" y="173"/>
                    </a:lnTo>
                    <a:lnTo>
                      <a:pt x="36" y="183"/>
                    </a:lnTo>
                    <a:lnTo>
                      <a:pt x="43" y="167"/>
                    </a:lnTo>
                    <a:lnTo>
                      <a:pt x="46" y="180"/>
                    </a:lnTo>
                    <a:lnTo>
                      <a:pt x="57" y="194"/>
                    </a:lnTo>
                    <a:lnTo>
                      <a:pt x="60" y="177"/>
                    </a:lnTo>
                    <a:lnTo>
                      <a:pt x="72" y="155"/>
                    </a:lnTo>
                    <a:lnTo>
                      <a:pt x="81" y="147"/>
                    </a:lnTo>
                    <a:lnTo>
                      <a:pt x="93" y="134"/>
                    </a:lnTo>
                    <a:lnTo>
                      <a:pt x="88" y="122"/>
                    </a:lnTo>
                    <a:lnTo>
                      <a:pt x="84" y="108"/>
                    </a:lnTo>
                    <a:lnTo>
                      <a:pt x="99" y="92"/>
                    </a:lnTo>
                    <a:lnTo>
                      <a:pt x="100" y="72"/>
                    </a:lnTo>
                    <a:lnTo>
                      <a:pt x="109" y="62"/>
                    </a:lnTo>
                    <a:lnTo>
                      <a:pt x="106" y="42"/>
                    </a:lnTo>
                    <a:lnTo>
                      <a:pt x="97" y="24"/>
                    </a:lnTo>
                    <a:lnTo>
                      <a:pt x="88" y="0"/>
                    </a:lnTo>
                    <a:lnTo>
                      <a:pt x="79" y="12"/>
                    </a:lnTo>
                    <a:lnTo>
                      <a:pt x="72" y="20"/>
                    </a:lnTo>
                    <a:lnTo>
                      <a:pt x="67" y="32"/>
                    </a:lnTo>
                    <a:lnTo>
                      <a:pt x="57" y="42"/>
                    </a:lnTo>
                    <a:lnTo>
                      <a:pt x="46" y="47"/>
                    </a:lnTo>
                    <a:lnTo>
                      <a:pt x="36" y="53"/>
                    </a:lnTo>
                    <a:lnTo>
                      <a:pt x="21" y="60"/>
                    </a:lnTo>
                    <a:lnTo>
                      <a:pt x="10" y="68"/>
                    </a:lnTo>
                    <a:lnTo>
                      <a:pt x="6" y="80"/>
                    </a:lnTo>
                    <a:lnTo>
                      <a:pt x="3" y="98"/>
                    </a:lnTo>
                    <a:lnTo>
                      <a:pt x="0" y="111"/>
                    </a:lnTo>
                    <a:lnTo>
                      <a:pt x="7" y="125"/>
                    </a:lnTo>
                    <a:lnTo>
                      <a:pt x="15" y="138"/>
                    </a:lnTo>
                    <a:lnTo>
                      <a:pt x="25" y="159"/>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40" name="Freeform 896"/>
              <p:cNvSpPr>
                <a:spLocks/>
              </p:cNvSpPr>
              <p:nvPr/>
            </p:nvSpPr>
            <p:spPr bwMode="auto">
              <a:xfrm>
                <a:off x="4114" y="1708"/>
                <a:ext cx="41" cy="90"/>
              </a:xfrm>
              <a:custGeom>
                <a:avLst/>
                <a:gdLst>
                  <a:gd name="T0" fmla="*/ 0 w 222"/>
                  <a:gd name="T1" fmla="*/ 0 h 484"/>
                  <a:gd name="T2" fmla="*/ 0 w 222"/>
                  <a:gd name="T3" fmla="*/ 0 h 484"/>
                  <a:gd name="T4" fmla="*/ 0 w 222"/>
                  <a:gd name="T5" fmla="*/ 0 h 484"/>
                  <a:gd name="T6" fmla="*/ 0 w 222"/>
                  <a:gd name="T7" fmla="*/ 0 h 484"/>
                  <a:gd name="T8" fmla="*/ 0 w 222"/>
                  <a:gd name="T9" fmla="*/ 0 h 484"/>
                  <a:gd name="T10" fmla="*/ 0 w 222"/>
                  <a:gd name="T11" fmla="*/ 0 h 484"/>
                  <a:gd name="T12" fmla="*/ 0 w 222"/>
                  <a:gd name="T13" fmla="*/ 0 h 484"/>
                  <a:gd name="T14" fmla="*/ 0 w 222"/>
                  <a:gd name="T15" fmla="*/ 0 h 484"/>
                  <a:gd name="T16" fmla="*/ 0 w 222"/>
                  <a:gd name="T17" fmla="*/ 0 h 484"/>
                  <a:gd name="T18" fmla="*/ 0 w 222"/>
                  <a:gd name="T19" fmla="*/ 0 h 484"/>
                  <a:gd name="T20" fmla="*/ 0 w 222"/>
                  <a:gd name="T21" fmla="*/ 0 h 484"/>
                  <a:gd name="T22" fmla="*/ 0 w 222"/>
                  <a:gd name="T23" fmla="*/ 0 h 484"/>
                  <a:gd name="T24" fmla="*/ 0 w 222"/>
                  <a:gd name="T25" fmla="*/ 0 h 484"/>
                  <a:gd name="T26" fmla="*/ 0 w 222"/>
                  <a:gd name="T27" fmla="*/ 0 h 484"/>
                  <a:gd name="T28" fmla="*/ 0 w 222"/>
                  <a:gd name="T29" fmla="*/ 0 h 484"/>
                  <a:gd name="T30" fmla="*/ 0 w 222"/>
                  <a:gd name="T31" fmla="*/ 0 h 484"/>
                  <a:gd name="T32" fmla="*/ 0 w 222"/>
                  <a:gd name="T33" fmla="*/ 0 h 484"/>
                  <a:gd name="T34" fmla="*/ 0 w 222"/>
                  <a:gd name="T35" fmla="*/ 0 h 484"/>
                  <a:gd name="T36" fmla="*/ 0 w 222"/>
                  <a:gd name="T37" fmla="*/ 0 h 484"/>
                  <a:gd name="T38" fmla="*/ 0 w 222"/>
                  <a:gd name="T39" fmla="*/ 0 h 484"/>
                  <a:gd name="T40" fmla="*/ 0 w 222"/>
                  <a:gd name="T41" fmla="*/ 0 h 484"/>
                  <a:gd name="T42" fmla="*/ 0 w 222"/>
                  <a:gd name="T43" fmla="*/ 0 h 484"/>
                  <a:gd name="T44" fmla="*/ 0 w 222"/>
                  <a:gd name="T45" fmla="*/ 0 h 484"/>
                  <a:gd name="T46" fmla="*/ 0 w 222"/>
                  <a:gd name="T47" fmla="*/ 0 h 484"/>
                  <a:gd name="T48" fmla="*/ 0 w 222"/>
                  <a:gd name="T49" fmla="*/ 0 h 484"/>
                  <a:gd name="T50" fmla="*/ 0 w 222"/>
                  <a:gd name="T51" fmla="*/ 0 h 484"/>
                  <a:gd name="T52" fmla="*/ 0 w 222"/>
                  <a:gd name="T53" fmla="*/ 0 h 484"/>
                  <a:gd name="T54" fmla="*/ 0 w 222"/>
                  <a:gd name="T55" fmla="*/ 0 h 484"/>
                  <a:gd name="T56" fmla="*/ 0 w 222"/>
                  <a:gd name="T57" fmla="*/ 0 h 484"/>
                  <a:gd name="T58" fmla="*/ 0 w 222"/>
                  <a:gd name="T59" fmla="*/ 0 h 484"/>
                  <a:gd name="T60" fmla="*/ 0 w 222"/>
                  <a:gd name="T61" fmla="*/ 0 h 484"/>
                  <a:gd name="T62" fmla="*/ 0 w 222"/>
                  <a:gd name="T63" fmla="*/ 0 h 484"/>
                  <a:gd name="T64" fmla="*/ 0 w 222"/>
                  <a:gd name="T65" fmla="*/ 0 h 4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2"/>
                  <a:gd name="T100" fmla="*/ 0 h 484"/>
                  <a:gd name="T101" fmla="*/ 222 w 222"/>
                  <a:gd name="T102" fmla="*/ 484 h 4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2" h="484">
                    <a:moveTo>
                      <a:pt x="151" y="441"/>
                    </a:moveTo>
                    <a:lnTo>
                      <a:pt x="165" y="445"/>
                    </a:lnTo>
                    <a:lnTo>
                      <a:pt x="165" y="465"/>
                    </a:lnTo>
                    <a:lnTo>
                      <a:pt x="169" y="484"/>
                    </a:lnTo>
                    <a:lnTo>
                      <a:pt x="180" y="465"/>
                    </a:lnTo>
                    <a:lnTo>
                      <a:pt x="189" y="445"/>
                    </a:lnTo>
                    <a:lnTo>
                      <a:pt x="196" y="432"/>
                    </a:lnTo>
                    <a:lnTo>
                      <a:pt x="196" y="420"/>
                    </a:lnTo>
                    <a:lnTo>
                      <a:pt x="198" y="405"/>
                    </a:lnTo>
                    <a:lnTo>
                      <a:pt x="201" y="388"/>
                    </a:lnTo>
                    <a:lnTo>
                      <a:pt x="219" y="361"/>
                    </a:lnTo>
                    <a:lnTo>
                      <a:pt x="220" y="343"/>
                    </a:lnTo>
                    <a:lnTo>
                      <a:pt x="222" y="319"/>
                    </a:lnTo>
                    <a:lnTo>
                      <a:pt x="222" y="304"/>
                    </a:lnTo>
                    <a:lnTo>
                      <a:pt x="219" y="282"/>
                    </a:lnTo>
                    <a:lnTo>
                      <a:pt x="214" y="271"/>
                    </a:lnTo>
                    <a:lnTo>
                      <a:pt x="208" y="261"/>
                    </a:lnTo>
                    <a:lnTo>
                      <a:pt x="205" y="237"/>
                    </a:lnTo>
                    <a:lnTo>
                      <a:pt x="195" y="216"/>
                    </a:lnTo>
                    <a:lnTo>
                      <a:pt x="181" y="198"/>
                    </a:lnTo>
                    <a:lnTo>
                      <a:pt x="165" y="187"/>
                    </a:lnTo>
                    <a:lnTo>
                      <a:pt x="144" y="175"/>
                    </a:lnTo>
                    <a:lnTo>
                      <a:pt x="129" y="165"/>
                    </a:lnTo>
                    <a:lnTo>
                      <a:pt x="115" y="147"/>
                    </a:lnTo>
                    <a:lnTo>
                      <a:pt x="99" y="142"/>
                    </a:lnTo>
                    <a:lnTo>
                      <a:pt x="103" y="106"/>
                    </a:lnTo>
                    <a:lnTo>
                      <a:pt x="99" y="90"/>
                    </a:lnTo>
                    <a:lnTo>
                      <a:pt x="99" y="64"/>
                    </a:lnTo>
                    <a:lnTo>
                      <a:pt x="103" y="36"/>
                    </a:lnTo>
                    <a:lnTo>
                      <a:pt x="103" y="19"/>
                    </a:lnTo>
                    <a:lnTo>
                      <a:pt x="79" y="15"/>
                    </a:lnTo>
                    <a:lnTo>
                      <a:pt x="73" y="0"/>
                    </a:lnTo>
                    <a:lnTo>
                      <a:pt x="52" y="1"/>
                    </a:lnTo>
                    <a:lnTo>
                      <a:pt x="43" y="16"/>
                    </a:lnTo>
                    <a:lnTo>
                      <a:pt x="31" y="28"/>
                    </a:lnTo>
                    <a:lnTo>
                      <a:pt x="31" y="45"/>
                    </a:lnTo>
                    <a:lnTo>
                      <a:pt x="6" y="55"/>
                    </a:lnTo>
                    <a:lnTo>
                      <a:pt x="0" y="66"/>
                    </a:lnTo>
                    <a:lnTo>
                      <a:pt x="9" y="75"/>
                    </a:lnTo>
                    <a:lnTo>
                      <a:pt x="19" y="88"/>
                    </a:lnTo>
                    <a:lnTo>
                      <a:pt x="36" y="106"/>
                    </a:lnTo>
                    <a:lnTo>
                      <a:pt x="48" y="102"/>
                    </a:lnTo>
                    <a:lnTo>
                      <a:pt x="55" y="94"/>
                    </a:lnTo>
                    <a:lnTo>
                      <a:pt x="67" y="108"/>
                    </a:lnTo>
                    <a:lnTo>
                      <a:pt x="78" y="120"/>
                    </a:lnTo>
                    <a:lnTo>
                      <a:pt x="70" y="136"/>
                    </a:lnTo>
                    <a:lnTo>
                      <a:pt x="69" y="148"/>
                    </a:lnTo>
                    <a:lnTo>
                      <a:pt x="88" y="153"/>
                    </a:lnTo>
                    <a:lnTo>
                      <a:pt x="102" y="166"/>
                    </a:lnTo>
                    <a:lnTo>
                      <a:pt x="115" y="180"/>
                    </a:lnTo>
                    <a:lnTo>
                      <a:pt x="130" y="190"/>
                    </a:lnTo>
                    <a:lnTo>
                      <a:pt x="156" y="204"/>
                    </a:lnTo>
                    <a:lnTo>
                      <a:pt x="160" y="222"/>
                    </a:lnTo>
                    <a:lnTo>
                      <a:pt x="168" y="237"/>
                    </a:lnTo>
                    <a:lnTo>
                      <a:pt x="174" y="250"/>
                    </a:lnTo>
                    <a:lnTo>
                      <a:pt x="174" y="262"/>
                    </a:lnTo>
                    <a:lnTo>
                      <a:pt x="183" y="276"/>
                    </a:lnTo>
                    <a:lnTo>
                      <a:pt x="190" y="289"/>
                    </a:lnTo>
                    <a:lnTo>
                      <a:pt x="192" y="307"/>
                    </a:lnTo>
                    <a:lnTo>
                      <a:pt x="196" y="322"/>
                    </a:lnTo>
                    <a:lnTo>
                      <a:pt x="193" y="333"/>
                    </a:lnTo>
                    <a:lnTo>
                      <a:pt x="186" y="349"/>
                    </a:lnTo>
                    <a:lnTo>
                      <a:pt x="172" y="363"/>
                    </a:lnTo>
                    <a:lnTo>
                      <a:pt x="177" y="387"/>
                    </a:lnTo>
                    <a:lnTo>
                      <a:pt x="177" y="403"/>
                    </a:lnTo>
                    <a:lnTo>
                      <a:pt x="160" y="415"/>
                    </a:lnTo>
                    <a:lnTo>
                      <a:pt x="151" y="441"/>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41" name="Freeform 897"/>
              <p:cNvSpPr>
                <a:spLocks/>
              </p:cNvSpPr>
              <p:nvPr/>
            </p:nvSpPr>
            <p:spPr bwMode="auto">
              <a:xfrm>
                <a:off x="3931" y="1669"/>
                <a:ext cx="7" cy="5"/>
              </a:xfrm>
              <a:custGeom>
                <a:avLst/>
                <a:gdLst>
                  <a:gd name="T0" fmla="*/ 0 w 39"/>
                  <a:gd name="T1" fmla="*/ 0 h 25"/>
                  <a:gd name="T2" fmla="*/ 0 w 39"/>
                  <a:gd name="T3" fmla="*/ 0 h 25"/>
                  <a:gd name="T4" fmla="*/ 0 w 39"/>
                  <a:gd name="T5" fmla="*/ 0 h 25"/>
                  <a:gd name="T6" fmla="*/ 0 w 39"/>
                  <a:gd name="T7" fmla="*/ 0 h 25"/>
                  <a:gd name="T8" fmla="*/ 0 w 39"/>
                  <a:gd name="T9" fmla="*/ 0 h 25"/>
                  <a:gd name="T10" fmla="*/ 0 w 39"/>
                  <a:gd name="T11" fmla="*/ 0 h 25"/>
                  <a:gd name="T12" fmla="*/ 0 w 39"/>
                  <a:gd name="T13" fmla="*/ 0 h 25"/>
                  <a:gd name="T14" fmla="*/ 0 60000 65536"/>
                  <a:gd name="T15" fmla="*/ 0 60000 65536"/>
                  <a:gd name="T16" fmla="*/ 0 60000 65536"/>
                  <a:gd name="T17" fmla="*/ 0 60000 65536"/>
                  <a:gd name="T18" fmla="*/ 0 60000 65536"/>
                  <a:gd name="T19" fmla="*/ 0 60000 65536"/>
                  <a:gd name="T20" fmla="*/ 0 60000 65536"/>
                  <a:gd name="T21" fmla="*/ 0 w 39"/>
                  <a:gd name="T22" fmla="*/ 0 h 25"/>
                  <a:gd name="T23" fmla="*/ 39 w 39"/>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5">
                    <a:moveTo>
                      <a:pt x="25" y="0"/>
                    </a:moveTo>
                    <a:lnTo>
                      <a:pt x="10" y="1"/>
                    </a:lnTo>
                    <a:lnTo>
                      <a:pt x="0" y="13"/>
                    </a:lnTo>
                    <a:lnTo>
                      <a:pt x="15" y="25"/>
                    </a:lnTo>
                    <a:lnTo>
                      <a:pt x="34" y="18"/>
                    </a:lnTo>
                    <a:lnTo>
                      <a:pt x="39" y="4"/>
                    </a:lnTo>
                    <a:lnTo>
                      <a:pt x="25"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42" name="Freeform 898"/>
              <p:cNvSpPr>
                <a:spLocks/>
              </p:cNvSpPr>
              <p:nvPr/>
            </p:nvSpPr>
            <p:spPr bwMode="auto">
              <a:xfrm>
                <a:off x="3924" y="1668"/>
                <a:ext cx="40" cy="25"/>
              </a:xfrm>
              <a:custGeom>
                <a:avLst/>
                <a:gdLst>
                  <a:gd name="T0" fmla="*/ 0 w 218"/>
                  <a:gd name="T1" fmla="*/ 0 h 136"/>
                  <a:gd name="T2" fmla="*/ 0 w 218"/>
                  <a:gd name="T3" fmla="*/ 0 h 136"/>
                  <a:gd name="T4" fmla="*/ 0 w 218"/>
                  <a:gd name="T5" fmla="*/ 0 h 136"/>
                  <a:gd name="T6" fmla="*/ 0 w 218"/>
                  <a:gd name="T7" fmla="*/ 0 h 136"/>
                  <a:gd name="T8" fmla="*/ 0 w 218"/>
                  <a:gd name="T9" fmla="*/ 0 h 136"/>
                  <a:gd name="T10" fmla="*/ 0 w 218"/>
                  <a:gd name="T11" fmla="*/ 0 h 136"/>
                  <a:gd name="T12" fmla="*/ 0 w 218"/>
                  <a:gd name="T13" fmla="*/ 0 h 136"/>
                  <a:gd name="T14" fmla="*/ 0 w 218"/>
                  <a:gd name="T15" fmla="*/ 0 h 136"/>
                  <a:gd name="T16" fmla="*/ 0 w 218"/>
                  <a:gd name="T17" fmla="*/ 0 h 136"/>
                  <a:gd name="T18" fmla="*/ 0 w 218"/>
                  <a:gd name="T19" fmla="*/ 0 h 136"/>
                  <a:gd name="T20" fmla="*/ 0 w 218"/>
                  <a:gd name="T21" fmla="*/ 0 h 136"/>
                  <a:gd name="T22" fmla="*/ 0 w 218"/>
                  <a:gd name="T23" fmla="*/ 0 h 136"/>
                  <a:gd name="T24" fmla="*/ 0 w 218"/>
                  <a:gd name="T25" fmla="*/ 0 h 136"/>
                  <a:gd name="T26" fmla="*/ 0 w 218"/>
                  <a:gd name="T27" fmla="*/ 0 h 136"/>
                  <a:gd name="T28" fmla="*/ 0 w 218"/>
                  <a:gd name="T29" fmla="*/ 0 h 136"/>
                  <a:gd name="T30" fmla="*/ 0 w 218"/>
                  <a:gd name="T31" fmla="*/ 0 h 136"/>
                  <a:gd name="T32" fmla="*/ 0 w 218"/>
                  <a:gd name="T33" fmla="*/ 0 h 136"/>
                  <a:gd name="T34" fmla="*/ 0 w 218"/>
                  <a:gd name="T35" fmla="*/ 0 h 136"/>
                  <a:gd name="T36" fmla="*/ 0 w 218"/>
                  <a:gd name="T37" fmla="*/ 0 h 136"/>
                  <a:gd name="T38" fmla="*/ 0 w 218"/>
                  <a:gd name="T39" fmla="*/ 0 h 136"/>
                  <a:gd name="T40" fmla="*/ 0 w 218"/>
                  <a:gd name="T41" fmla="*/ 0 h 136"/>
                  <a:gd name="T42" fmla="*/ 0 w 218"/>
                  <a:gd name="T43" fmla="*/ 0 h 136"/>
                  <a:gd name="T44" fmla="*/ 0 w 218"/>
                  <a:gd name="T45" fmla="*/ 0 h 136"/>
                  <a:gd name="T46" fmla="*/ 0 w 218"/>
                  <a:gd name="T47" fmla="*/ 0 h 136"/>
                  <a:gd name="T48" fmla="*/ 0 w 218"/>
                  <a:gd name="T49" fmla="*/ 0 h 136"/>
                  <a:gd name="T50" fmla="*/ 0 w 218"/>
                  <a:gd name="T51" fmla="*/ 0 h 136"/>
                  <a:gd name="T52" fmla="*/ 0 w 218"/>
                  <a:gd name="T53" fmla="*/ 0 h 136"/>
                  <a:gd name="T54" fmla="*/ 0 w 218"/>
                  <a:gd name="T55" fmla="*/ 0 h 136"/>
                  <a:gd name="T56" fmla="*/ 0 w 218"/>
                  <a:gd name="T57" fmla="*/ 0 h 136"/>
                  <a:gd name="T58" fmla="*/ 0 w 218"/>
                  <a:gd name="T59" fmla="*/ 0 h 136"/>
                  <a:gd name="T60" fmla="*/ 0 w 218"/>
                  <a:gd name="T61" fmla="*/ 0 h 136"/>
                  <a:gd name="T62" fmla="*/ 0 w 218"/>
                  <a:gd name="T63" fmla="*/ 0 h 136"/>
                  <a:gd name="T64" fmla="*/ 0 w 218"/>
                  <a:gd name="T65" fmla="*/ 0 h 136"/>
                  <a:gd name="T66" fmla="*/ 0 w 218"/>
                  <a:gd name="T67" fmla="*/ 0 h 136"/>
                  <a:gd name="T68" fmla="*/ 0 w 218"/>
                  <a:gd name="T69" fmla="*/ 0 h 136"/>
                  <a:gd name="T70" fmla="*/ 0 w 218"/>
                  <a:gd name="T71" fmla="*/ 0 h 136"/>
                  <a:gd name="T72" fmla="*/ 0 w 218"/>
                  <a:gd name="T73" fmla="*/ 0 h 136"/>
                  <a:gd name="T74" fmla="*/ 0 w 218"/>
                  <a:gd name="T75" fmla="*/ 0 h 136"/>
                  <a:gd name="T76" fmla="*/ 0 w 218"/>
                  <a:gd name="T77" fmla="*/ 0 h 136"/>
                  <a:gd name="T78" fmla="*/ 0 w 218"/>
                  <a:gd name="T79" fmla="*/ 0 h 136"/>
                  <a:gd name="T80" fmla="*/ 0 w 218"/>
                  <a:gd name="T81" fmla="*/ 0 h 136"/>
                  <a:gd name="T82" fmla="*/ 0 w 218"/>
                  <a:gd name="T83" fmla="*/ 0 h 1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8"/>
                  <a:gd name="T127" fmla="*/ 0 h 136"/>
                  <a:gd name="T128" fmla="*/ 218 w 218"/>
                  <a:gd name="T129" fmla="*/ 136 h 1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8" h="136">
                    <a:moveTo>
                      <a:pt x="81" y="30"/>
                    </a:moveTo>
                    <a:lnTo>
                      <a:pt x="96" y="24"/>
                    </a:lnTo>
                    <a:lnTo>
                      <a:pt x="113" y="16"/>
                    </a:lnTo>
                    <a:lnTo>
                      <a:pt x="120" y="28"/>
                    </a:lnTo>
                    <a:lnTo>
                      <a:pt x="131" y="21"/>
                    </a:lnTo>
                    <a:lnTo>
                      <a:pt x="150" y="18"/>
                    </a:lnTo>
                    <a:lnTo>
                      <a:pt x="156" y="6"/>
                    </a:lnTo>
                    <a:lnTo>
                      <a:pt x="165" y="0"/>
                    </a:lnTo>
                    <a:lnTo>
                      <a:pt x="167" y="15"/>
                    </a:lnTo>
                    <a:lnTo>
                      <a:pt x="170" y="34"/>
                    </a:lnTo>
                    <a:lnTo>
                      <a:pt x="185" y="43"/>
                    </a:lnTo>
                    <a:lnTo>
                      <a:pt x="197" y="34"/>
                    </a:lnTo>
                    <a:lnTo>
                      <a:pt x="207" y="51"/>
                    </a:lnTo>
                    <a:lnTo>
                      <a:pt x="218" y="70"/>
                    </a:lnTo>
                    <a:lnTo>
                      <a:pt x="210" y="81"/>
                    </a:lnTo>
                    <a:lnTo>
                      <a:pt x="200" y="84"/>
                    </a:lnTo>
                    <a:lnTo>
                      <a:pt x="185" y="81"/>
                    </a:lnTo>
                    <a:lnTo>
                      <a:pt x="162" y="94"/>
                    </a:lnTo>
                    <a:lnTo>
                      <a:pt x="150" y="111"/>
                    </a:lnTo>
                    <a:lnTo>
                      <a:pt x="137" y="123"/>
                    </a:lnTo>
                    <a:lnTo>
                      <a:pt x="128" y="106"/>
                    </a:lnTo>
                    <a:lnTo>
                      <a:pt x="125" y="87"/>
                    </a:lnTo>
                    <a:lnTo>
                      <a:pt x="108" y="58"/>
                    </a:lnTo>
                    <a:lnTo>
                      <a:pt x="92" y="75"/>
                    </a:lnTo>
                    <a:lnTo>
                      <a:pt x="92" y="99"/>
                    </a:lnTo>
                    <a:lnTo>
                      <a:pt x="78" y="103"/>
                    </a:lnTo>
                    <a:lnTo>
                      <a:pt x="72" y="118"/>
                    </a:lnTo>
                    <a:lnTo>
                      <a:pt x="45" y="129"/>
                    </a:lnTo>
                    <a:lnTo>
                      <a:pt x="29" y="136"/>
                    </a:lnTo>
                    <a:lnTo>
                      <a:pt x="23" y="126"/>
                    </a:lnTo>
                    <a:lnTo>
                      <a:pt x="36" y="108"/>
                    </a:lnTo>
                    <a:lnTo>
                      <a:pt x="39" y="93"/>
                    </a:lnTo>
                    <a:lnTo>
                      <a:pt x="24" y="72"/>
                    </a:lnTo>
                    <a:lnTo>
                      <a:pt x="14" y="57"/>
                    </a:lnTo>
                    <a:lnTo>
                      <a:pt x="0" y="55"/>
                    </a:lnTo>
                    <a:lnTo>
                      <a:pt x="5" y="42"/>
                    </a:lnTo>
                    <a:lnTo>
                      <a:pt x="26" y="37"/>
                    </a:lnTo>
                    <a:lnTo>
                      <a:pt x="30" y="19"/>
                    </a:lnTo>
                    <a:lnTo>
                      <a:pt x="45" y="13"/>
                    </a:lnTo>
                    <a:lnTo>
                      <a:pt x="50" y="27"/>
                    </a:lnTo>
                    <a:lnTo>
                      <a:pt x="66" y="36"/>
                    </a:lnTo>
                    <a:lnTo>
                      <a:pt x="81" y="3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43" name="Freeform 899"/>
              <p:cNvSpPr>
                <a:spLocks/>
              </p:cNvSpPr>
              <p:nvPr/>
            </p:nvSpPr>
            <p:spPr bwMode="auto">
              <a:xfrm>
                <a:off x="3931" y="1641"/>
                <a:ext cx="45" cy="32"/>
              </a:xfrm>
              <a:custGeom>
                <a:avLst/>
                <a:gdLst>
                  <a:gd name="T0" fmla="*/ 0 w 246"/>
                  <a:gd name="T1" fmla="*/ 0 h 173"/>
                  <a:gd name="T2" fmla="*/ 0 w 246"/>
                  <a:gd name="T3" fmla="*/ 0 h 173"/>
                  <a:gd name="T4" fmla="*/ 0 w 246"/>
                  <a:gd name="T5" fmla="*/ 0 h 173"/>
                  <a:gd name="T6" fmla="*/ 0 w 246"/>
                  <a:gd name="T7" fmla="*/ 0 h 173"/>
                  <a:gd name="T8" fmla="*/ 0 w 246"/>
                  <a:gd name="T9" fmla="*/ 0 h 173"/>
                  <a:gd name="T10" fmla="*/ 0 w 246"/>
                  <a:gd name="T11" fmla="*/ 0 h 173"/>
                  <a:gd name="T12" fmla="*/ 0 w 246"/>
                  <a:gd name="T13" fmla="*/ 0 h 173"/>
                  <a:gd name="T14" fmla="*/ 0 w 246"/>
                  <a:gd name="T15" fmla="*/ 0 h 173"/>
                  <a:gd name="T16" fmla="*/ 0 w 246"/>
                  <a:gd name="T17" fmla="*/ 0 h 173"/>
                  <a:gd name="T18" fmla="*/ 0 w 246"/>
                  <a:gd name="T19" fmla="*/ 0 h 173"/>
                  <a:gd name="T20" fmla="*/ 0 w 246"/>
                  <a:gd name="T21" fmla="*/ 0 h 173"/>
                  <a:gd name="T22" fmla="*/ 0 w 246"/>
                  <a:gd name="T23" fmla="*/ 0 h 173"/>
                  <a:gd name="T24" fmla="*/ 0 w 246"/>
                  <a:gd name="T25" fmla="*/ 0 h 173"/>
                  <a:gd name="T26" fmla="*/ 0 w 246"/>
                  <a:gd name="T27" fmla="*/ 0 h 173"/>
                  <a:gd name="T28" fmla="*/ 0 w 246"/>
                  <a:gd name="T29" fmla="*/ 0 h 173"/>
                  <a:gd name="T30" fmla="*/ 0 w 246"/>
                  <a:gd name="T31" fmla="*/ 0 h 173"/>
                  <a:gd name="T32" fmla="*/ 0 w 246"/>
                  <a:gd name="T33" fmla="*/ 0 h 173"/>
                  <a:gd name="T34" fmla="*/ 0 w 246"/>
                  <a:gd name="T35" fmla="*/ 0 h 173"/>
                  <a:gd name="T36" fmla="*/ 0 w 246"/>
                  <a:gd name="T37" fmla="*/ 0 h 173"/>
                  <a:gd name="T38" fmla="*/ 0 w 246"/>
                  <a:gd name="T39" fmla="*/ 0 h 173"/>
                  <a:gd name="T40" fmla="*/ 0 w 246"/>
                  <a:gd name="T41" fmla="*/ 0 h 173"/>
                  <a:gd name="T42" fmla="*/ 0 w 246"/>
                  <a:gd name="T43" fmla="*/ 0 h 173"/>
                  <a:gd name="T44" fmla="*/ 0 w 246"/>
                  <a:gd name="T45" fmla="*/ 0 h 173"/>
                  <a:gd name="T46" fmla="*/ 0 w 246"/>
                  <a:gd name="T47" fmla="*/ 0 h 173"/>
                  <a:gd name="T48" fmla="*/ 0 w 246"/>
                  <a:gd name="T49" fmla="*/ 0 h 173"/>
                  <a:gd name="T50" fmla="*/ 0 w 246"/>
                  <a:gd name="T51" fmla="*/ 0 h 173"/>
                  <a:gd name="T52" fmla="*/ 0 w 246"/>
                  <a:gd name="T53" fmla="*/ 0 h 173"/>
                  <a:gd name="T54" fmla="*/ 0 w 246"/>
                  <a:gd name="T55" fmla="*/ 0 h 173"/>
                  <a:gd name="T56" fmla="*/ 0 w 246"/>
                  <a:gd name="T57" fmla="*/ 0 h 173"/>
                  <a:gd name="T58" fmla="*/ 0 w 246"/>
                  <a:gd name="T59" fmla="*/ 0 h 173"/>
                  <a:gd name="T60" fmla="*/ 0 w 246"/>
                  <a:gd name="T61" fmla="*/ 0 h 173"/>
                  <a:gd name="T62" fmla="*/ 0 w 246"/>
                  <a:gd name="T63" fmla="*/ 0 h 173"/>
                  <a:gd name="T64" fmla="*/ 0 w 246"/>
                  <a:gd name="T65" fmla="*/ 0 h 173"/>
                  <a:gd name="T66" fmla="*/ 0 w 246"/>
                  <a:gd name="T67" fmla="*/ 0 h 173"/>
                  <a:gd name="T68" fmla="*/ 0 w 246"/>
                  <a:gd name="T69" fmla="*/ 0 h 173"/>
                  <a:gd name="T70" fmla="*/ 0 w 246"/>
                  <a:gd name="T71" fmla="*/ 0 h 173"/>
                  <a:gd name="T72" fmla="*/ 0 w 246"/>
                  <a:gd name="T73" fmla="*/ 0 h 173"/>
                  <a:gd name="T74" fmla="*/ 0 w 246"/>
                  <a:gd name="T75" fmla="*/ 0 h 173"/>
                  <a:gd name="T76" fmla="*/ 0 w 246"/>
                  <a:gd name="T77" fmla="*/ 0 h 173"/>
                  <a:gd name="T78" fmla="*/ 0 w 246"/>
                  <a:gd name="T79" fmla="*/ 0 h 173"/>
                  <a:gd name="T80" fmla="*/ 0 w 246"/>
                  <a:gd name="T81" fmla="*/ 0 h 173"/>
                  <a:gd name="T82" fmla="*/ 0 w 246"/>
                  <a:gd name="T83" fmla="*/ 0 h 173"/>
                  <a:gd name="T84" fmla="*/ 0 w 246"/>
                  <a:gd name="T85" fmla="*/ 0 h 173"/>
                  <a:gd name="T86" fmla="*/ 0 w 246"/>
                  <a:gd name="T87" fmla="*/ 0 h 173"/>
                  <a:gd name="T88" fmla="*/ 0 w 246"/>
                  <a:gd name="T89" fmla="*/ 0 h 173"/>
                  <a:gd name="T90" fmla="*/ 0 w 246"/>
                  <a:gd name="T91" fmla="*/ 0 h 173"/>
                  <a:gd name="T92" fmla="*/ 0 w 246"/>
                  <a:gd name="T93" fmla="*/ 0 h 173"/>
                  <a:gd name="T94" fmla="*/ 0 w 246"/>
                  <a:gd name="T95" fmla="*/ 0 h 173"/>
                  <a:gd name="T96" fmla="*/ 0 w 246"/>
                  <a:gd name="T97" fmla="*/ 0 h 173"/>
                  <a:gd name="T98" fmla="*/ 0 w 246"/>
                  <a:gd name="T99" fmla="*/ 0 h 173"/>
                  <a:gd name="T100" fmla="*/ 0 w 246"/>
                  <a:gd name="T101" fmla="*/ 0 h 173"/>
                  <a:gd name="T102" fmla="*/ 0 w 246"/>
                  <a:gd name="T103" fmla="*/ 0 h 173"/>
                  <a:gd name="T104" fmla="*/ 0 w 246"/>
                  <a:gd name="T105" fmla="*/ 0 h 173"/>
                  <a:gd name="T106" fmla="*/ 0 w 246"/>
                  <a:gd name="T107" fmla="*/ 0 h 173"/>
                  <a:gd name="T108" fmla="*/ 0 w 246"/>
                  <a:gd name="T109" fmla="*/ 0 h 173"/>
                  <a:gd name="T110" fmla="*/ 0 w 246"/>
                  <a:gd name="T111" fmla="*/ 0 h 173"/>
                  <a:gd name="T112" fmla="*/ 0 w 246"/>
                  <a:gd name="T113" fmla="*/ 0 h 173"/>
                  <a:gd name="T114" fmla="*/ 0 w 246"/>
                  <a:gd name="T115" fmla="*/ 0 h 173"/>
                  <a:gd name="T116" fmla="*/ 0 w 246"/>
                  <a:gd name="T117" fmla="*/ 0 h 17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6"/>
                  <a:gd name="T178" fmla="*/ 0 h 173"/>
                  <a:gd name="T179" fmla="*/ 246 w 246"/>
                  <a:gd name="T180" fmla="*/ 173 h 17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6" h="173">
                    <a:moveTo>
                      <a:pt x="246" y="9"/>
                    </a:moveTo>
                    <a:lnTo>
                      <a:pt x="220" y="0"/>
                    </a:lnTo>
                    <a:lnTo>
                      <a:pt x="207" y="0"/>
                    </a:lnTo>
                    <a:lnTo>
                      <a:pt x="198" y="6"/>
                    </a:lnTo>
                    <a:lnTo>
                      <a:pt x="175" y="5"/>
                    </a:lnTo>
                    <a:lnTo>
                      <a:pt x="154" y="12"/>
                    </a:lnTo>
                    <a:lnTo>
                      <a:pt x="139" y="23"/>
                    </a:lnTo>
                    <a:lnTo>
                      <a:pt x="121" y="24"/>
                    </a:lnTo>
                    <a:lnTo>
                      <a:pt x="100" y="21"/>
                    </a:lnTo>
                    <a:lnTo>
                      <a:pt x="82" y="20"/>
                    </a:lnTo>
                    <a:lnTo>
                      <a:pt x="82" y="38"/>
                    </a:lnTo>
                    <a:lnTo>
                      <a:pt x="72" y="50"/>
                    </a:lnTo>
                    <a:lnTo>
                      <a:pt x="51" y="51"/>
                    </a:lnTo>
                    <a:lnTo>
                      <a:pt x="30" y="50"/>
                    </a:lnTo>
                    <a:lnTo>
                      <a:pt x="19" y="51"/>
                    </a:lnTo>
                    <a:lnTo>
                      <a:pt x="19" y="62"/>
                    </a:lnTo>
                    <a:lnTo>
                      <a:pt x="25" y="71"/>
                    </a:lnTo>
                    <a:lnTo>
                      <a:pt x="22" y="90"/>
                    </a:lnTo>
                    <a:lnTo>
                      <a:pt x="18" y="104"/>
                    </a:lnTo>
                    <a:lnTo>
                      <a:pt x="30" y="111"/>
                    </a:lnTo>
                    <a:lnTo>
                      <a:pt x="39" y="116"/>
                    </a:lnTo>
                    <a:lnTo>
                      <a:pt x="55" y="102"/>
                    </a:lnTo>
                    <a:lnTo>
                      <a:pt x="67" y="108"/>
                    </a:lnTo>
                    <a:lnTo>
                      <a:pt x="96" y="111"/>
                    </a:lnTo>
                    <a:lnTo>
                      <a:pt x="87" y="122"/>
                    </a:lnTo>
                    <a:lnTo>
                      <a:pt x="78" y="132"/>
                    </a:lnTo>
                    <a:lnTo>
                      <a:pt x="70" y="138"/>
                    </a:lnTo>
                    <a:lnTo>
                      <a:pt x="70" y="153"/>
                    </a:lnTo>
                    <a:lnTo>
                      <a:pt x="63" y="144"/>
                    </a:lnTo>
                    <a:lnTo>
                      <a:pt x="46" y="147"/>
                    </a:lnTo>
                    <a:lnTo>
                      <a:pt x="33" y="143"/>
                    </a:lnTo>
                    <a:lnTo>
                      <a:pt x="34" y="131"/>
                    </a:lnTo>
                    <a:lnTo>
                      <a:pt x="28" y="122"/>
                    </a:lnTo>
                    <a:lnTo>
                      <a:pt x="18" y="123"/>
                    </a:lnTo>
                    <a:lnTo>
                      <a:pt x="9" y="141"/>
                    </a:lnTo>
                    <a:lnTo>
                      <a:pt x="0" y="146"/>
                    </a:lnTo>
                    <a:lnTo>
                      <a:pt x="1" y="164"/>
                    </a:lnTo>
                    <a:lnTo>
                      <a:pt x="12" y="158"/>
                    </a:lnTo>
                    <a:lnTo>
                      <a:pt x="27" y="156"/>
                    </a:lnTo>
                    <a:lnTo>
                      <a:pt x="39" y="159"/>
                    </a:lnTo>
                    <a:lnTo>
                      <a:pt x="42" y="173"/>
                    </a:lnTo>
                    <a:lnTo>
                      <a:pt x="57" y="170"/>
                    </a:lnTo>
                    <a:lnTo>
                      <a:pt x="76" y="162"/>
                    </a:lnTo>
                    <a:lnTo>
                      <a:pt x="82" y="171"/>
                    </a:lnTo>
                    <a:lnTo>
                      <a:pt x="99" y="168"/>
                    </a:lnTo>
                    <a:lnTo>
                      <a:pt x="115" y="162"/>
                    </a:lnTo>
                    <a:lnTo>
                      <a:pt x="118" y="150"/>
                    </a:lnTo>
                    <a:lnTo>
                      <a:pt x="129" y="146"/>
                    </a:lnTo>
                    <a:lnTo>
                      <a:pt x="126" y="128"/>
                    </a:lnTo>
                    <a:lnTo>
                      <a:pt x="142" y="117"/>
                    </a:lnTo>
                    <a:lnTo>
                      <a:pt x="151" y="107"/>
                    </a:lnTo>
                    <a:lnTo>
                      <a:pt x="169" y="113"/>
                    </a:lnTo>
                    <a:lnTo>
                      <a:pt x="184" y="101"/>
                    </a:lnTo>
                    <a:lnTo>
                      <a:pt x="184" y="81"/>
                    </a:lnTo>
                    <a:lnTo>
                      <a:pt x="198" y="72"/>
                    </a:lnTo>
                    <a:lnTo>
                      <a:pt x="216" y="62"/>
                    </a:lnTo>
                    <a:lnTo>
                      <a:pt x="219" y="45"/>
                    </a:lnTo>
                    <a:lnTo>
                      <a:pt x="237" y="30"/>
                    </a:lnTo>
                    <a:lnTo>
                      <a:pt x="246" y="9"/>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44" name="Freeform 900"/>
              <p:cNvSpPr>
                <a:spLocks/>
              </p:cNvSpPr>
              <p:nvPr/>
            </p:nvSpPr>
            <p:spPr bwMode="auto">
              <a:xfrm>
                <a:off x="3954" y="1498"/>
                <a:ext cx="198" cy="233"/>
              </a:xfrm>
              <a:custGeom>
                <a:avLst/>
                <a:gdLst>
                  <a:gd name="T0" fmla="*/ 0 w 1069"/>
                  <a:gd name="T1" fmla="*/ 0 h 1263"/>
                  <a:gd name="T2" fmla="*/ 0 w 1069"/>
                  <a:gd name="T3" fmla="*/ 0 h 1263"/>
                  <a:gd name="T4" fmla="*/ 0 w 1069"/>
                  <a:gd name="T5" fmla="*/ 0 h 1263"/>
                  <a:gd name="T6" fmla="*/ 0 w 1069"/>
                  <a:gd name="T7" fmla="*/ 0 h 1263"/>
                  <a:gd name="T8" fmla="*/ 0 w 1069"/>
                  <a:gd name="T9" fmla="*/ 0 h 1263"/>
                  <a:gd name="T10" fmla="*/ 0 w 1069"/>
                  <a:gd name="T11" fmla="*/ 0 h 1263"/>
                  <a:gd name="T12" fmla="*/ 0 w 1069"/>
                  <a:gd name="T13" fmla="*/ 0 h 1263"/>
                  <a:gd name="T14" fmla="*/ 0 w 1069"/>
                  <a:gd name="T15" fmla="*/ 0 h 1263"/>
                  <a:gd name="T16" fmla="*/ 0 w 1069"/>
                  <a:gd name="T17" fmla="*/ 0 h 1263"/>
                  <a:gd name="T18" fmla="*/ 0 w 1069"/>
                  <a:gd name="T19" fmla="*/ 0 h 1263"/>
                  <a:gd name="T20" fmla="*/ 0 w 1069"/>
                  <a:gd name="T21" fmla="*/ 0 h 1263"/>
                  <a:gd name="T22" fmla="*/ 0 w 1069"/>
                  <a:gd name="T23" fmla="*/ 0 h 1263"/>
                  <a:gd name="T24" fmla="*/ 0 w 1069"/>
                  <a:gd name="T25" fmla="*/ 0 h 1263"/>
                  <a:gd name="T26" fmla="*/ 0 w 1069"/>
                  <a:gd name="T27" fmla="*/ 0 h 1263"/>
                  <a:gd name="T28" fmla="*/ 0 w 1069"/>
                  <a:gd name="T29" fmla="*/ 0 h 1263"/>
                  <a:gd name="T30" fmla="*/ 0 w 1069"/>
                  <a:gd name="T31" fmla="*/ 0 h 1263"/>
                  <a:gd name="T32" fmla="*/ 0 w 1069"/>
                  <a:gd name="T33" fmla="*/ 0 h 1263"/>
                  <a:gd name="T34" fmla="*/ 0 w 1069"/>
                  <a:gd name="T35" fmla="*/ 0 h 1263"/>
                  <a:gd name="T36" fmla="*/ 0 w 1069"/>
                  <a:gd name="T37" fmla="*/ 0 h 1263"/>
                  <a:gd name="T38" fmla="*/ 0 w 1069"/>
                  <a:gd name="T39" fmla="*/ 0 h 1263"/>
                  <a:gd name="T40" fmla="*/ 0 w 1069"/>
                  <a:gd name="T41" fmla="*/ 0 h 1263"/>
                  <a:gd name="T42" fmla="*/ 0 w 1069"/>
                  <a:gd name="T43" fmla="*/ 0 h 1263"/>
                  <a:gd name="T44" fmla="*/ 0 w 1069"/>
                  <a:gd name="T45" fmla="*/ 0 h 1263"/>
                  <a:gd name="T46" fmla="*/ 0 w 1069"/>
                  <a:gd name="T47" fmla="*/ 0 h 1263"/>
                  <a:gd name="T48" fmla="*/ 0 w 1069"/>
                  <a:gd name="T49" fmla="*/ 0 h 1263"/>
                  <a:gd name="T50" fmla="*/ 0 w 1069"/>
                  <a:gd name="T51" fmla="*/ 0 h 1263"/>
                  <a:gd name="T52" fmla="*/ 0 w 1069"/>
                  <a:gd name="T53" fmla="*/ 0 h 1263"/>
                  <a:gd name="T54" fmla="*/ 0 w 1069"/>
                  <a:gd name="T55" fmla="*/ 0 h 1263"/>
                  <a:gd name="T56" fmla="*/ 0 w 1069"/>
                  <a:gd name="T57" fmla="*/ 0 h 1263"/>
                  <a:gd name="T58" fmla="*/ 0 w 1069"/>
                  <a:gd name="T59" fmla="*/ 0 h 1263"/>
                  <a:gd name="T60" fmla="*/ 0 w 1069"/>
                  <a:gd name="T61" fmla="*/ 0 h 1263"/>
                  <a:gd name="T62" fmla="*/ 0 w 1069"/>
                  <a:gd name="T63" fmla="*/ 0 h 1263"/>
                  <a:gd name="T64" fmla="*/ 0 w 1069"/>
                  <a:gd name="T65" fmla="*/ 0 h 1263"/>
                  <a:gd name="T66" fmla="*/ 0 w 1069"/>
                  <a:gd name="T67" fmla="*/ 0 h 1263"/>
                  <a:gd name="T68" fmla="*/ 0 w 1069"/>
                  <a:gd name="T69" fmla="*/ 0 h 1263"/>
                  <a:gd name="T70" fmla="*/ 0 w 1069"/>
                  <a:gd name="T71" fmla="*/ 0 h 1263"/>
                  <a:gd name="T72" fmla="*/ 0 w 1069"/>
                  <a:gd name="T73" fmla="*/ 0 h 1263"/>
                  <a:gd name="T74" fmla="*/ 0 w 1069"/>
                  <a:gd name="T75" fmla="*/ 0 h 1263"/>
                  <a:gd name="T76" fmla="*/ 0 w 1069"/>
                  <a:gd name="T77" fmla="*/ 0 h 1263"/>
                  <a:gd name="T78" fmla="*/ 0 w 1069"/>
                  <a:gd name="T79" fmla="*/ 0 h 1263"/>
                  <a:gd name="T80" fmla="*/ 0 w 1069"/>
                  <a:gd name="T81" fmla="*/ 0 h 1263"/>
                  <a:gd name="T82" fmla="*/ 0 w 1069"/>
                  <a:gd name="T83" fmla="*/ 0 h 1263"/>
                  <a:gd name="T84" fmla="*/ 0 w 1069"/>
                  <a:gd name="T85" fmla="*/ 0 h 1263"/>
                  <a:gd name="T86" fmla="*/ 0 w 1069"/>
                  <a:gd name="T87" fmla="*/ 0 h 1263"/>
                  <a:gd name="T88" fmla="*/ 0 w 1069"/>
                  <a:gd name="T89" fmla="*/ 0 h 1263"/>
                  <a:gd name="T90" fmla="*/ 0 w 1069"/>
                  <a:gd name="T91" fmla="*/ 0 h 1263"/>
                  <a:gd name="T92" fmla="*/ 0 w 1069"/>
                  <a:gd name="T93" fmla="*/ 0 h 1263"/>
                  <a:gd name="T94" fmla="*/ 0 w 1069"/>
                  <a:gd name="T95" fmla="*/ 0 h 1263"/>
                  <a:gd name="T96" fmla="*/ 0 w 1069"/>
                  <a:gd name="T97" fmla="*/ 0 h 1263"/>
                  <a:gd name="T98" fmla="*/ 0 w 1069"/>
                  <a:gd name="T99" fmla="*/ 0 h 1263"/>
                  <a:gd name="T100" fmla="*/ 0 w 1069"/>
                  <a:gd name="T101" fmla="*/ 0 h 1263"/>
                  <a:gd name="T102" fmla="*/ 0 w 1069"/>
                  <a:gd name="T103" fmla="*/ 0 h 1263"/>
                  <a:gd name="T104" fmla="*/ 0 w 1069"/>
                  <a:gd name="T105" fmla="*/ 0 h 1263"/>
                  <a:gd name="T106" fmla="*/ 0 w 1069"/>
                  <a:gd name="T107" fmla="*/ 0 h 1263"/>
                  <a:gd name="T108" fmla="*/ 0 w 1069"/>
                  <a:gd name="T109" fmla="*/ 0 h 1263"/>
                  <a:gd name="T110" fmla="*/ 0 w 1069"/>
                  <a:gd name="T111" fmla="*/ 0 h 1263"/>
                  <a:gd name="T112" fmla="*/ 0 w 1069"/>
                  <a:gd name="T113" fmla="*/ 0 h 1263"/>
                  <a:gd name="T114" fmla="*/ 0 w 1069"/>
                  <a:gd name="T115" fmla="*/ 0 h 126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69"/>
                  <a:gd name="T175" fmla="*/ 0 h 1263"/>
                  <a:gd name="T176" fmla="*/ 1069 w 1069"/>
                  <a:gd name="T177" fmla="*/ 1263 h 126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69" h="1263">
                    <a:moveTo>
                      <a:pt x="976" y="1161"/>
                    </a:moveTo>
                    <a:lnTo>
                      <a:pt x="982" y="1142"/>
                    </a:lnTo>
                    <a:lnTo>
                      <a:pt x="1002" y="1125"/>
                    </a:lnTo>
                    <a:lnTo>
                      <a:pt x="1005" y="1137"/>
                    </a:lnTo>
                    <a:lnTo>
                      <a:pt x="1012" y="1151"/>
                    </a:lnTo>
                    <a:lnTo>
                      <a:pt x="1021" y="1166"/>
                    </a:lnTo>
                    <a:lnTo>
                      <a:pt x="1024" y="1145"/>
                    </a:lnTo>
                    <a:lnTo>
                      <a:pt x="1015" y="1134"/>
                    </a:lnTo>
                    <a:lnTo>
                      <a:pt x="1015" y="1116"/>
                    </a:lnTo>
                    <a:lnTo>
                      <a:pt x="1029" y="1098"/>
                    </a:lnTo>
                    <a:lnTo>
                      <a:pt x="1036" y="1074"/>
                    </a:lnTo>
                    <a:lnTo>
                      <a:pt x="1041" y="1058"/>
                    </a:lnTo>
                    <a:lnTo>
                      <a:pt x="1035" y="1047"/>
                    </a:lnTo>
                    <a:lnTo>
                      <a:pt x="1045" y="1040"/>
                    </a:lnTo>
                    <a:lnTo>
                      <a:pt x="1041" y="1025"/>
                    </a:lnTo>
                    <a:lnTo>
                      <a:pt x="1051" y="1041"/>
                    </a:lnTo>
                    <a:lnTo>
                      <a:pt x="1051" y="1022"/>
                    </a:lnTo>
                    <a:lnTo>
                      <a:pt x="1056" y="1001"/>
                    </a:lnTo>
                    <a:lnTo>
                      <a:pt x="1063" y="993"/>
                    </a:lnTo>
                    <a:lnTo>
                      <a:pt x="1069" y="969"/>
                    </a:lnTo>
                    <a:lnTo>
                      <a:pt x="1069" y="954"/>
                    </a:lnTo>
                    <a:lnTo>
                      <a:pt x="1068" y="929"/>
                    </a:lnTo>
                    <a:lnTo>
                      <a:pt x="1069" y="897"/>
                    </a:lnTo>
                    <a:lnTo>
                      <a:pt x="1069" y="870"/>
                    </a:lnTo>
                    <a:lnTo>
                      <a:pt x="1062" y="845"/>
                    </a:lnTo>
                    <a:lnTo>
                      <a:pt x="1054" y="821"/>
                    </a:lnTo>
                    <a:lnTo>
                      <a:pt x="1044" y="806"/>
                    </a:lnTo>
                    <a:lnTo>
                      <a:pt x="1048" y="788"/>
                    </a:lnTo>
                    <a:lnTo>
                      <a:pt x="1044" y="773"/>
                    </a:lnTo>
                    <a:lnTo>
                      <a:pt x="1041" y="752"/>
                    </a:lnTo>
                    <a:lnTo>
                      <a:pt x="1032" y="740"/>
                    </a:lnTo>
                    <a:lnTo>
                      <a:pt x="1033" y="728"/>
                    </a:lnTo>
                    <a:lnTo>
                      <a:pt x="1029" y="705"/>
                    </a:lnTo>
                    <a:lnTo>
                      <a:pt x="1015" y="684"/>
                    </a:lnTo>
                    <a:lnTo>
                      <a:pt x="1005" y="671"/>
                    </a:lnTo>
                    <a:lnTo>
                      <a:pt x="994" y="680"/>
                    </a:lnTo>
                    <a:lnTo>
                      <a:pt x="979" y="683"/>
                    </a:lnTo>
                    <a:lnTo>
                      <a:pt x="991" y="672"/>
                    </a:lnTo>
                    <a:lnTo>
                      <a:pt x="993" y="657"/>
                    </a:lnTo>
                    <a:lnTo>
                      <a:pt x="988" y="642"/>
                    </a:lnTo>
                    <a:lnTo>
                      <a:pt x="973" y="635"/>
                    </a:lnTo>
                    <a:lnTo>
                      <a:pt x="961" y="636"/>
                    </a:lnTo>
                    <a:lnTo>
                      <a:pt x="963" y="624"/>
                    </a:lnTo>
                    <a:lnTo>
                      <a:pt x="975" y="618"/>
                    </a:lnTo>
                    <a:lnTo>
                      <a:pt x="964" y="612"/>
                    </a:lnTo>
                    <a:lnTo>
                      <a:pt x="942" y="599"/>
                    </a:lnTo>
                    <a:lnTo>
                      <a:pt x="925" y="578"/>
                    </a:lnTo>
                    <a:lnTo>
                      <a:pt x="912" y="566"/>
                    </a:lnTo>
                    <a:lnTo>
                      <a:pt x="892" y="569"/>
                    </a:lnTo>
                    <a:lnTo>
                      <a:pt x="883" y="546"/>
                    </a:lnTo>
                    <a:lnTo>
                      <a:pt x="880" y="515"/>
                    </a:lnTo>
                    <a:lnTo>
                      <a:pt x="873" y="504"/>
                    </a:lnTo>
                    <a:lnTo>
                      <a:pt x="868" y="479"/>
                    </a:lnTo>
                    <a:lnTo>
                      <a:pt x="873" y="461"/>
                    </a:lnTo>
                    <a:lnTo>
                      <a:pt x="867" y="446"/>
                    </a:lnTo>
                    <a:lnTo>
                      <a:pt x="856" y="452"/>
                    </a:lnTo>
                    <a:lnTo>
                      <a:pt x="846" y="459"/>
                    </a:lnTo>
                    <a:lnTo>
                      <a:pt x="846" y="473"/>
                    </a:lnTo>
                    <a:lnTo>
                      <a:pt x="852" y="485"/>
                    </a:lnTo>
                    <a:lnTo>
                      <a:pt x="849" y="498"/>
                    </a:lnTo>
                    <a:lnTo>
                      <a:pt x="835" y="491"/>
                    </a:lnTo>
                    <a:lnTo>
                      <a:pt x="808" y="485"/>
                    </a:lnTo>
                    <a:lnTo>
                      <a:pt x="793" y="470"/>
                    </a:lnTo>
                    <a:lnTo>
                      <a:pt x="789" y="456"/>
                    </a:lnTo>
                    <a:lnTo>
                      <a:pt x="798" y="444"/>
                    </a:lnTo>
                    <a:lnTo>
                      <a:pt x="795" y="431"/>
                    </a:lnTo>
                    <a:lnTo>
                      <a:pt x="784" y="416"/>
                    </a:lnTo>
                    <a:lnTo>
                      <a:pt x="784" y="395"/>
                    </a:lnTo>
                    <a:lnTo>
                      <a:pt x="778" y="387"/>
                    </a:lnTo>
                    <a:lnTo>
                      <a:pt x="778" y="386"/>
                    </a:lnTo>
                    <a:lnTo>
                      <a:pt x="780" y="374"/>
                    </a:lnTo>
                    <a:lnTo>
                      <a:pt x="777" y="368"/>
                    </a:lnTo>
                    <a:lnTo>
                      <a:pt x="777" y="359"/>
                    </a:lnTo>
                    <a:lnTo>
                      <a:pt x="780" y="353"/>
                    </a:lnTo>
                    <a:lnTo>
                      <a:pt x="784" y="359"/>
                    </a:lnTo>
                    <a:lnTo>
                      <a:pt x="790" y="360"/>
                    </a:lnTo>
                    <a:lnTo>
                      <a:pt x="793" y="368"/>
                    </a:lnTo>
                    <a:lnTo>
                      <a:pt x="798" y="375"/>
                    </a:lnTo>
                    <a:lnTo>
                      <a:pt x="801" y="383"/>
                    </a:lnTo>
                    <a:lnTo>
                      <a:pt x="802" y="389"/>
                    </a:lnTo>
                    <a:lnTo>
                      <a:pt x="807" y="396"/>
                    </a:lnTo>
                    <a:lnTo>
                      <a:pt x="805" y="399"/>
                    </a:lnTo>
                    <a:lnTo>
                      <a:pt x="816" y="404"/>
                    </a:lnTo>
                    <a:lnTo>
                      <a:pt x="817" y="413"/>
                    </a:lnTo>
                    <a:lnTo>
                      <a:pt x="829" y="419"/>
                    </a:lnTo>
                    <a:lnTo>
                      <a:pt x="825" y="413"/>
                    </a:lnTo>
                    <a:lnTo>
                      <a:pt x="825" y="402"/>
                    </a:lnTo>
                    <a:lnTo>
                      <a:pt x="814" y="387"/>
                    </a:lnTo>
                    <a:lnTo>
                      <a:pt x="814" y="380"/>
                    </a:lnTo>
                    <a:lnTo>
                      <a:pt x="816" y="374"/>
                    </a:lnTo>
                    <a:lnTo>
                      <a:pt x="813" y="363"/>
                    </a:lnTo>
                    <a:lnTo>
                      <a:pt x="814" y="360"/>
                    </a:lnTo>
                    <a:lnTo>
                      <a:pt x="816" y="351"/>
                    </a:lnTo>
                    <a:lnTo>
                      <a:pt x="814" y="339"/>
                    </a:lnTo>
                    <a:lnTo>
                      <a:pt x="810" y="326"/>
                    </a:lnTo>
                    <a:lnTo>
                      <a:pt x="807" y="315"/>
                    </a:lnTo>
                    <a:lnTo>
                      <a:pt x="802" y="308"/>
                    </a:lnTo>
                    <a:lnTo>
                      <a:pt x="802" y="297"/>
                    </a:lnTo>
                    <a:lnTo>
                      <a:pt x="796" y="288"/>
                    </a:lnTo>
                    <a:lnTo>
                      <a:pt x="790" y="278"/>
                    </a:lnTo>
                    <a:lnTo>
                      <a:pt x="790" y="270"/>
                    </a:lnTo>
                    <a:lnTo>
                      <a:pt x="790" y="266"/>
                    </a:lnTo>
                    <a:lnTo>
                      <a:pt x="793" y="264"/>
                    </a:lnTo>
                    <a:lnTo>
                      <a:pt x="793" y="257"/>
                    </a:lnTo>
                    <a:lnTo>
                      <a:pt x="790" y="251"/>
                    </a:lnTo>
                    <a:lnTo>
                      <a:pt x="786" y="243"/>
                    </a:lnTo>
                    <a:lnTo>
                      <a:pt x="783" y="233"/>
                    </a:lnTo>
                    <a:lnTo>
                      <a:pt x="783" y="224"/>
                    </a:lnTo>
                    <a:lnTo>
                      <a:pt x="783" y="210"/>
                    </a:lnTo>
                    <a:lnTo>
                      <a:pt x="777" y="201"/>
                    </a:lnTo>
                    <a:lnTo>
                      <a:pt x="772" y="197"/>
                    </a:lnTo>
                    <a:lnTo>
                      <a:pt x="769" y="191"/>
                    </a:lnTo>
                    <a:lnTo>
                      <a:pt x="768" y="179"/>
                    </a:lnTo>
                    <a:lnTo>
                      <a:pt x="762" y="173"/>
                    </a:lnTo>
                    <a:lnTo>
                      <a:pt x="756" y="165"/>
                    </a:lnTo>
                    <a:lnTo>
                      <a:pt x="747" y="155"/>
                    </a:lnTo>
                    <a:lnTo>
                      <a:pt x="741" y="150"/>
                    </a:lnTo>
                    <a:lnTo>
                      <a:pt x="732" y="146"/>
                    </a:lnTo>
                    <a:lnTo>
                      <a:pt x="726" y="141"/>
                    </a:lnTo>
                    <a:lnTo>
                      <a:pt x="720" y="129"/>
                    </a:lnTo>
                    <a:lnTo>
                      <a:pt x="715" y="125"/>
                    </a:lnTo>
                    <a:lnTo>
                      <a:pt x="709" y="117"/>
                    </a:lnTo>
                    <a:lnTo>
                      <a:pt x="709" y="111"/>
                    </a:lnTo>
                    <a:lnTo>
                      <a:pt x="714" y="104"/>
                    </a:lnTo>
                    <a:lnTo>
                      <a:pt x="715" y="98"/>
                    </a:lnTo>
                    <a:lnTo>
                      <a:pt x="711" y="95"/>
                    </a:lnTo>
                    <a:lnTo>
                      <a:pt x="708" y="89"/>
                    </a:lnTo>
                    <a:lnTo>
                      <a:pt x="705" y="86"/>
                    </a:lnTo>
                    <a:lnTo>
                      <a:pt x="699" y="80"/>
                    </a:lnTo>
                    <a:lnTo>
                      <a:pt x="694" y="74"/>
                    </a:lnTo>
                    <a:lnTo>
                      <a:pt x="690" y="71"/>
                    </a:lnTo>
                    <a:lnTo>
                      <a:pt x="685" y="68"/>
                    </a:lnTo>
                    <a:lnTo>
                      <a:pt x="681" y="59"/>
                    </a:lnTo>
                    <a:lnTo>
                      <a:pt x="672" y="47"/>
                    </a:lnTo>
                    <a:lnTo>
                      <a:pt x="660" y="29"/>
                    </a:lnTo>
                    <a:lnTo>
                      <a:pt x="640" y="9"/>
                    </a:lnTo>
                    <a:lnTo>
                      <a:pt x="622" y="0"/>
                    </a:lnTo>
                    <a:lnTo>
                      <a:pt x="625" y="9"/>
                    </a:lnTo>
                    <a:lnTo>
                      <a:pt x="628" y="18"/>
                    </a:lnTo>
                    <a:lnTo>
                      <a:pt x="631" y="24"/>
                    </a:lnTo>
                    <a:lnTo>
                      <a:pt x="631" y="32"/>
                    </a:lnTo>
                    <a:lnTo>
                      <a:pt x="639" y="38"/>
                    </a:lnTo>
                    <a:lnTo>
                      <a:pt x="640" y="50"/>
                    </a:lnTo>
                    <a:lnTo>
                      <a:pt x="646" y="59"/>
                    </a:lnTo>
                    <a:lnTo>
                      <a:pt x="636" y="60"/>
                    </a:lnTo>
                    <a:lnTo>
                      <a:pt x="624" y="51"/>
                    </a:lnTo>
                    <a:lnTo>
                      <a:pt x="607" y="44"/>
                    </a:lnTo>
                    <a:lnTo>
                      <a:pt x="591" y="44"/>
                    </a:lnTo>
                    <a:lnTo>
                      <a:pt x="585" y="54"/>
                    </a:lnTo>
                    <a:lnTo>
                      <a:pt x="582" y="62"/>
                    </a:lnTo>
                    <a:lnTo>
                      <a:pt x="565" y="62"/>
                    </a:lnTo>
                    <a:lnTo>
                      <a:pt x="555" y="53"/>
                    </a:lnTo>
                    <a:lnTo>
                      <a:pt x="541" y="41"/>
                    </a:lnTo>
                    <a:lnTo>
                      <a:pt x="528" y="33"/>
                    </a:lnTo>
                    <a:lnTo>
                      <a:pt x="514" y="26"/>
                    </a:lnTo>
                    <a:lnTo>
                      <a:pt x="499" y="20"/>
                    </a:lnTo>
                    <a:lnTo>
                      <a:pt x="486" y="14"/>
                    </a:lnTo>
                    <a:lnTo>
                      <a:pt x="472" y="11"/>
                    </a:lnTo>
                    <a:lnTo>
                      <a:pt x="466" y="20"/>
                    </a:lnTo>
                    <a:lnTo>
                      <a:pt x="451" y="24"/>
                    </a:lnTo>
                    <a:lnTo>
                      <a:pt x="450" y="32"/>
                    </a:lnTo>
                    <a:lnTo>
                      <a:pt x="454" y="44"/>
                    </a:lnTo>
                    <a:lnTo>
                      <a:pt x="451" y="56"/>
                    </a:lnTo>
                    <a:lnTo>
                      <a:pt x="453" y="66"/>
                    </a:lnTo>
                    <a:lnTo>
                      <a:pt x="457" y="72"/>
                    </a:lnTo>
                    <a:lnTo>
                      <a:pt x="460" y="71"/>
                    </a:lnTo>
                    <a:lnTo>
                      <a:pt x="462" y="80"/>
                    </a:lnTo>
                    <a:lnTo>
                      <a:pt x="468" y="80"/>
                    </a:lnTo>
                    <a:lnTo>
                      <a:pt x="475" y="81"/>
                    </a:lnTo>
                    <a:lnTo>
                      <a:pt x="481" y="84"/>
                    </a:lnTo>
                    <a:lnTo>
                      <a:pt x="484" y="87"/>
                    </a:lnTo>
                    <a:lnTo>
                      <a:pt x="484" y="101"/>
                    </a:lnTo>
                    <a:lnTo>
                      <a:pt x="493" y="104"/>
                    </a:lnTo>
                    <a:lnTo>
                      <a:pt x="495" y="113"/>
                    </a:lnTo>
                    <a:lnTo>
                      <a:pt x="501" y="122"/>
                    </a:lnTo>
                    <a:lnTo>
                      <a:pt x="507" y="129"/>
                    </a:lnTo>
                    <a:lnTo>
                      <a:pt x="511" y="137"/>
                    </a:lnTo>
                    <a:lnTo>
                      <a:pt x="520" y="153"/>
                    </a:lnTo>
                    <a:lnTo>
                      <a:pt x="526" y="165"/>
                    </a:lnTo>
                    <a:lnTo>
                      <a:pt x="526" y="180"/>
                    </a:lnTo>
                    <a:lnTo>
                      <a:pt x="520" y="185"/>
                    </a:lnTo>
                    <a:lnTo>
                      <a:pt x="514" y="185"/>
                    </a:lnTo>
                    <a:lnTo>
                      <a:pt x="510" y="191"/>
                    </a:lnTo>
                    <a:lnTo>
                      <a:pt x="514" y="200"/>
                    </a:lnTo>
                    <a:lnTo>
                      <a:pt x="523" y="213"/>
                    </a:lnTo>
                    <a:lnTo>
                      <a:pt x="528" y="218"/>
                    </a:lnTo>
                    <a:lnTo>
                      <a:pt x="534" y="222"/>
                    </a:lnTo>
                    <a:lnTo>
                      <a:pt x="538" y="230"/>
                    </a:lnTo>
                    <a:lnTo>
                      <a:pt x="540" y="234"/>
                    </a:lnTo>
                    <a:lnTo>
                      <a:pt x="546" y="237"/>
                    </a:lnTo>
                    <a:lnTo>
                      <a:pt x="552" y="245"/>
                    </a:lnTo>
                    <a:lnTo>
                      <a:pt x="559" y="248"/>
                    </a:lnTo>
                    <a:lnTo>
                      <a:pt x="559" y="251"/>
                    </a:lnTo>
                    <a:lnTo>
                      <a:pt x="565" y="251"/>
                    </a:lnTo>
                    <a:lnTo>
                      <a:pt x="570" y="251"/>
                    </a:lnTo>
                    <a:lnTo>
                      <a:pt x="574" y="249"/>
                    </a:lnTo>
                    <a:lnTo>
                      <a:pt x="577" y="243"/>
                    </a:lnTo>
                    <a:lnTo>
                      <a:pt x="576" y="237"/>
                    </a:lnTo>
                    <a:lnTo>
                      <a:pt x="573" y="221"/>
                    </a:lnTo>
                    <a:lnTo>
                      <a:pt x="574" y="213"/>
                    </a:lnTo>
                    <a:lnTo>
                      <a:pt x="582" y="212"/>
                    </a:lnTo>
                    <a:lnTo>
                      <a:pt x="591" y="218"/>
                    </a:lnTo>
                    <a:lnTo>
                      <a:pt x="598" y="219"/>
                    </a:lnTo>
                    <a:lnTo>
                      <a:pt x="604" y="225"/>
                    </a:lnTo>
                    <a:lnTo>
                      <a:pt x="606" y="228"/>
                    </a:lnTo>
                    <a:lnTo>
                      <a:pt x="615" y="236"/>
                    </a:lnTo>
                    <a:lnTo>
                      <a:pt x="616" y="239"/>
                    </a:lnTo>
                    <a:lnTo>
                      <a:pt x="613" y="242"/>
                    </a:lnTo>
                    <a:lnTo>
                      <a:pt x="609" y="248"/>
                    </a:lnTo>
                    <a:lnTo>
                      <a:pt x="606" y="252"/>
                    </a:lnTo>
                    <a:lnTo>
                      <a:pt x="604" y="258"/>
                    </a:lnTo>
                    <a:lnTo>
                      <a:pt x="603" y="266"/>
                    </a:lnTo>
                    <a:lnTo>
                      <a:pt x="603" y="278"/>
                    </a:lnTo>
                    <a:lnTo>
                      <a:pt x="603" y="282"/>
                    </a:lnTo>
                    <a:lnTo>
                      <a:pt x="607" y="291"/>
                    </a:lnTo>
                    <a:lnTo>
                      <a:pt x="610" y="300"/>
                    </a:lnTo>
                    <a:lnTo>
                      <a:pt x="612" y="308"/>
                    </a:lnTo>
                    <a:lnTo>
                      <a:pt x="615" y="317"/>
                    </a:lnTo>
                    <a:lnTo>
                      <a:pt x="610" y="326"/>
                    </a:lnTo>
                    <a:lnTo>
                      <a:pt x="615" y="341"/>
                    </a:lnTo>
                    <a:lnTo>
                      <a:pt x="618" y="354"/>
                    </a:lnTo>
                    <a:lnTo>
                      <a:pt x="615" y="363"/>
                    </a:lnTo>
                    <a:lnTo>
                      <a:pt x="597" y="368"/>
                    </a:lnTo>
                    <a:lnTo>
                      <a:pt x="597" y="378"/>
                    </a:lnTo>
                    <a:lnTo>
                      <a:pt x="600" y="389"/>
                    </a:lnTo>
                    <a:lnTo>
                      <a:pt x="610" y="396"/>
                    </a:lnTo>
                    <a:lnTo>
                      <a:pt x="625" y="410"/>
                    </a:lnTo>
                    <a:lnTo>
                      <a:pt x="627" y="426"/>
                    </a:lnTo>
                    <a:lnTo>
                      <a:pt x="631" y="441"/>
                    </a:lnTo>
                    <a:lnTo>
                      <a:pt x="636" y="452"/>
                    </a:lnTo>
                    <a:lnTo>
                      <a:pt x="633" y="464"/>
                    </a:lnTo>
                    <a:lnTo>
                      <a:pt x="633" y="474"/>
                    </a:lnTo>
                    <a:lnTo>
                      <a:pt x="618" y="483"/>
                    </a:lnTo>
                    <a:lnTo>
                      <a:pt x="603" y="497"/>
                    </a:lnTo>
                    <a:lnTo>
                      <a:pt x="601" y="510"/>
                    </a:lnTo>
                    <a:lnTo>
                      <a:pt x="597" y="524"/>
                    </a:lnTo>
                    <a:lnTo>
                      <a:pt x="589" y="537"/>
                    </a:lnTo>
                    <a:lnTo>
                      <a:pt x="588" y="552"/>
                    </a:lnTo>
                    <a:lnTo>
                      <a:pt x="579" y="558"/>
                    </a:lnTo>
                    <a:lnTo>
                      <a:pt x="555" y="566"/>
                    </a:lnTo>
                    <a:lnTo>
                      <a:pt x="522" y="569"/>
                    </a:lnTo>
                    <a:lnTo>
                      <a:pt x="511" y="561"/>
                    </a:lnTo>
                    <a:lnTo>
                      <a:pt x="501" y="569"/>
                    </a:lnTo>
                    <a:lnTo>
                      <a:pt x="474" y="581"/>
                    </a:lnTo>
                    <a:lnTo>
                      <a:pt x="459" y="593"/>
                    </a:lnTo>
                    <a:lnTo>
                      <a:pt x="441" y="608"/>
                    </a:lnTo>
                    <a:lnTo>
                      <a:pt x="420" y="606"/>
                    </a:lnTo>
                    <a:lnTo>
                      <a:pt x="409" y="593"/>
                    </a:lnTo>
                    <a:lnTo>
                      <a:pt x="382" y="578"/>
                    </a:lnTo>
                    <a:lnTo>
                      <a:pt x="358" y="575"/>
                    </a:lnTo>
                    <a:lnTo>
                      <a:pt x="333" y="579"/>
                    </a:lnTo>
                    <a:lnTo>
                      <a:pt x="304" y="581"/>
                    </a:lnTo>
                    <a:lnTo>
                      <a:pt x="282" y="591"/>
                    </a:lnTo>
                    <a:lnTo>
                      <a:pt x="267" y="567"/>
                    </a:lnTo>
                    <a:lnTo>
                      <a:pt x="256" y="555"/>
                    </a:lnTo>
                    <a:lnTo>
                      <a:pt x="238" y="534"/>
                    </a:lnTo>
                    <a:lnTo>
                      <a:pt x="217" y="519"/>
                    </a:lnTo>
                    <a:lnTo>
                      <a:pt x="201" y="524"/>
                    </a:lnTo>
                    <a:lnTo>
                      <a:pt x="172" y="515"/>
                    </a:lnTo>
                    <a:lnTo>
                      <a:pt x="163" y="504"/>
                    </a:lnTo>
                    <a:lnTo>
                      <a:pt x="144" y="521"/>
                    </a:lnTo>
                    <a:lnTo>
                      <a:pt x="136" y="528"/>
                    </a:lnTo>
                    <a:lnTo>
                      <a:pt x="138" y="542"/>
                    </a:lnTo>
                    <a:lnTo>
                      <a:pt x="144" y="558"/>
                    </a:lnTo>
                    <a:lnTo>
                      <a:pt x="147" y="575"/>
                    </a:lnTo>
                    <a:lnTo>
                      <a:pt x="129" y="591"/>
                    </a:lnTo>
                    <a:lnTo>
                      <a:pt x="111" y="599"/>
                    </a:lnTo>
                    <a:lnTo>
                      <a:pt x="99" y="602"/>
                    </a:lnTo>
                    <a:lnTo>
                      <a:pt x="99" y="617"/>
                    </a:lnTo>
                    <a:lnTo>
                      <a:pt x="105" y="627"/>
                    </a:lnTo>
                    <a:lnTo>
                      <a:pt x="108" y="638"/>
                    </a:lnTo>
                    <a:lnTo>
                      <a:pt x="111" y="654"/>
                    </a:lnTo>
                    <a:lnTo>
                      <a:pt x="115" y="668"/>
                    </a:lnTo>
                    <a:lnTo>
                      <a:pt x="99" y="680"/>
                    </a:lnTo>
                    <a:lnTo>
                      <a:pt x="88" y="686"/>
                    </a:lnTo>
                    <a:lnTo>
                      <a:pt x="75" y="698"/>
                    </a:lnTo>
                    <a:lnTo>
                      <a:pt x="85" y="705"/>
                    </a:lnTo>
                    <a:lnTo>
                      <a:pt x="93" y="720"/>
                    </a:lnTo>
                    <a:lnTo>
                      <a:pt x="99" y="729"/>
                    </a:lnTo>
                    <a:lnTo>
                      <a:pt x="108" y="740"/>
                    </a:lnTo>
                    <a:lnTo>
                      <a:pt x="114" y="755"/>
                    </a:lnTo>
                    <a:lnTo>
                      <a:pt x="115" y="765"/>
                    </a:lnTo>
                    <a:lnTo>
                      <a:pt x="121" y="788"/>
                    </a:lnTo>
                    <a:lnTo>
                      <a:pt x="111" y="798"/>
                    </a:lnTo>
                    <a:lnTo>
                      <a:pt x="105" y="812"/>
                    </a:lnTo>
                    <a:lnTo>
                      <a:pt x="94" y="822"/>
                    </a:lnTo>
                    <a:lnTo>
                      <a:pt x="90" y="839"/>
                    </a:lnTo>
                    <a:lnTo>
                      <a:pt x="78" y="845"/>
                    </a:lnTo>
                    <a:lnTo>
                      <a:pt x="66" y="852"/>
                    </a:lnTo>
                    <a:lnTo>
                      <a:pt x="55" y="872"/>
                    </a:lnTo>
                    <a:lnTo>
                      <a:pt x="55" y="882"/>
                    </a:lnTo>
                    <a:lnTo>
                      <a:pt x="40" y="887"/>
                    </a:lnTo>
                    <a:lnTo>
                      <a:pt x="22" y="881"/>
                    </a:lnTo>
                    <a:lnTo>
                      <a:pt x="18" y="890"/>
                    </a:lnTo>
                    <a:lnTo>
                      <a:pt x="3" y="900"/>
                    </a:lnTo>
                    <a:lnTo>
                      <a:pt x="0" y="915"/>
                    </a:lnTo>
                    <a:lnTo>
                      <a:pt x="4" y="924"/>
                    </a:lnTo>
                    <a:lnTo>
                      <a:pt x="4" y="944"/>
                    </a:lnTo>
                    <a:lnTo>
                      <a:pt x="10" y="956"/>
                    </a:lnTo>
                    <a:lnTo>
                      <a:pt x="21" y="962"/>
                    </a:lnTo>
                    <a:lnTo>
                      <a:pt x="33" y="954"/>
                    </a:lnTo>
                    <a:lnTo>
                      <a:pt x="40" y="966"/>
                    </a:lnTo>
                    <a:lnTo>
                      <a:pt x="46" y="983"/>
                    </a:lnTo>
                    <a:lnTo>
                      <a:pt x="51" y="993"/>
                    </a:lnTo>
                    <a:lnTo>
                      <a:pt x="46" y="1002"/>
                    </a:lnTo>
                    <a:lnTo>
                      <a:pt x="54" y="1011"/>
                    </a:lnTo>
                    <a:lnTo>
                      <a:pt x="81" y="1010"/>
                    </a:lnTo>
                    <a:lnTo>
                      <a:pt x="88" y="1019"/>
                    </a:lnTo>
                    <a:lnTo>
                      <a:pt x="103" y="1037"/>
                    </a:lnTo>
                    <a:lnTo>
                      <a:pt x="121" y="1043"/>
                    </a:lnTo>
                    <a:lnTo>
                      <a:pt x="136" y="1047"/>
                    </a:lnTo>
                    <a:lnTo>
                      <a:pt x="148" y="1046"/>
                    </a:lnTo>
                    <a:lnTo>
                      <a:pt x="160" y="1025"/>
                    </a:lnTo>
                    <a:lnTo>
                      <a:pt x="172" y="1016"/>
                    </a:lnTo>
                    <a:lnTo>
                      <a:pt x="184" y="1011"/>
                    </a:lnTo>
                    <a:lnTo>
                      <a:pt x="196" y="1010"/>
                    </a:lnTo>
                    <a:lnTo>
                      <a:pt x="213" y="1022"/>
                    </a:lnTo>
                    <a:lnTo>
                      <a:pt x="225" y="1035"/>
                    </a:lnTo>
                    <a:lnTo>
                      <a:pt x="220" y="1050"/>
                    </a:lnTo>
                    <a:lnTo>
                      <a:pt x="211" y="1068"/>
                    </a:lnTo>
                    <a:lnTo>
                      <a:pt x="205" y="1077"/>
                    </a:lnTo>
                    <a:lnTo>
                      <a:pt x="199" y="1085"/>
                    </a:lnTo>
                    <a:lnTo>
                      <a:pt x="202" y="1095"/>
                    </a:lnTo>
                    <a:lnTo>
                      <a:pt x="208" y="1109"/>
                    </a:lnTo>
                    <a:lnTo>
                      <a:pt x="223" y="1119"/>
                    </a:lnTo>
                    <a:lnTo>
                      <a:pt x="225" y="1130"/>
                    </a:lnTo>
                    <a:lnTo>
                      <a:pt x="211" y="1137"/>
                    </a:lnTo>
                    <a:lnTo>
                      <a:pt x="204" y="1128"/>
                    </a:lnTo>
                    <a:lnTo>
                      <a:pt x="198" y="1140"/>
                    </a:lnTo>
                    <a:lnTo>
                      <a:pt x="208" y="1149"/>
                    </a:lnTo>
                    <a:lnTo>
                      <a:pt x="222" y="1169"/>
                    </a:lnTo>
                    <a:lnTo>
                      <a:pt x="237" y="1185"/>
                    </a:lnTo>
                    <a:lnTo>
                      <a:pt x="253" y="1179"/>
                    </a:lnTo>
                    <a:lnTo>
                      <a:pt x="259" y="1190"/>
                    </a:lnTo>
                    <a:lnTo>
                      <a:pt x="274" y="1193"/>
                    </a:lnTo>
                    <a:lnTo>
                      <a:pt x="292" y="1196"/>
                    </a:lnTo>
                    <a:lnTo>
                      <a:pt x="304" y="1205"/>
                    </a:lnTo>
                    <a:lnTo>
                      <a:pt x="316" y="1190"/>
                    </a:lnTo>
                    <a:lnTo>
                      <a:pt x="327" y="1187"/>
                    </a:lnTo>
                    <a:lnTo>
                      <a:pt x="346" y="1196"/>
                    </a:lnTo>
                    <a:lnTo>
                      <a:pt x="364" y="1211"/>
                    </a:lnTo>
                    <a:lnTo>
                      <a:pt x="387" y="1205"/>
                    </a:lnTo>
                    <a:lnTo>
                      <a:pt x="393" y="1217"/>
                    </a:lnTo>
                    <a:lnTo>
                      <a:pt x="409" y="1223"/>
                    </a:lnTo>
                    <a:lnTo>
                      <a:pt x="423" y="1209"/>
                    </a:lnTo>
                    <a:lnTo>
                      <a:pt x="426" y="1217"/>
                    </a:lnTo>
                    <a:lnTo>
                      <a:pt x="439" y="1223"/>
                    </a:lnTo>
                    <a:lnTo>
                      <a:pt x="454" y="1227"/>
                    </a:lnTo>
                    <a:lnTo>
                      <a:pt x="469" y="1220"/>
                    </a:lnTo>
                    <a:lnTo>
                      <a:pt x="484" y="1217"/>
                    </a:lnTo>
                    <a:lnTo>
                      <a:pt x="489" y="1212"/>
                    </a:lnTo>
                    <a:lnTo>
                      <a:pt x="495" y="1206"/>
                    </a:lnTo>
                    <a:lnTo>
                      <a:pt x="510" y="1199"/>
                    </a:lnTo>
                    <a:lnTo>
                      <a:pt x="523" y="1200"/>
                    </a:lnTo>
                    <a:lnTo>
                      <a:pt x="529" y="1187"/>
                    </a:lnTo>
                    <a:lnTo>
                      <a:pt x="532" y="1175"/>
                    </a:lnTo>
                    <a:lnTo>
                      <a:pt x="538" y="1167"/>
                    </a:lnTo>
                    <a:lnTo>
                      <a:pt x="549" y="1176"/>
                    </a:lnTo>
                    <a:lnTo>
                      <a:pt x="570" y="1170"/>
                    </a:lnTo>
                    <a:lnTo>
                      <a:pt x="594" y="1160"/>
                    </a:lnTo>
                    <a:lnTo>
                      <a:pt x="604" y="1143"/>
                    </a:lnTo>
                    <a:lnTo>
                      <a:pt x="613" y="1125"/>
                    </a:lnTo>
                    <a:lnTo>
                      <a:pt x="615" y="1110"/>
                    </a:lnTo>
                    <a:lnTo>
                      <a:pt x="622" y="1094"/>
                    </a:lnTo>
                    <a:lnTo>
                      <a:pt x="618" y="1077"/>
                    </a:lnTo>
                    <a:lnTo>
                      <a:pt x="630" y="1079"/>
                    </a:lnTo>
                    <a:lnTo>
                      <a:pt x="642" y="1073"/>
                    </a:lnTo>
                    <a:lnTo>
                      <a:pt x="654" y="1059"/>
                    </a:lnTo>
                    <a:lnTo>
                      <a:pt x="672" y="1079"/>
                    </a:lnTo>
                    <a:lnTo>
                      <a:pt x="691" y="1079"/>
                    </a:lnTo>
                    <a:lnTo>
                      <a:pt x="702" y="1086"/>
                    </a:lnTo>
                    <a:lnTo>
                      <a:pt x="706" y="1074"/>
                    </a:lnTo>
                    <a:lnTo>
                      <a:pt x="715" y="1082"/>
                    </a:lnTo>
                    <a:lnTo>
                      <a:pt x="727" y="1082"/>
                    </a:lnTo>
                    <a:lnTo>
                      <a:pt x="741" y="1106"/>
                    </a:lnTo>
                    <a:lnTo>
                      <a:pt x="753" y="1127"/>
                    </a:lnTo>
                    <a:lnTo>
                      <a:pt x="762" y="1146"/>
                    </a:lnTo>
                    <a:lnTo>
                      <a:pt x="753" y="1166"/>
                    </a:lnTo>
                    <a:lnTo>
                      <a:pt x="753" y="1184"/>
                    </a:lnTo>
                    <a:lnTo>
                      <a:pt x="756" y="1206"/>
                    </a:lnTo>
                    <a:lnTo>
                      <a:pt x="778" y="1211"/>
                    </a:lnTo>
                    <a:lnTo>
                      <a:pt x="784" y="1202"/>
                    </a:lnTo>
                    <a:lnTo>
                      <a:pt x="789" y="1217"/>
                    </a:lnTo>
                    <a:lnTo>
                      <a:pt x="796" y="1227"/>
                    </a:lnTo>
                    <a:lnTo>
                      <a:pt x="808" y="1238"/>
                    </a:lnTo>
                    <a:lnTo>
                      <a:pt x="813" y="1248"/>
                    </a:lnTo>
                    <a:lnTo>
                      <a:pt x="820" y="1256"/>
                    </a:lnTo>
                    <a:lnTo>
                      <a:pt x="829" y="1260"/>
                    </a:lnTo>
                    <a:lnTo>
                      <a:pt x="838" y="1263"/>
                    </a:lnTo>
                    <a:lnTo>
                      <a:pt x="844" y="1257"/>
                    </a:lnTo>
                    <a:lnTo>
                      <a:pt x="849" y="1251"/>
                    </a:lnTo>
                    <a:lnTo>
                      <a:pt x="856" y="1257"/>
                    </a:lnTo>
                    <a:lnTo>
                      <a:pt x="865" y="1253"/>
                    </a:lnTo>
                    <a:lnTo>
                      <a:pt x="861" y="1230"/>
                    </a:lnTo>
                    <a:lnTo>
                      <a:pt x="858" y="1215"/>
                    </a:lnTo>
                    <a:lnTo>
                      <a:pt x="865" y="1208"/>
                    </a:lnTo>
                    <a:lnTo>
                      <a:pt x="870" y="1199"/>
                    </a:lnTo>
                    <a:lnTo>
                      <a:pt x="883" y="1191"/>
                    </a:lnTo>
                    <a:lnTo>
                      <a:pt x="895" y="1185"/>
                    </a:lnTo>
                    <a:lnTo>
                      <a:pt x="895" y="1170"/>
                    </a:lnTo>
                    <a:lnTo>
                      <a:pt x="906" y="1158"/>
                    </a:lnTo>
                    <a:lnTo>
                      <a:pt x="919" y="1145"/>
                    </a:lnTo>
                    <a:lnTo>
                      <a:pt x="937" y="1136"/>
                    </a:lnTo>
                    <a:lnTo>
                      <a:pt x="943" y="1152"/>
                    </a:lnTo>
                    <a:lnTo>
                      <a:pt x="966" y="1161"/>
                    </a:lnTo>
                    <a:lnTo>
                      <a:pt x="976" y="1161"/>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45" name="Freeform 901"/>
              <p:cNvSpPr>
                <a:spLocks/>
              </p:cNvSpPr>
              <p:nvPr/>
            </p:nvSpPr>
            <p:spPr bwMode="auto">
              <a:xfrm>
                <a:off x="3864" y="1868"/>
                <a:ext cx="7" cy="3"/>
              </a:xfrm>
              <a:custGeom>
                <a:avLst/>
                <a:gdLst>
                  <a:gd name="T0" fmla="*/ 0 w 36"/>
                  <a:gd name="T1" fmla="*/ 0 h 18"/>
                  <a:gd name="T2" fmla="*/ 0 w 36"/>
                  <a:gd name="T3" fmla="*/ 0 h 18"/>
                  <a:gd name="T4" fmla="*/ 0 w 36"/>
                  <a:gd name="T5" fmla="*/ 0 h 18"/>
                  <a:gd name="T6" fmla="*/ 0 w 36"/>
                  <a:gd name="T7" fmla="*/ 0 h 18"/>
                  <a:gd name="T8" fmla="*/ 0 w 36"/>
                  <a:gd name="T9" fmla="*/ 0 h 18"/>
                  <a:gd name="T10" fmla="*/ 0 w 36"/>
                  <a:gd name="T11" fmla="*/ 0 h 18"/>
                  <a:gd name="T12" fmla="*/ 0 w 36"/>
                  <a:gd name="T13" fmla="*/ 0 h 18"/>
                  <a:gd name="T14" fmla="*/ 0 60000 65536"/>
                  <a:gd name="T15" fmla="*/ 0 60000 65536"/>
                  <a:gd name="T16" fmla="*/ 0 60000 65536"/>
                  <a:gd name="T17" fmla="*/ 0 60000 65536"/>
                  <a:gd name="T18" fmla="*/ 0 60000 65536"/>
                  <a:gd name="T19" fmla="*/ 0 60000 65536"/>
                  <a:gd name="T20" fmla="*/ 0 60000 65536"/>
                  <a:gd name="T21" fmla="*/ 0 w 36"/>
                  <a:gd name="T22" fmla="*/ 0 h 18"/>
                  <a:gd name="T23" fmla="*/ 36 w 36"/>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18">
                    <a:moveTo>
                      <a:pt x="11" y="7"/>
                    </a:moveTo>
                    <a:lnTo>
                      <a:pt x="0" y="7"/>
                    </a:lnTo>
                    <a:lnTo>
                      <a:pt x="6" y="18"/>
                    </a:lnTo>
                    <a:lnTo>
                      <a:pt x="29" y="15"/>
                    </a:lnTo>
                    <a:lnTo>
                      <a:pt x="36" y="1"/>
                    </a:lnTo>
                    <a:lnTo>
                      <a:pt x="21" y="0"/>
                    </a:lnTo>
                    <a:lnTo>
                      <a:pt x="11" y="7"/>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46" name="Freeform 902"/>
              <p:cNvSpPr>
                <a:spLocks/>
              </p:cNvSpPr>
              <p:nvPr/>
            </p:nvSpPr>
            <p:spPr bwMode="auto">
              <a:xfrm>
                <a:off x="3856" y="1871"/>
                <a:ext cx="2" cy="2"/>
              </a:xfrm>
              <a:custGeom>
                <a:avLst/>
                <a:gdLst>
                  <a:gd name="T0" fmla="*/ 0 w 12"/>
                  <a:gd name="T1" fmla="*/ 0 h 11"/>
                  <a:gd name="T2" fmla="*/ 0 w 12"/>
                  <a:gd name="T3" fmla="*/ 0 h 11"/>
                  <a:gd name="T4" fmla="*/ 0 w 12"/>
                  <a:gd name="T5" fmla="*/ 0 h 11"/>
                  <a:gd name="T6" fmla="*/ 0 w 12"/>
                  <a:gd name="T7" fmla="*/ 0 h 11"/>
                  <a:gd name="T8" fmla="*/ 0 60000 65536"/>
                  <a:gd name="T9" fmla="*/ 0 60000 65536"/>
                  <a:gd name="T10" fmla="*/ 0 60000 65536"/>
                  <a:gd name="T11" fmla="*/ 0 60000 65536"/>
                  <a:gd name="T12" fmla="*/ 0 w 12"/>
                  <a:gd name="T13" fmla="*/ 0 h 11"/>
                  <a:gd name="T14" fmla="*/ 12 w 12"/>
                  <a:gd name="T15" fmla="*/ 11 h 11"/>
                </a:gdLst>
                <a:ahLst/>
                <a:cxnLst>
                  <a:cxn ang="T8">
                    <a:pos x="T0" y="T1"/>
                  </a:cxn>
                  <a:cxn ang="T9">
                    <a:pos x="T2" y="T3"/>
                  </a:cxn>
                  <a:cxn ang="T10">
                    <a:pos x="T4" y="T5"/>
                  </a:cxn>
                  <a:cxn ang="T11">
                    <a:pos x="T6" y="T7"/>
                  </a:cxn>
                </a:cxnLst>
                <a:rect l="T12" t="T13" r="T14" b="T15"/>
                <a:pathLst>
                  <a:path w="12" h="11">
                    <a:moveTo>
                      <a:pt x="2" y="0"/>
                    </a:moveTo>
                    <a:lnTo>
                      <a:pt x="0" y="11"/>
                    </a:lnTo>
                    <a:lnTo>
                      <a:pt x="12" y="3"/>
                    </a:lnTo>
                    <a:lnTo>
                      <a:pt x="2"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47" name="Freeform 903"/>
              <p:cNvSpPr>
                <a:spLocks/>
              </p:cNvSpPr>
              <p:nvPr/>
            </p:nvSpPr>
            <p:spPr bwMode="auto">
              <a:xfrm>
                <a:off x="3772" y="1848"/>
                <a:ext cx="4" cy="6"/>
              </a:xfrm>
              <a:custGeom>
                <a:avLst/>
                <a:gdLst>
                  <a:gd name="T0" fmla="*/ 0 w 23"/>
                  <a:gd name="T1" fmla="*/ 0 h 33"/>
                  <a:gd name="T2" fmla="*/ 0 w 23"/>
                  <a:gd name="T3" fmla="*/ 0 h 33"/>
                  <a:gd name="T4" fmla="*/ 0 w 23"/>
                  <a:gd name="T5" fmla="*/ 0 h 33"/>
                  <a:gd name="T6" fmla="*/ 0 w 23"/>
                  <a:gd name="T7" fmla="*/ 0 h 33"/>
                  <a:gd name="T8" fmla="*/ 0 w 23"/>
                  <a:gd name="T9" fmla="*/ 0 h 33"/>
                  <a:gd name="T10" fmla="*/ 0 w 23"/>
                  <a:gd name="T11" fmla="*/ 0 h 33"/>
                  <a:gd name="T12" fmla="*/ 0 w 23"/>
                  <a:gd name="T13" fmla="*/ 0 h 33"/>
                  <a:gd name="T14" fmla="*/ 0 w 23"/>
                  <a:gd name="T15" fmla="*/ 0 h 33"/>
                  <a:gd name="T16" fmla="*/ 0 60000 65536"/>
                  <a:gd name="T17" fmla="*/ 0 60000 65536"/>
                  <a:gd name="T18" fmla="*/ 0 60000 65536"/>
                  <a:gd name="T19" fmla="*/ 0 60000 65536"/>
                  <a:gd name="T20" fmla="*/ 0 60000 65536"/>
                  <a:gd name="T21" fmla="*/ 0 60000 65536"/>
                  <a:gd name="T22" fmla="*/ 0 60000 65536"/>
                  <a:gd name="T23" fmla="*/ 0 60000 65536"/>
                  <a:gd name="T24" fmla="*/ 0 w 23"/>
                  <a:gd name="T25" fmla="*/ 0 h 33"/>
                  <a:gd name="T26" fmla="*/ 23 w 23"/>
                  <a:gd name="T27" fmla="*/ 33 h 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 h="33">
                    <a:moveTo>
                      <a:pt x="20" y="0"/>
                    </a:moveTo>
                    <a:lnTo>
                      <a:pt x="12" y="7"/>
                    </a:lnTo>
                    <a:lnTo>
                      <a:pt x="9" y="19"/>
                    </a:lnTo>
                    <a:lnTo>
                      <a:pt x="0" y="28"/>
                    </a:lnTo>
                    <a:lnTo>
                      <a:pt x="11" y="33"/>
                    </a:lnTo>
                    <a:lnTo>
                      <a:pt x="14" y="21"/>
                    </a:lnTo>
                    <a:lnTo>
                      <a:pt x="23" y="13"/>
                    </a:lnTo>
                    <a:lnTo>
                      <a:pt x="20"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48" name="Freeform 904"/>
              <p:cNvSpPr>
                <a:spLocks/>
              </p:cNvSpPr>
              <p:nvPr/>
            </p:nvSpPr>
            <p:spPr bwMode="auto">
              <a:xfrm>
                <a:off x="3786" y="1841"/>
                <a:ext cx="2" cy="3"/>
              </a:xfrm>
              <a:custGeom>
                <a:avLst/>
                <a:gdLst>
                  <a:gd name="T0" fmla="*/ 0 w 12"/>
                  <a:gd name="T1" fmla="*/ 0 h 15"/>
                  <a:gd name="T2" fmla="*/ 0 w 12"/>
                  <a:gd name="T3" fmla="*/ 0 h 15"/>
                  <a:gd name="T4" fmla="*/ 0 w 12"/>
                  <a:gd name="T5" fmla="*/ 0 h 15"/>
                  <a:gd name="T6" fmla="*/ 0 w 12"/>
                  <a:gd name="T7" fmla="*/ 0 h 15"/>
                  <a:gd name="T8" fmla="*/ 0 60000 65536"/>
                  <a:gd name="T9" fmla="*/ 0 60000 65536"/>
                  <a:gd name="T10" fmla="*/ 0 60000 65536"/>
                  <a:gd name="T11" fmla="*/ 0 60000 65536"/>
                  <a:gd name="T12" fmla="*/ 0 w 12"/>
                  <a:gd name="T13" fmla="*/ 0 h 15"/>
                  <a:gd name="T14" fmla="*/ 12 w 12"/>
                  <a:gd name="T15" fmla="*/ 15 h 15"/>
                </a:gdLst>
                <a:ahLst/>
                <a:cxnLst>
                  <a:cxn ang="T8">
                    <a:pos x="T0" y="T1"/>
                  </a:cxn>
                  <a:cxn ang="T9">
                    <a:pos x="T2" y="T3"/>
                  </a:cxn>
                  <a:cxn ang="T10">
                    <a:pos x="T4" y="T5"/>
                  </a:cxn>
                  <a:cxn ang="T11">
                    <a:pos x="T6" y="T7"/>
                  </a:cxn>
                </a:cxnLst>
                <a:rect l="T12" t="T13" r="T14" b="T15"/>
                <a:pathLst>
                  <a:path w="12" h="15">
                    <a:moveTo>
                      <a:pt x="4" y="0"/>
                    </a:moveTo>
                    <a:lnTo>
                      <a:pt x="0" y="9"/>
                    </a:lnTo>
                    <a:lnTo>
                      <a:pt x="12" y="15"/>
                    </a:lnTo>
                    <a:lnTo>
                      <a:pt x="4"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49" name="Freeform 905"/>
              <p:cNvSpPr>
                <a:spLocks/>
              </p:cNvSpPr>
              <p:nvPr/>
            </p:nvSpPr>
            <p:spPr bwMode="auto">
              <a:xfrm>
                <a:off x="3791" y="1861"/>
                <a:ext cx="2" cy="4"/>
              </a:xfrm>
              <a:custGeom>
                <a:avLst/>
                <a:gdLst>
                  <a:gd name="T0" fmla="*/ 0 w 11"/>
                  <a:gd name="T1" fmla="*/ 0 h 24"/>
                  <a:gd name="T2" fmla="*/ 0 w 11"/>
                  <a:gd name="T3" fmla="*/ 0 h 24"/>
                  <a:gd name="T4" fmla="*/ 0 w 11"/>
                  <a:gd name="T5" fmla="*/ 0 h 24"/>
                  <a:gd name="T6" fmla="*/ 0 w 11"/>
                  <a:gd name="T7" fmla="*/ 0 h 24"/>
                  <a:gd name="T8" fmla="*/ 0 w 11"/>
                  <a:gd name="T9" fmla="*/ 0 h 24"/>
                  <a:gd name="T10" fmla="*/ 0 60000 65536"/>
                  <a:gd name="T11" fmla="*/ 0 60000 65536"/>
                  <a:gd name="T12" fmla="*/ 0 60000 65536"/>
                  <a:gd name="T13" fmla="*/ 0 60000 65536"/>
                  <a:gd name="T14" fmla="*/ 0 60000 65536"/>
                  <a:gd name="T15" fmla="*/ 0 w 11"/>
                  <a:gd name="T16" fmla="*/ 0 h 24"/>
                  <a:gd name="T17" fmla="*/ 11 w 11"/>
                  <a:gd name="T18" fmla="*/ 24 h 24"/>
                </a:gdLst>
                <a:ahLst/>
                <a:cxnLst>
                  <a:cxn ang="T10">
                    <a:pos x="T0" y="T1"/>
                  </a:cxn>
                  <a:cxn ang="T11">
                    <a:pos x="T2" y="T3"/>
                  </a:cxn>
                  <a:cxn ang="T12">
                    <a:pos x="T4" y="T5"/>
                  </a:cxn>
                  <a:cxn ang="T13">
                    <a:pos x="T6" y="T7"/>
                  </a:cxn>
                  <a:cxn ang="T14">
                    <a:pos x="T8" y="T9"/>
                  </a:cxn>
                </a:cxnLst>
                <a:rect l="T15" t="T16" r="T17" b="T18"/>
                <a:pathLst>
                  <a:path w="11" h="24">
                    <a:moveTo>
                      <a:pt x="3" y="0"/>
                    </a:moveTo>
                    <a:lnTo>
                      <a:pt x="0" y="16"/>
                    </a:lnTo>
                    <a:lnTo>
                      <a:pt x="11" y="24"/>
                    </a:lnTo>
                    <a:lnTo>
                      <a:pt x="11" y="6"/>
                    </a:lnTo>
                    <a:lnTo>
                      <a:pt x="3"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50" name="Freeform 906"/>
              <p:cNvSpPr>
                <a:spLocks/>
              </p:cNvSpPr>
              <p:nvPr/>
            </p:nvSpPr>
            <p:spPr bwMode="auto">
              <a:xfrm>
                <a:off x="3546" y="1402"/>
                <a:ext cx="106" cy="60"/>
              </a:xfrm>
              <a:custGeom>
                <a:avLst/>
                <a:gdLst>
                  <a:gd name="T0" fmla="*/ 0 w 575"/>
                  <a:gd name="T1" fmla="*/ 0 h 327"/>
                  <a:gd name="T2" fmla="*/ 0 w 575"/>
                  <a:gd name="T3" fmla="*/ 0 h 327"/>
                  <a:gd name="T4" fmla="*/ 0 w 575"/>
                  <a:gd name="T5" fmla="*/ 0 h 327"/>
                  <a:gd name="T6" fmla="*/ 0 w 575"/>
                  <a:gd name="T7" fmla="*/ 0 h 327"/>
                  <a:gd name="T8" fmla="*/ 0 w 575"/>
                  <a:gd name="T9" fmla="*/ 0 h 327"/>
                  <a:gd name="T10" fmla="*/ 0 w 575"/>
                  <a:gd name="T11" fmla="*/ 0 h 327"/>
                  <a:gd name="T12" fmla="*/ 0 w 575"/>
                  <a:gd name="T13" fmla="*/ 0 h 327"/>
                  <a:gd name="T14" fmla="*/ 0 w 575"/>
                  <a:gd name="T15" fmla="*/ 0 h 327"/>
                  <a:gd name="T16" fmla="*/ 0 w 575"/>
                  <a:gd name="T17" fmla="*/ 0 h 327"/>
                  <a:gd name="T18" fmla="*/ 0 w 575"/>
                  <a:gd name="T19" fmla="*/ 0 h 327"/>
                  <a:gd name="T20" fmla="*/ 0 w 575"/>
                  <a:gd name="T21" fmla="*/ 0 h 327"/>
                  <a:gd name="T22" fmla="*/ 0 w 575"/>
                  <a:gd name="T23" fmla="*/ 0 h 327"/>
                  <a:gd name="T24" fmla="*/ 0 w 575"/>
                  <a:gd name="T25" fmla="*/ 0 h 327"/>
                  <a:gd name="T26" fmla="*/ 0 w 575"/>
                  <a:gd name="T27" fmla="*/ 0 h 327"/>
                  <a:gd name="T28" fmla="*/ 0 w 575"/>
                  <a:gd name="T29" fmla="*/ 0 h 327"/>
                  <a:gd name="T30" fmla="*/ 0 w 575"/>
                  <a:gd name="T31" fmla="*/ 0 h 327"/>
                  <a:gd name="T32" fmla="*/ 0 w 575"/>
                  <a:gd name="T33" fmla="*/ 0 h 327"/>
                  <a:gd name="T34" fmla="*/ 0 w 575"/>
                  <a:gd name="T35" fmla="*/ 0 h 327"/>
                  <a:gd name="T36" fmla="*/ 0 w 575"/>
                  <a:gd name="T37" fmla="*/ 0 h 327"/>
                  <a:gd name="T38" fmla="*/ 0 w 575"/>
                  <a:gd name="T39" fmla="*/ 0 h 327"/>
                  <a:gd name="T40" fmla="*/ 0 w 575"/>
                  <a:gd name="T41" fmla="*/ 0 h 327"/>
                  <a:gd name="T42" fmla="*/ 0 w 575"/>
                  <a:gd name="T43" fmla="*/ 0 h 327"/>
                  <a:gd name="T44" fmla="*/ 0 w 575"/>
                  <a:gd name="T45" fmla="*/ 0 h 327"/>
                  <a:gd name="T46" fmla="*/ 0 w 575"/>
                  <a:gd name="T47" fmla="*/ 0 h 327"/>
                  <a:gd name="T48" fmla="*/ 0 w 575"/>
                  <a:gd name="T49" fmla="*/ 0 h 327"/>
                  <a:gd name="T50" fmla="*/ 0 w 575"/>
                  <a:gd name="T51" fmla="*/ 0 h 327"/>
                  <a:gd name="T52" fmla="*/ 0 w 575"/>
                  <a:gd name="T53" fmla="*/ 0 h 327"/>
                  <a:gd name="T54" fmla="*/ 0 w 575"/>
                  <a:gd name="T55" fmla="*/ 0 h 327"/>
                  <a:gd name="T56" fmla="*/ 0 w 575"/>
                  <a:gd name="T57" fmla="*/ 0 h 327"/>
                  <a:gd name="T58" fmla="*/ 0 w 575"/>
                  <a:gd name="T59" fmla="*/ 0 h 327"/>
                  <a:gd name="T60" fmla="*/ 0 w 575"/>
                  <a:gd name="T61" fmla="*/ 0 h 327"/>
                  <a:gd name="T62" fmla="*/ 0 w 575"/>
                  <a:gd name="T63" fmla="*/ 0 h 327"/>
                  <a:gd name="T64" fmla="*/ 0 w 575"/>
                  <a:gd name="T65" fmla="*/ 0 h 327"/>
                  <a:gd name="T66" fmla="*/ 0 w 575"/>
                  <a:gd name="T67" fmla="*/ 0 h 327"/>
                  <a:gd name="T68" fmla="*/ 0 w 575"/>
                  <a:gd name="T69" fmla="*/ 0 h 327"/>
                  <a:gd name="T70" fmla="*/ 0 w 575"/>
                  <a:gd name="T71" fmla="*/ 0 h 327"/>
                  <a:gd name="T72" fmla="*/ 0 w 575"/>
                  <a:gd name="T73" fmla="*/ 0 h 327"/>
                  <a:gd name="T74" fmla="*/ 0 w 575"/>
                  <a:gd name="T75" fmla="*/ 0 h 327"/>
                  <a:gd name="T76" fmla="*/ 0 w 575"/>
                  <a:gd name="T77" fmla="*/ 0 h 327"/>
                  <a:gd name="T78" fmla="*/ 0 w 575"/>
                  <a:gd name="T79" fmla="*/ 0 h 327"/>
                  <a:gd name="T80" fmla="*/ 0 w 575"/>
                  <a:gd name="T81" fmla="*/ 0 h 327"/>
                  <a:gd name="T82" fmla="*/ 0 w 575"/>
                  <a:gd name="T83" fmla="*/ 0 h 327"/>
                  <a:gd name="T84" fmla="*/ 0 w 575"/>
                  <a:gd name="T85" fmla="*/ 0 h 327"/>
                  <a:gd name="T86" fmla="*/ 0 w 575"/>
                  <a:gd name="T87" fmla="*/ 0 h 327"/>
                  <a:gd name="T88" fmla="*/ 0 w 575"/>
                  <a:gd name="T89" fmla="*/ 0 h 327"/>
                  <a:gd name="T90" fmla="*/ 0 w 575"/>
                  <a:gd name="T91" fmla="*/ 0 h 327"/>
                  <a:gd name="T92" fmla="*/ 0 w 575"/>
                  <a:gd name="T93" fmla="*/ 0 h 327"/>
                  <a:gd name="T94" fmla="*/ 0 w 575"/>
                  <a:gd name="T95" fmla="*/ 0 h 327"/>
                  <a:gd name="T96" fmla="*/ 0 w 575"/>
                  <a:gd name="T97" fmla="*/ 0 h 327"/>
                  <a:gd name="T98" fmla="*/ 0 w 575"/>
                  <a:gd name="T99" fmla="*/ 0 h 327"/>
                  <a:gd name="T100" fmla="*/ 0 w 575"/>
                  <a:gd name="T101" fmla="*/ 0 h 327"/>
                  <a:gd name="T102" fmla="*/ 0 w 575"/>
                  <a:gd name="T103" fmla="*/ 0 h 327"/>
                  <a:gd name="T104" fmla="*/ 0 w 575"/>
                  <a:gd name="T105" fmla="*/ 0 h 327"/>
                  <a:gd name="T106" fmla="*/ 0 w 575"/>
                  <a:gd name="T107" fmla="*/ 0 h 327"/>
                  <a:gd name="T108" fmla="*/ 0 w 575"/>
                  <a:gd name="T109" fmla="*/ 0 h 327"/>
                  <a:gd name="T110" fmla="*/ 0 w 575"/>
                  <a:gd name="T111" fmla="*/ 0 h 327"/>
                  <a:gd name="T112" fmla="*/ 0 w 575"/>
                  <a:gd name="T113" fmla="*/ 0 h 327"/>
                  <a:gd name="T114" fmla="*/ 0 w 575"/>
                  <a:gd name="T115" fmla="*/ 0 h 327"/>
                  <a:gd name="T116" fmla="*/ 0 w 575"/>
                  <a:gd name="T117" fmla="*/ 0 h 327"/>
                  <a:gd name="T118" fmla="*/ 0 w 575"/>
                  <a:gd name="T119" fmla="*/ 0 h 327"/>
                  <a:gd name="T120" fmla="*/ 0 w 575"/>
                  <a:gd name="T121" fmla="*/ 0 h 327"/>
                  <a:gd name="T122" fmla="*/ 0 w 575"/>
                  <a:gd name="T123" fmla="*/ 0 h 32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75"/>
                  <a:gd name="T187" fmla="*/ 0 h 327"/>
                  <a:gd name="T188" fmla="*/ 575 w 575"/>
                  <a:gd name="T189" fmla="*/ 327 h 32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75" h="327">
                    <a:moveTo>
                      <a:pt x="11" y="296"/>
                    </a:moveTo>
                    <a:lnTo>
                      <a:pt x="9" y="312"/>
                    </a:lnTo>
                    <a:lnTo>
                      <a:pt x="0" y="321"/>
                    </a:lnTo>
                    <a:lnTo>
                      <a:pt x="9" y="327"/>
                    </a:lnTo>
                    <a:lnTo>
                      <a:pt x="21" y="326"/>
                    </a:lnTo>
                    <a:lnTo>
                      <a:pt x="38" y="308"/>
                    </a:lnTo>
                    <a:lnTo>
                      <a:pt x="53" y="296"/>
                    </a:lnTo>
                    <a:lnTo>
                      <a:pt x="65" y="287"/>
                    </a:lnTo>
                    <a:lnTo>
                      <a:pt x="77" y="276"/>
                    </a:lnTo>
                    <a:lnTo>
                      <a:pt x="84" y="267"/>
                    </a:lnTo>
                    <a:lnTo>
                      <a:pt x="80" y="279"/>
                    </a:lnTo>
                    <a:lnTo>
                      <a:pt x="90" y="273"/>
                    </a:lnTo>
                    <a:lnTo>
                      <a:pt x="99" y="264"/>
                    </a:lnTo>
                    <a:lnTo>
                      <a:pt x="107" y="255"/>
                    </a:lnTo>
                    <a:lnTo>
                      <a:pt x="113" y="239"/>
                    </a:lnTo>
                    <a:lnTo>
                      <a:pt x="98" y="233"/>
                    </a:lnTo>
                    <a:lnTo>
                      <a:pt x="110" y="231"/>
                    </a:lnTo>
                    <a:lnTo>
                      <a:pt x="123" y="222"/>
                    </a:lnTo>
                    <a:lnTo>
                      <a:pt x="125" y="234"/>
                    </a:lnTo>
                    <a:lnTo>
                      <a:pt x="138" y="233"/>
                    </a:lnTo>
                    <a:lnTo>
                      <a:pt x="129" y="248"/>
                    </a:lnTo>
                    <a:lnTo>
                      <a:pt x="123" y="258"/>
                    </a:lnTo>
                    <a:lnTo>
                      <a:pt x="117" y="267"/>
                    </a:lnTo>
                    <a:lnTo>
                      <a:pt x="111" y="276"/>
                    </a:lnTo>
                    <a:lnTo>
                      <a:pt x="105" y="287"/>
                    </a:lnTo>
                    <a:lnTo>
                      <a:pt x="96" y="293"/>
                    </a:lnTo>
                    <a:lnTo>
                      <a:pt x="101" y="306"/>
                    </a:lnTo>
                    <a:lnTo>
                      <a:pt x="110" y="302"/>
                    </a:lnTo>
                    <a:lnTo>
                      <a:pt x="111" y="315"/>
                    </a:lnTo>
                    <a:lnTo>
                      <a:pt x="120" y="324"/>
                    </a:lnTo>
                    <a:lnTo>
                      <a:pt x="132" y="311"/>
                    </a:lnTo>
                    <a:lnTo>
                      <a:pt x="141" y="305"/>
                    </a:lnTo>
                    <a:lnTo>
                      <a:pt x="156" y="299"/>
                    </a:lnTo>
                    <a:lnTo>
                      <a:pt x="171" y="290"/>
                    </a:lnTo>
                    <a:lnTo>
                      <a:pt x="173" y="278"/>
                    </a:lnTo>
                    <a:lnTo>
                      <a:pt x="183" y="275"/>
                    </a:lnTo>
                    <a:lnTo>
                      <a:pt x="192" y="270"/>
                    </a:lnTo>
                    <a:lnTo>
                      <a:pt x="189" y="258"/>
                    </a:lnTo>
                    <a:lnTo>
                      <a:pt x="183" y="249"/>
                    </a:lnTo>
                    <a:lnTo>
                      <a:pt x="194" y="243"/>
                    </a:lnTo>
                    <a:lnTo>
                      <a:pt x="200" y="258"/>
                    </a:lnTo>
                    <a:lnTo>
                      <a:pt x="209" y="252"/>
                    </a:lnTo>
                    <a:lnTo>
                      <a:pt x="222" y="239"/>
                    </a:lnTo>
                    <a:lnTo>
                      <a:pt x="230" y="231"/>
                    </a:lnTo>
                    <a:lnTo>
                      <a:pt x="245" y="219"/>
                    </a:lnTo>
                    <a:lnTo>
                      <a:pt x="254" y="213"/>
                    </a:lnTo>
                    <a:lnTo>
                      <a:pt x="263" y="207"/>
                    </a:lnTo>
                    <a:lnTo>
                      <a:pt x="285" y="186"/>
                    </a:lnTo>
                    <a:lnTo>
                      <a:pt x="290" y="177"/>
                    </a:lnTo>
                    <a:lnTo>
                      <a:pt x="299" y="188"/>
                    </a:lnTo>
                    <a:lnTo>
                      <a:pt x="309" y="179"/>
                    </a:lnTo>
                    <a:lnTo>
                      <a:pt x="326" y="168"/>
                    </a:lnTo>
                    <a:lnTo>
                      <a:pt x="341" y="159"/>
                    </a:lnTo>
                    <a:lnTo>
                      <a:pt x="351" y="153"/>
                    </a:lnTo>
                    <a:lnTo>
                      <a:pt x="365" y="147"/>
                    </a:lnTo>
                    <a:lnTo>
                      <a:pt x="374" y="134"/>
                    </a:lnTo>
                    <a:lnTo>
                      <a:pt x="384" y="137"/>
                    </a:lnTo>
                    <a:lnTo>
                      <a:pt x="392" y="129"/>
                    </a:lnTo>
                    <a:lnTo>
                      <a:pt x="407" y="123"/>
                    </a:lnTo>
                    <a:lnTo>
                      <a:pt x="411" y="111"/>
                    </a:lnTo>
                    <a:lnTo>
                      <a:pt x="402" y="120"/>
                    </a:lnTo>
                    <a:lnTo>
                      <a:pt x="389" y="123"/>
                    </a:lnTo>
                    <a:lnTo>
                      <a:pt x="374" y="122"/>
                    </a:lnTo>
                    <a:lnTo>
                      <a:pt x="368" y="114"/>
                    </a:lnTo>
                    <a:lnTo>
                      <a:pt x="378" y="105"/>
                    </a:lnTo>
                    <a:lnTo>
                      <a:pt x="396" y="98"/>
                    </a:lnTo>
                    <a:lnTo>
                      <a:pt x="405" y="90"/>
                    </a:lnTo>
                    <a:lnTo>
                      <a:pt x="411" y="80"/>
                    </a:lnTo>
                    <a:lnTo>
                      <a:pt x="413" y="92"/>
                    </a:lnTo>
                    <a:lnTo>
                      <a:pt x="425" y="83"/>
                    </a:lnTo>
                    <a:lnTo>
                      <a:pt x="437" y="78"/>
                    </a:lnTo>
                    <a:lnTo>
                      <a:pt x="443" y="89"/>
                    </a:lnTo>
                    <a:lnTo>
                      <a:pt x="444" y="74"/>
                    </a:lnTo>
                    <a:lnTo>
                      <a:pt x="453" y="63"/>
                    </a:lnTo>
                    <a:lnTo>
                      <a:pt x="462" y="68"/>
                    </a:lnTo>
                    <a:lnTo>
                      <a:pt x="470" y="74"/>
                    </a:lnTo>
                    <a:lnTo>
                      <a:pt x="474" y="63"/>
                    </a:lnTo>
                    <a:lnTo>
                      <a:pt x="483" y="51"/>
                    </a:lnTo>
                    <a:lnTo>
                      <a:pt x="501" y="45"/>
                    </a:lnTo>
                    <a:lnTo>
                      <a:pt x="512" y="42"/>
                    </a:lnTo>
                    <a:lnTo>
                      <a:pt x="522" y="41"/>
                    </a:lnTo>
                    <a:lnTo>
                      <a:pt x="536" y="32"/>
                    </a:lnTo>
                    <a:lnTo>
                      <a:pt x="551" y="23"/>
                    </a:lnTo>
                    <a:lnTo>
                      <a:pt x="557" y="9"/>
                    </a:lnTo>
                    <a:lnTo>
                      <a:pt x="557" y="23"/>
                    </a:lnTo>
                    <a:lnTo>
                      <a:pt x="561" y="12"/>
                    </a:lnTo>
                    <a:lnTo>
                      <a:pt x="575" y="2"/>
                    </a:lnTo>
                    <a:lnTo>
                      <a:pt x="564" y="0"/>
                    </a:lnTo>
                    <a:lnTo>
                      <a:pt x="552" y="5"/>
                    </a:lnTo>
                    <a:lnTo>
                      <a:pt x="539" y="2"/>
                    </a:lnTo>
                    <a:lnTo>
                      <a:pt x="533" y="11"/>
                    </a:lnTo>
                    <a:lnTo>
                      <a:pt x="525" y="0"/>
                    </a:lnTo>
                    <a:lnTo>
                      <a:pt x="515" y="15"/>
                    </a:lnTo>
                    <a:lnTo>
                      <a:pt x="504" y="15"/>
                    </a:lnTo>
                    <a:lnTo>
                      <a:pt x="495" y="26"/>
                    </a:lnTo>
                    <a:lnTo>
                      <a:pt x="495" y="12"/>
                    </a:lnTo>
                    <a:lnTo>
                      <a:pt x="483" y="20"/>
                    </a:lnTo>
                    <a:lnTo>
                      <a:pt x="473" y="23"/>
                    </a:lnTo>
                    <a:lnTo>
                      <a:pt x="455" y="33"/>
                    </a:lnTo>
                    <a:lnTo>
                      <a:pt x="441" y="39"/>
                    </a:lnTo>
                    <a:lnTo>
                      <a:pt x="425" y="45"/>
                    </a:lnTo>
                    <a:lnTo>
                      <a:pt x="413" y="50"/>
                    </a:lnTo>
                    <a:lnTo>
                      <a:pt x="392" y="59"/>
                    </a:lnTo>
                    <a:lnTo>
                      <a:pt x="389" y="45"/>
                    </a:lnTo>
                    <a:lnTo>
                      <a:pt x="375" y="56"/>
                    </a:lnTo>
                    <a:lnTo>
                      <a:pt x="365" y="60"/>
                    </a:lnTo>
                    <a:lnTo>
                      <a:pt x="348" y="69"/>
                    </a:lnTo>
                    <a:lnTo>
                      <a:pt x="330" y="77"/>
                    </a:lnTo>
                    <a:lnTo>
                      <a:pt x="315" y="84"/>
                    </a:lnTo>
                    <a:lnTo>
                      <a:pt x="303" y="86"/>
                    </a:lnTo>
                    <a:lnTo>
                      <a:pt x="288" y="87"/>
                    </a:lnTo>
                    <a:lnTo>
                      <a:pt x="272" y="96"/>
                    </a:lnTo>
                    <a:lnTo>
                      <a:pt x="257" y="111"/>
                    </a:lnTo>
                    <a:lnTo>
                      <a:pt x="242" y="120"/>
                    </a:lnTo>
                    <a:lnTo>
                      <a:pt x="227" y="128"/>
                    </a:lnTo>
                    <a:lnTo>
                      <a:pt x="215" y="134"/>
                    </a:lnTo>
                    <a:lnTo>
                      <a:pt x="200" y="146"/>
                    </a:lnTo>
                    <a:lnTo>
                      <a:pt x="180" y="156"/>
                    </a:lnTo>
                    <a:lnTo>
                      <a:pt x="149" y="182"/>
                    </a:lnTo>
                    <a:lnTo>
                      <a:pt x="126" y="194"/>
                    </a:lnTo>
                    <a:lnTo>
                      <a:pt x="110" y="210"/>
                    </a:lnTo>
                    <a:lnTo>
                      <a:pt x="75" y="237"/>
                    </a:lnTo>
                    <a:lnTo>
                      <a:pt x="54" y="254"/>
                    </a:lnTo>
                    <a:lnTo>
                      <a:pt x="29" y="275"/>
                    </a:lnTo>
                    <a:lnTo>
                      <a:pt x="11" y="296"/>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51" name="Freeform 907"/>
              <p:cNvSpPr>
                <a:spLocks/>
              </p:cNvSpPr>
              <p:nvPr/>
            </p:nvSpPr>
            <p:spPr bwMode="auto">
              <a:xfrm>
                <a:off x="3549" y="1447"/>
                <a:ext cx="14" cy="12"/>
              </a:xfrm>
              <a:custGeom>
                <a:avLst/>
                <a:gdLst>
                  <a:gd name="T0" fmla="*/ 0 w 76"/>
                  <a:gd name="T1" fmla="*/ 0 h 64"/>
                  <a:gd name="T2" fmla="*/ 0 w 76"/>
                  <a:gd name="T3" fmla="*/ 0 h 64"/>
                  <a:gd name="T4" fmla="*/ 0 w 76"/>
                  <a:gd name="T5" fmla="*/ 0 h 64"/>
                  <a:gd name="T6" fmla="*/ 0 w 76"/>
                  <a:gd name="T7" fmla="*/ 0 h 64"/>
                  <a:gd name="T8" fmla="*/ 0 w 76"/>
                  <a:gd name="T9" fmla="*/ 0 h 64"/>
                  <a:gd name="T10" fmla="*/ 0 w 76"/>
                  <a:gd name="T11" fmla="*/ 0 h 64"/>
                  <a:gd name="T12" fmla="*/ 0 w 76"/>
                  <a:gd name="T13" fmla="*/ 0 h 64"/>
                  <a:gd name="T14" fmla="*/ 0 w 76"/>
                  <a:gd name="T15" fmla="*/ 0 h 64"/>
                  <a:gd name="T16" fmla="*/ 0 w 76"/>
                  <a:gd name="T17" fmla="*/ 0 h 64"/>
                  <a:gd name="T18" fmla="*/ 0 w 76"/>
                  <a:gd name="T19" fmla="*/ 0 h 64"/>
                  <a:gd name="T20" fmla="*/ 0 w 76"/>
                  <a:gd name="T21" fmla="*/ 0 h 64"/>
                  <a:gd name="T22" fmla="*/ 0 w 76"/>
                  <a:gd name="T23" fmla="*/ 0 h 64"/>
                  <a:gd name="T24" fmla="*/ 0 w 76"/>
                  <a:gd name="T25" fmla="*/ 0 h 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6"/>
                  <a:gd name="T40" fmla="*/ 0 h 64"/>
                  <a:gd name="T41" fmla="*/ 76 w 76"/>
                  <a:gd name="T42" fmla="*/ 64 h 6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6" h="64">
                    <a:moveTo>
                      <a:pt x="0" y="64"/>
                    </a:moveTo>
                    <a:lnTo>
                      <a:pt x="8" y="54"/>
                    </a:lnTo>
                    <a:lnTo>
                      <a:pt x="24" y="44"/>
                    </a:lnTo>
                    <a:lnTo>
                      <a:pt x="36" y="34"/>
                    </a:lnTo>
                    <a:lnTo>
                      <a:pt x="56" y="18"/>
                    </a:lnTo>
                    <a:lnTo>
                      <a:pt x="66" y="10"/>
                    </a:lnTo>
                    <a:lnTo>
                      <a:pt x="76" y="0"/>
                    </a:lnTo>
                    <a:lnTo>
                      <a:pt x="58" y="2"/>
                    </a:lnTo>
                    <a:lnTo>
                      <a:pt x="40" y="12"/>
                    </a:lnTo>
                    <a:lnTo>
                      <a:pt x="20" y="18"/>
                    </a:lnTo>
                    <a:lnTo>
                      <a:pt x="12" y="32"/>
                    </a:lnTo>
                    <a:lnTo>
                      <a:pt x="0" y="42"/>
                    </a:lnTo>
                    <a:lnTo>
                      <a:pt x="0" y="64"/>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52" name="Freeform 908"/>
              <p:cNvSpPr>
                <a:spLocks/>
              </p:cNvSpPr>
              <p:nvPr/>
            </p:nvSpPr>
            <p:spPr bwMode="auto">
              <a:xfrm>
                <a:off x="3539" y="1462"/>
                <a:ext cx="27" cy="24"/>
              </a:xfrm>
              <a:custGeom>
                <a:avLst/>
                <a:gdLst>
                  <a:gd name="T0" fmla="*/ 0 w 142"/>
                  <a:gd name="T1" fmla="*/ 0 h 130"/>
                  <a:gd name="T2" fmla="*/ 0 w 142"/>
                  <a:gd name="T3" fmla="*/ 0 h 130"/>
                  <a:gd name="T4" fmla="*/ 0 w 142"/>
                  <a:gd name="T5" fmla="*/ 0 h 130"/>
                  <a:gd name="T6" fmla="*/ 0 w 142"/>
                  <a:gd name="T7" fmla="*/ 0 h 130"/>
                  <a:gd name="T8" fmla="*/ 0 w 142"/>
                  <a:gd name="T9" fmla="*/ 0 h 130"/>
                  <a:gd name="T10" fmla="*/ 0 w 142"/>
                  <a:gd name="T11" fmla="*/ 0 h 130"/>
                  <a:gd name="T12" fmla="*/ 0 w 142"/>
                  <a:gd name="T13" fmla="*/ 0 h 130"/>
                  <a:gd name="T14" fmla="*/ 0 w 142"/>
                  <a:gd name="T15" fmla="*/ 0 h 130"/>
                  <a:gd name="T16" fmla="*/ 0 w 142"/>
                  <a:gd name="T17" fmla="*/ 0 h 130"/>
                  <a:gd name="T18" fmla="*/ 0 w 142"/>
                  <a:gd name="T19" fmla="*/ 0 h 130"/>
                  <a:gd name="T20" fmla="*/ 0 w 142"/>
                  <a:gd name="T21" fmla="*/ 0 h 130"/>
                  <a:gd name="T22" fmla="*/ 0 w 142"/>
                  <a:gd name="T23" fmla="*/ 0 h 130"/>
                  <a:gd name="T24" fmla="*/ 0 w 142"/>
                  <a:gd name="T25" fmla="*/ 0 h 130"/>
                  <a:gd name="T26" fmla="*/ 0 w 142"/>
                  <a:gd name="T27" fmla="*/ 0 h 130"/>
                  <a:gd name="T28" fmla="*/ 0 w 142"/>
                  <a:gd name="T29" fmla="*/ 0 h 130"/>
                  <a:gd name="T30" fmla="*/ 0 w 142"/>
                  <a:gd name="T31" fmla="*/ 0 h 130"/>
                  <a:gd name="T32" fmla="*/ 0 w 142"/>
                  <a:gd name="T33" fmla="*/ 0 h 130"/>
                  <a:gd name="T34" fmla="*/ 0 w 142"/>
                  <a:gd name="T35" fmla="*/ 0 h 130"/>
                  <a:gd name="T36" fmla="*/ 0 w 142"/>
                  <a:gd name="T37" fmla="*/ 0 h 130"/>
                  <a:gd name="T38" fmla="*/ 0 w 142"/>
                  <a:gd name="T39" fmla="*/ 0 h 130"/>
                  <a:gd name="T40" fmla="*/ 0 w 142"/>
                  <a:gd name="T41" fmla="*/ 0 h 130"/>
                  <a:gd name="T42" fmla="*/ 0 w 142"/>
                  <a:gd name="T43" fmla="*/ 0 h 130"/>
                  <a:gd name="T44" fmla="*/ 0 w 142"/>
                  <a:gd name="T45" fmla="*/ 0 h 130"/>
                  <a:gd name="T46" fmla="*/ 0 w 142"/>
                  <a:gd name="T47" fmla="*/ 0 h 130"/>
                  <a:gd name="T48" fmla="*/ 0 w 142"/>
                  <a:gd name="T49" fmla="*/ 0 h 130"/>
                  <a:gd name="T50" fmla="*/ 0 w 142"/>
                  <a:gd name="T51" fmla="*/ 0 h 130"/>
                  <a:gd name="T52" fmla="*/ 0 w 142"/>
                  <a:gd name="T53" fmla="*/ 0 h 130"/>
                  <a:gd name="T54" fmla="*/ 0 w 142"/>
                  <a:gd name="T55" fmla="*/ 0 h 130"/>
                  <a:gd name="T56" fmla="*/ 0 w 142"/>
                  <a:gd name="T57" fmla="*/ 0 h 130"/>
                  <a:gd name="T58" fmla="*/ 0 w 142"/>
                  <a:gd name="T59" fmla="*/ 0 h 1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42"/>
                  <a:gd name="T91" fmla="*/ 0 h 130"/>
                  <a:gd name="T92" fmla="*/ 142 w 142"/>
                  <a:gd name="T93" fmla="*/ 130 h 1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42" h="130">
                    <a:moveTo>
                      <a:pt x="50" y="32"/>
                    </a:moveTo>
                    <a:lnTo>
                      <a:pt x="64" y="32"/>
                    </a:lnTo>
                    <a:lnTo>
                      <a:pt x="78" y="26"/>
                    </a:lnTo>
                    <a:lnTo>
                      <a:pt x="104" y="14"/>
                    </a:lnTo>
                    <a:lnTo>
                      <a:pt x="124" y="2"/>
                    </a:lnTo>
                    <a:lnTo>
                      <a:pt x="142" y="0"/>
                    </a:lnTo>
                    <a:lnTo>
                      <a:pt x="138" y="14"/>
                    </a:lnTo>
                    <a:lnTo>
                      <a:pt x="126" y="18"/>
                    </a:lnTo>
                    <a:lnTo>
                      <a:pt x="112" y="24"/>
                    </a:lnTo>
                    <a:lnTo>
                      <a:pt x="102" y="38"/>
                    </a:lnTo>
                    <a:lnTo>
                      <a:pt x="86" y="44"/>
                    </a:lnTo>
                    <a:lnTo>
                      <a:pt x="80" y="58"/>
                    </a:lnTo>
                    <a:lnTo>
                      <a:pt x="76" y="70"/>
                    </a:lnTo>
                    <a:lnTo>
                      <a:pt x="66" y="80"/>
                    </a:lnTo>
                    <a:lnTo>
                      <a:pt x="50" y="86"/>
                    </a:lnTo>
                    <a:lnTo>
                      <a:pt x="40" y="92"/>
                    </a:lnTo>
                    <a:lnTo>
                      <a:pt x="42" y="104"/>
                    </a:lnTo>
                    <a:lnTo>
                      <a:pt x="30" y="108"/>
                    </a:lnTo>
                    <a:lnTo>
                      <a:pt x="24" y="120"/>
                    </a:lnTo>
                    <a:lnTo>
                      <a:pt x="12" y="126"/>
                    </a:lnTo>
                    <a:lnTo>
                      <a:pt x="0" y="130"/>
                    </a:lnTo>
                    <a:lnTo>
                      <a:pt x="0" y="114"/>
                    </a:lnTo>
                    <a:lnTo>
                      <a:pt x="18" y="100"/>
                    </a:lnTo>
                    <a:lnTo>
                      <a:pt x="12" y="82"/>
                    </a:lnTo>
                    <a:lnTo>
                      <a:pt x="24" y="78"/>
                    </a:lnTo>
                    <a:lnTo>
                      <a:pt x="28" y="92"/>
                    </a:lnTo>
                    <a:lnTo>
                      <a:pt x="36" y="80"/>
                    </a:lnTo>
                    <a:lnTo>
                      <a:pt x="36" y="68"/>
                    </a:lnTo>
                    <a:lnTo>
                      <a:pt x="48" y="52"/>
                    </a:lnTo>
                    <a:lnTo>
                      <a:pt x="50" y="3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53" name="Freeform 909"/>
              <p:cNvSpPr>
                <a:spLocks/>
              </p:cNvSpPr>
              <p:nvPr/>
            </p:nvSpPr>
            <p:spPr bwMode="auto">
              <a:xfrm>
                <a:off x="3537" y="1461"/>
                <a:ext cx="12" cy="11"/>
              </a:xfrm>
              <a:custGeom>
                <a:avLst/>
                <a:gdLst>
                  <a:gd name="T0" fmla="*/ 0 w 64"/>
                  <a:gd name="T1" fmla="*/ 0 h 60"/>
                  <a:gd name="T2" fmla="*/ 0 w 64"/>
                  <a:gd name="T3" fmla="*/ 0 h 60"/>
                  <a:gd name="T4" fmla="*/ 0 w 64"/>
                  <a:gd name="T5" fmla="*/ 0 h 60"/>
                  <a:gd name="T6" fmla="*/ 0 w 64"/>
                  <a:gd name="T7" fmla="*/ 0 h 60"/>
                  <a:gd name="T8" fmla="*/ 0 w 64"/>
                  <a:gd name="T9" fmla="*/ 0 h 60"/>
                  <a:gd name="T10" fmla="*/ 0 w 64"/>
                  <a:gd name="T11" fmla="*/ 0 h 60"/>
                  <a:gd name="T12" fmla="*/ 0 w 64"/>
                  <a:gd name="T13" fmla="*/ 0 h 60"/>
                  <a:gd name="T14" fmla="*/ 0 w 64"/>
                  <a:gd name="T15" fmla="*/ 0 h 60"/>
                  <a:gd name="T16" fmla="*/ 0 w 64"/>
                  <a:gd name="T17" fmla="*/ 0 h 60"/>
                  <a:gd name="T18" fmla="*/ 0 w 64"/>
                  <a:gd name="T19" fmla="*/ 0 h 60"/>
                  <a:gd name="T20" fmla="*/ 0 w 64"/>
                  <a:gd name="T21" fmla="*/ 0 h 60"/>
                  <a:gd name="T22" fmla="*/ 0 w 64"/>
                  <a:gd name="T23" fmla="*/ 0 h 60"/>
                  <a:gd name="T24" fmla="*/ 0 w 64"/>
                  <a:gd name="T25" fmla="*/ 0 h 60"/>
                  <a:gd name="T26" fmla="*/ 0 w 64"/>
                  <a:gd name="T27" fmla="*/ 0 h 6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4"/>
                  <a:gd name="T43" fmla="*/ 0 h 60"/>
                  <a:gd name="T44" fmla="*/ 64 w 64"/>
                  <a:gd name="T45" fmla="*/ 60 h 6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4" h="60">
                    <a:moveTo>
                      <a:pt x="46" y="28"/>
                    </a:moveTo>
                    <a:lnTo>
                      <a:pt x="56" y="22"/>
                    </a:lnTo>
                    <a:lnTo>
                      <a:pt x="62" y="10"/>
                    </a:lnTo>
                    <a:lnTo>
                      <a:pt x="50" y="0"/>
                    </a:lnTo>
                    <a:lnTo>
                      <a:pt x="34" y="14"/>
                    </a:lnTo>
                    <a:lnTo>
                      <a:pt x="20" y="22"/>
                    </a:lnTo>
                    <a:lnTo>
                      <a:pt x="0" y="36"/>
                    </a:lnTo>
                    <a:lnTo>
                      <a:pt x="18" y="42"/>
                    </a:lnTo>
                    <a:lnTo>
                      <a:pt x="14" y="60"/>
                    </a:lnTo>
                    <a:lnTo>
                      <a:pt x="26" y="58"/>
                    </a:lnTo>
                    <a:lnTo>
                      <a:pt x="38" y="50"/>
                    </a:lnTo>
                    <a:lnTo>
                      <a:pt x="48" y="40"/>
                    </a:lnTo>
                    <a:lnTo>
                      <a:pt x="64" y="32"/>
                    </a:lnTo>
                    <a:lnTo>
                      <a:pt x="46" y="28"/>
                    </a:lnTo>
                    <a:close/>
                  </a:path>
                </a:pathLst>
              </a:custGeom>
              <a:solidFill>
                <a:schemeClr val="accent2"/>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54" name="Freeform 910"/>
              <p:cNvSpPr>
                <a:spLocks/>
              </p:cNvSpPr>
              <p:nvPr/>
            </p:nvSpPr>
            <p:spPr bwMode="auto">
              <a:xfrm>
                <a:off x="3560" y="1448"/>
                <a:ext cx="7" cy="9"/>
              </a:xfrm>
              <a:custGeom>
                <a:avLst/>
                <a:gdLst>
                  <a:gd name="T0" fmla="*/ 0 w 40"/>
                  <a:gd name="T1" fmla="*/ 0 h 50"/>
                  <a:gd name="T2" fmla="*/ 0 w 40"/>
                  <a:gd name="T3" fmla="*/ 0 h 50"/>
                  <a:gd name="T4" fmla="*/ 0 w 40"/>
                  <a:gd name="T5" fmla="*/ 0 h 50"/>
                  <a:gd name="T6" fmla="*/ 0 w 40"/>
                  <a:gd name="T7" fmla="*/ 0 h 50"/>
                  <a:gd name="T8" fmla="*/ 0 w 40"/>
                  <a:gd name="T9" fmla="*/ 0 h 50"/>
                  <a:gd name="T10" fmla="*/ 0 w 40"/>
                  <a:gd name="T11" fmla="*/ 0 h 50"/>
                  <a:gd name="T12" fmla="*/ 0 w 40"/>
                  <a:gd name="T13" fmla="*/ 0 h 50"/>
                  <a:gd name="T14" fmla="*/ 0 w 40"/>
                  <a:gd name="T15" fmla="*/ 0 h 50"/>
                  <a:gd name="T16" fmla="*/ 0 w 40"/>
                  <a:gd name="T17" fmla="*/ 0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50"/>
                  <a:gd name="T29" fmla="*/ 40 w 40"/>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50">
                    <a:moveTo>
                      <a:pt x="0" y="28"/>
                    </a:moveTo>
                    <a:lnTo>
                      <a:pt x="6" y="40"/>
                    </a:lnTo>
                    <a:lnTo>
                      <a:pt x="0" y="50"/>
                    </a:lnTo>
                    <a:lnTo>
                      <a:pt x="10" y="42"/>
                    </a:lnTo>
                    <a:lnTo>
                      <a:pt x="26" y="32"/>
                    </a:lnTo>
                    <a:lnTo>
                      <a:pt x="36" y="12"/>
                    </a:lnTo>
                    <a:lnTo>
                      <a:pt x="40" y="0"/>
                    </a:lnTo>
                    <a:lnTo>
                      <a:pt x="24" y="14"/>
                    </a:lnTo>
                    <a:lnTo>
                      <a:pt x="0" y="28"/>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55" name="Freeform 911"/>
              <p:cNvSpPr>
                <a:spLocks/>
              </p:cNvSpPr>
              <p:nvPr/>
            </p:nvSpPr>
            <p:spPr bwMode="auto">
              <a:xfrm>
                <a:off x="3624" y="1406"/>
                <a:ext cx="4" cy="4"/>
              </a:xfrm>
              <a:custGeom>
                <a:avLst/>
                <a:gdLst>
                  <a:gd name="T0" fmla="*/ 0 w 24"/>
                  <a:gd name="T1" fmla="*/ 0 h 22"/>
                  <a:gd name="T2" fmla="*/ 0 w 24"/>
                  <a:gd name="T3" fmla="*/ 0 h 22"/>
                  <a:gd name="T4" fmla="*/ 0 w 24"/>
                  <a:gd name="T5" fmla="*/ 0 h 22"/>
                  <a:gd name="T6" fmla="*/ 0 w 24"/>
                  <a:gd name="T7" fmla="*/ 0 h 22"/>
                  <a:gd name="T8" fmla="*/ 0 60000 65536"/>
                  <a:gd name="T9" fmla="*/ 0 60000 65536"/>
                  <a:gd name="T10" fmla="*/ 0 60000 65536"/>
                  <a:gd name="T11" fmla="*/ 0 60000 65536"/>
                  <a:gd name="T12" fmla="*/ 0 w 24"/>
                  <a:gd name="T13" fmla="*/ 0 h 22"/>
                  <a:gd name="T14" fmla="*/ 24 w 24"/>
                  <a:gd name="T15" fmla="*/ 22 h 22"/>
                </a:gdLst>
                <a:ahLst/>
                <a:cxnLst>
                  <a:cxn ang="T8">
                    <a:pos x="T0" y="T1"/>
                  </a:cxn>
                  <a:cxn ang="T9">
                    <a:pos x="T2" y="T3"/>
                  </a:cxn>
                  <a:cxn ang="T10">
                    <a:pos x="T4" y="T5"/>
                  </a:cxn>
                  <a:cxn ang="T11">
                    <a:pos x="T6" y="T7"/>
                  </a:cxn>
                </a:cxnLst>
                <a:rect l="T12" t="T13" r="T14" b="T15"/>
                <a:pathLst>
                  <a:path w="24" h="22">
                    <a:moveTo>
                      <a:pt x="12" y="1"/>
                    </a:moveTo>
                    <a:cubicBezTo>
                      <a:pt x="8" y="8"/>
                      <a:pt x="3" y="9"/>
                      <a:pt x="0" y="17"/>
                    </a:cubicBezTo>
                    <a:cubicBezTo>
                      <a:pt x="15" y="22"/>
                      <a:pt x="12" y="5"/>
                      <a:pt x="24" y="1"/>
                    </a:cubicBezTo>
                    <a:cubicBezTo>
                      <a:pt x="20" y="0"/>
                      <a:pt x="12" y="1"/>
                      <a:pt x="12" y="1"/>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56" name="Freeform 912"/>
              <p:cNvSpPr>
                <a:spLocks/>
              </p:cNvSpPr>
              <p:nvPr/>
            </p:nvSpPr>
            <p:spPr bwMode="auto">
              <a:xfrm>
                <a:off x="3628" y="1418"/>
                <a:ext cx="5" cy="3"/>
              </a:xfrm>
              <a:custGeom>
                <a:avLst/>
                <a:gdLst>
                  <a:gd name="T0" fmla="*/ 0 w 29"/>
                  <a:gd name="T1" fmla="*/ 0 h 17"/>
                  <a:gd name="T2" fmla="*/ 0 w 29"/>
                  <a:gd name="T3" fmla="*/ 0 h 17"/>
                  <a:gd name="T4" fmla="*/ 0 w 29"/>
                  <a:gd name="T5" fmla="*/ 0 h 17"/>
                  <a:gd name="T6" fmla="*/ 0 w 29"/>
                  <a:gd name="T7" fmla="*/ 0 h 17"/>
                  <a:gd name="T8" fmla="*/ 0 60000 65536"/>
                  <a:gd name="T9" fmla="*/ 0 60000 65536"/>
                  <a:gd name="T10" fmla="*/ 0 60000 65536"/>
                  <a:gd name="T11" fmla="*/ 0 60000 65536"/>
                  <a:gd name="T12" fmla="*/ 0 w 29"/>
                  <a:gd name="T13" fmla="*/ 0 h 17"/>
                  <a:gd name="T14" fmla="*/ 29 w 29"/>
                  <a:gd name="T15" fmla="*/ 17 h 17"/>
                </a:gdLst>
                <a:ahLst/>
                <a:cxnLst>
                  <a:cxn ang="T8">
                    <a:pos x="T0" y="T1"/>
                  </a:cxn>
                  <a:cxn ang="T9">
                    <a:pos x="T2" y="T3"/>
                  </a:cxn>
                  <a:cxn ang="T10">
                    <a:pos x="T4" y="T5"/>
                  </a:cxn>
                  <a:cxn ang="T11">
                    <a:pos x="T6" y="T7"/>
                  </a:cxn>
                </a:cxnLst>
                <a:rect l="T12" t="T13" r="T14" b="T15"/>
                <a:pathLst>
                  <a:path w="29" h="17">
                    <a:moveTo>
                      <a:pt x="19" y="7"/>
                    </a:moveTo>
                    <a:cubicBezTo>
                      <a:pt x="12" y="8"/>
                      <a:pt x="0" y="13"/>
                      <a:pt x="13" y="17"/>
                    </a:cubicBezTo>
                    <a:cubicBezTo>
                      <a:pt x="16" y="16"/>
                      <a:pt x="24" y="14"/>
                      <a:pt x="25" y="11"/>
                    </a:cubicBezTo>
                    <a:cubicBezTo>
                      <a:pt x="29" y="0"/>
                      <a:pt x="20" y="6"/>
                      <a:pt x="19" y="7"/>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57" name="Freeform 913"/>
              <p:cNvSpPr>
                <a:spLocks/>
              </p:cNvSpPr>
              <p:nvPr/>
            </p:nvSpPr>
            <p:spPr bwMode="auto">
              <a:xfrm>
                <a:off x="3701" y="1466"/>
                <a:ext cx="5" cy="4"/>
              </a:xfrm>
              <a:custGeom>
                <a:avLst/>
                <a:gdLst>
                  <a:gd name="T0" fmla="*/ 0 w 29"/>
                  <a:gd name="T1" fmla="*/ 0 h 22"/>
                  <a:gd name="T2" fmla="*/ 0 w 29"/>
                  <a:gd name="T3" fmla="*/ 0 h 22"/>
                  <a:gd name="T4" fmla="*/ 0 w 29"/>
                  <a:gd name="T5" fmla="*/ 0 h 22"/>
                  <a:gd name="T6" fmla="*/ 0 w 29"/>
                  <a:gd name="T7" fmla="*/ 0 h 22"/>
                  <a:gd name="T8" fmla="*/ 0 w 29"/>
                  <a:gd name="T9" fmla="*/ 0 h 22"/>
                  <a:gd name="T10" fmla="*/ 0 60000 65536"/>
                  <a:gd name="T11" fmla="*/ 0 60000 65536"/>
                  <a:gd name="T12" fmla="*/ 0 60000 65536"/>
                  <a:gd name="T13" fmla="*/ 0 60000 65536"/>
                  <a:gd name="T14" fmla="*/ 0 60000 65536"/>
                  <a:gd name="T15" fmla="*/ 0 w 29"/>
                  <a:gd name="T16" fmla="*/ 0 h 22"/>
                  <a:gd name="T17" fmla="*/ 29 w 29"/>
                  <a:gd name="T18" fmla="*/ 22 h 22"/>
                </a:gdLst>
                <a:ahLst/>
                <a:cxnLst>
                  <a:cxn ang="T10">
                    <a:pos x="T0" y="T1"/>
                  </a:cxn>
                  <a:cxn ang="T11">
                    <a:pos x="T2" y="T3"/>
                  </a:cxn>
                  <a:cxn ang="T12">
                    <a:pos x="T4" y="T5"/>
                  </a:cxn>
                  <a:cxn ang="T13">
                    <a:pos x="T6" y="T7"/>
                  </a:cxn>
                  <a:cxn ang="T14">
                    <a:pos x="T8" y="T9"/>
                  </a:cxn>
                </a:cxnLst>
                <a:rect l="T15" t="T16" r="T17" b="T18"/>
                <a:pathLst>
                  <a:path w="29" h="22">
                    <a:moveTo>
                      <a:pt x="20" y="10"/>
                    </a:moveTo>
                    <a:cubicBezTo>
                      <a:pt x="15" y="11"/>
                      <a:pt x="8" y="9"/>
                      <a:pt x="4" y="12"/>
                    </a:cubicBezTo>
                    <a:cubicBezTo>
                      <a:pt x="2" y="14"/>
                      <a:pt x="3" y="19"/>
                      <a:pt x="6" y="20"/>
                    </a:cubicBezTo>
                    <a:cubicBezTo>
                      <a:pt x="12" y="22"/>
                      <a:pt x="24" y="14"/>
                      <a:pt x="24" y="14"/>
                    </a:cubicBezTo>
                    <a:cubicBezTo>
                      <a:pt x="29" y="0"/>
                      <a:pt x="0" y="5"/>
                      <a:pt x="20" y="1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58" name="Freeform 914"/>
              <p:cNvSpPr>
                <a:spLocks/>
              </p:cNvSpPr>
              <p:nvPr/>
            </p:nvSpPr>
            <p:spPr bwMode="auto">
              <a:xfrm>
                <a:off x="3760" y="1470"/>
                <a:ext cx="2" cy="4"/>
              </a:xfrm>
              <a:custGeom>
                <a:avLst/>
                <a:gdLst>
                  <a:gd name="T0" fmla="*/ 0 w 9"/>
                  <a:gd name="T1" fmla="*/ 0 h 19"/>
                  <a:gd name="T2" fmla="*/ 0 w 9"/>
                  <a:gd name="T3" fmla="*/ 0 h 19"/>
                  <a:gd name="T4" fmla="*/ 0 w 9"/>
                  <a:gd name="T5" fmla="*/ 0 h 19"/>
                  <a:gd name="T6" fmla="*/ 0 60000 65536"/>
                  <a:gd name="T7" fmla="*/ 0 60000 65536"/>
                  <a:gd name="T8" fmla="*/ 0 60000 65536"/>
                  <a:gd name="T9" fmla="*/ 0 w 9"/>
                  <a:gd name="T10" fmla="*/ 0 h 19"/>
                  <a:gd name="T11" fmla="*/ 9 w 9"/>
                  <a:gd name="T12" fmla="*/ 19 h 19"/>
                </a:gdLst>
                <a:ahLst/>
                <a:cxnLst>
                  <a:cxn ang="T6">
                    <a:pos x="T0" y="T1"/>
                  </a:cxn>
                  <a:cxn ang="T7">
                    <a:pos x="T2" y="T3"/>
                  </a:cxn>
                  <a:cxn ang="T8">
                    <a:pos x="T4" y="T5"/>
                  </a:cxn>
                </a:cxnLst>
                <a:rect l="T9" t="T10" r="T11" b="T12"/>
                <a:pathLst>
                  <a:path w="9" h="19">
                    <a:moveTo>
                      <a:pt x="7" y="0"/>
                    </a:moveTo>
                    <a:cubicBezTo>
                      <a:pt x="4" y="4"/>
                      <a:pt x="0" y="19"/>
                      <a:pt x="9" y="6"/>
                    </a:cubicBezTo>
                    <a:cubicBezTo>
                      <a:pt x="8" y="4"/>
                      <a:pt x="7" y="0"/>
                      <a:pt x="7"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59" name="Freeform 915"/>
              <p:cNvSpPr>
                <a:spLocks/>
              </p:cNvSpPr>
              <p:nvPr/>
            </p:nvSpPr>
            <p:spPr bwMode="auto">
              <a:xfrm>
                <a:off x="3790" y="1448"/>
                <a:ext cx="5" cy="2"/>
              </a:xfrm>
              <a:custGeom>
                <a:avLst/>
                <a:gdLst>
                  <a:gd name="T0" fmla="*/ 0 w 30"/>
                  <a:gd name="T1" fmla="*/ 0 h 14"/>
                  <a:gd name="T2" fmla="*/ 0 w 30"/>
                  <a:gd name="T3" fmla="*/ 0 h 14"/>
                  <a:gd name="T4" fmla="*/ 0 w 30"/>
                  <a:gd name="T5" fmla="*/ 0 h 14"/>
                  <a:gd name="T6" fmla="*/ 0 60000 65536"/>
                  <a:gd name="T7" fmla="*/ 0 60000 65536"/>
                  <a:gd name="T8" fmla="*/ 0 60000 65536"/>
                  <a:gd name="T9" fmla="*/ 0 w 30"/>
                  <a:gd name="T10" fmla="*/ 0 h 14"/>
                  <a:gd name="T11" fmla="*/ 30 w 30"/>
                  <a:gd name="T12" fmla="*/ 14 h 14"/>
                </a:gdLst>
                <a:ahLst/>
                <a:cxnLst>
                  <a:cxn ang="T6">
                    <a:pos x="T0" y="T1"/>
                  </a:cxn>
                  <a:cxn ang="T7">
                    <a:pos x="T2" y="T3"/>
                  </a:cxn>
                  <a:cxn ang="T8">
                    <a:pos x="T4" y="T5"/>
                  </a:cxn>
                </a:cxnLst>
                <a:rect l="T9" t="T10" r="T11" b="T12"/>
                <a:pathLst>
                  <a:path w="30" h="14">
                    <a:moveTo>
                      <a:pt x="18" y="6"/>
                    </a:moveTo>
                    <a:cubicBezTo>
                      <a:pt x="0" y="10"/>
                      <a:pt x="11" y="11"/>
                      <a:pt x="20" y="14"/>
                    </a:cubicBezTo>
                    <a:cubicBezTo>
                      <a:pt x="30" y="0"/>
                      <a:pt x="18" y="1"/>
                      <a:pt x="18" y="6"/>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60" name="Freeform 916"/>
              <p:cNvSpPr>
                <a:spLocks/>
              </p:cNvSpPr>
              <p:nvPr/>
            </p:nvSpPr>
            <p:spPr bwMode="auto">
              <a:xfrm>
                <a:off x="3805" y="1446"/>
                <a:ext cx="10" cy="7"/>
              </a:xfrm>
              <a:custGeom>
                <a:avLst/>
                <a:gdLst>
                  <a:gd name="T0" fmla="*/ 0 w 52"/>
                  <a:gd name="T1" fmla="*/ 0 h 38"/>
                  <a:gd name="T2" fmla="*/ 0 w 52"/>
                  <a:gd name="T3" fmla="*/ 0 h 38"/>
                  <a:gd name="T4" fmla="*/ 0 w 52"/>
                  <a:gd name="T5" fmla="*/ 0 h 38"/>
                  <a:gd name="T6" fmla="*/ 0 w 52"/>
                  <a:gd name="T7" fmla="*/ 0 h 38"/>
                  <a:gd name="T8" fmla="*/ 0 w 52"/>
                  <a:gd name="T9" fmla="*/ 0 h 38"/>
                  <a:gd name="T10" fmla="*/ 0 w 52"/>
                  <a:gd name="T11" fmla="*/ 0 h 38"/>
                  <a:gd name="T12" fmla="*/ 0 w 52"/>
                  <a:gd name="T13" fmla="*/ 0 h 38"/>
                  <a:gd name="T14" fmla="*/ 0 60000 65536"/>
                  <a:gd name="T15" fmla="*/ 0 60000 65536"/>
                  <a:gd name="T16" fmla="*/ 0 60000 65536"/>
                  <a:gd name="T17" fmla="*/ 0 60000 65536"/>
                  <a:gd name="T18" fmla="*/ 0 60000 65536"/>
                  <a:gd name="T19" fmla="*/ 0 60000 65536"/>
                  <a:gd name="T20" fmla="*/ 0 60000 65536"/>
                  <a:gd name="T21" fmla="*/ 0 w 52"/>
                  <a:gd name="T22" fmla="*/ 0 h 38"/>
                  <a:gd name="T23" fmla="*/ 52 w 52"/>
                  <a:gd name="T24" fmla="*/ 38 h 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38">
                    <a:moveTo>
                      <a:pt x="20" y="6"/>
                    </a:moveTo>
                    <a:cubicBezTo>
                      <a:pt x="25" y="5"/>
                      <a:pt x="31" y="5"/>
                      <a:pt x="36" y="4"/>
                    </a:cubicBezTo>
                    <a:cubicBezTo>
                      <a:pt x="40" y="3"/>
                      <a:pt x="48" y="0"/>
                      <a:pt x="48" y="0"/>
                    </a:cubicBezTo>
                    <a:cubicBezTo>
                      <a:pt x="52" y="17"/>
                      <a:pt x="41" y="14"/>
                      <a:pt x="30" y="22"/>
                    </a:cubicBezTo>
                    <a:cubicBezTo>
                      <a:pt x="19" y="38"/>
                      <a:pt x="20" y="20"/>
                      <a:pt x="16" y="18"/>
                    </a:cubicBezTo>
                    <a:cubicBezTo>
                      <a:pt x="11" y="15"/>
                      <a:pt x="5" y="17"/>
                      <a:pt x="0" y="16"/>
                    </a:cubicBezTo>
                    <a:cubicBezTo>
                      <a:pt x="3" y="6"/>
                      <a:pt x="11" y="6"/>
                      <a:pt x="20" y="6"/>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61" name="Freeform 917"/>
              <p:cNvSpPr>
                <a:spLocks/>
              </p:cNvSpPr>
              <p:nvPr/>
            </p:nvSpPr>
            <p:spPr bwMode="auto">
              <a:xfrm>
                <a:off x="3818" y="1442"/>
                <a:ext cx="4" cy="6"/>
              </a:xfrm>
              <a:custGeom>
                <a:avLst/>
                <a:gdLst>
                  <a:gd name="T0" fmla="*/ 0 w 28"/>
                  <a:gd name="T1" fmla="*/ 0 h 33"/>
                  <a:gd name="T2" fmla="*/ 0 w 28"/>
                  <a:gd name="T3" fmla="*/ 0 h 33"/>
                  <a:gd name="T4" fmla="*/ 0 w 28"/>
                  <a:gd name="T5" fmla="*/ 0 h 33"/>
                  <a:gd name="T6" fmla="*/ 0 w 28"/>
                  <a:gd name="T7" fmla="*/ 0 h 33"/>
                  <a:gd name="T8" fmla="*/ 0 60000 65536"/>
                  <a:gd name="T9" fmla="*/ 0 60000 65536"/>
                  <a:gd name="T10" fmla="*/ 0 60000 65536"/>
                  <a:gd name="T11" fmla="*/ 0 60000 65536"/>
                  <a:gd name="T12" fmla="*/ 0 w 28"/>
                  <a:gd name="T13" fmla="*/ 0 h 33"/>
                  <a:gd name="T14" fmla="*/ 28 w 28"/>
                  <a:gd name="T15" fmla="*/ 33 h 33"/>
                </a:gdLst>
                <a:ahLst/>
                <a:cxnLst>
                  <a:cxn ang="T8">
                    <a:pos x="T0" y="T1"/>
                  </a:cxn>
                  <a:cxn ang="T9">
                    <a:pos x="T2" y="T3"/>
                  </a:cxn>
                  <a:cxn ang="T10">
                    <a:pos x="T4" y="T5"/>
                  </a:cxn>
                  <a:cxn ang="T11">
                    <a:pos x="T6" y="T7"/>
                  </a:cxn>
                </a:cxnLst>
                <a:rect l="T12" t="T13" r="T14" b="T15"/>
                <a:pathLst>
                  <a:path w="28" h="33">
                    <a:moveTo>
                      <a:pt x="20" y="0"/>
                    </a:moveTo>
                    <a:cubicBezTo>
                      <a:pt x="8" y="4"/>
                      <a:pt x="6" y="16"/>
                      <a:pt x="0" y="26"/>
                    </a:cubicBezTo>
                    <a:cubicBezTo>
                      <a:pt x="11" y="33"/>
                      <a:pt x="15" y="32"/>
                      <a:pt x="28" y="30"/>
                    </a:cubicBezTo>
                    <a:cubicBezTo>
                      <a:pt x="16" y="22"/>
                      <a:pt x="20" y="15"/>
                      <a:pt x="20"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62" name="Freeform 918"/>
              <p:cNvSpPr>
                <a:spLocks/>
              </p:cNvSpPr>
              <p:nvPr/>
            </p:nvSpPr>
            <p:spPr bwMode="auto">
              <a:xfrm>
                <a:off x="3824" y="1441"/>
                <a:ext cx="2" cy="2"/>
              </a:xfrm>
              <a:custGeom>
                <a:avLst/>
                <a:gdLst>
                  <a:gd name="T0" fmla="*/ 0 w 14"/>
                  <a:gd name="T1" fmla="*/ 0 h 8"/>
                  <a:gd name="T2" fmla="*/ 0 w 14"/>
                  <a:gd name="T3" fmla="*/ 0 h 8"/>
                  <a:gd name="T4" fmla="*/ 0 w 14"/>
                  <a:gd name="T5" fmla="*/ 0 h 8"/>
                  <a:gd name="T6" fmla="*/ 0 w 14"/>
                  <a:gd name="T7" fmla="*/ 0 h 8"/>
                  <a:gd name="T8" fmla="*/ 0 60000 65536"/>
                  <a:gd name="T9" fmla="*/ 0 60000 65536"/>
                  <a:gd name="T10" fmla="*/ 0 60000 65536"/>
                  <a:gd name="T11" fmla="*/ 0 60000 65536"/>
                  <a:gd name="T12" fmla="*/ 0 w 14"/>
                  <a:gd name="T13" fmla="*/ 0 h 8"/>
                  <a:gd name="T14" fmla="*/ 14 w 14"/>
                  <a:gd name="T15" fmla="*/ 8 h 8"/>
                </a:gdLst>
                <a:ahLst/>
                <a:cxnLst>
                  <a:cxn ang="T8">
                    <a:pos x="T0" y="T1"/>
                  </a:cxn>
                  <a:cxn ang="T9">
                    <a:pos x="T2" y="T3"/>
                  </a:cxn>
                  <a:cxn ang="T10">
                    <a:pos x="T4" y="T5"/>
                  </a:cxn>
                  <a:cxn ang="T11">
                    <a:pos x="T6" y="T7"/>
                  </a:cxn>
                </a:cxnLst>
                <a:rect l="T12" t="T13" r="T14" b="T15"/>
                <a:pathLst>
                  <a:path w="14" h="8">
                    <a:moveTo>
                      <a:pt x="6" y="0"/>
                    </a:moveTo>
                    <a:cubicBezTo>
                      <a:pt x="5" y="2"/>
                      <a:pt x="0" y="5"/>
                      <a:pt x="2" y="6"/>
                    </a:cubicBezTo>
                    <a:cubicBezTo>
                      <a:pt x="5" y="8"/>
                      <a:pt x="10" y="6"/>
                      <a:pt x="12" y="4"/>
                    </a:cubicBezTo>
                    <a:cubicBezTo>
                      <a:pt x="14" y="2"/>
                      <a:pt x="6" y="2"/>
                      <a:pt x="6"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63" name="Freeform 919"/>
              <p:cNvSpPr>
                <a:spLocks/>
              </p:cNvSpPr>
              <p:nvPr/>
            </p:nvSpPr>
            <p:spPr bwMode="auto">
              <a:xfrm>
                <a:off x="3814" y="1449"/>
                <a:ext cx="4" cy="1"/>
              </a:xfrm>
              <a:custGeom>
                <a:avLst/>
                <a:gdLst>
                  <a:gd name="T0" fmla="*/ 0 w 21"/>
                  <a:gd name="T1" fmla="*/ 0 h 8"/>
                  <a:gd name="T2" fmla="*/ 0 w 21"/>
                  <a:gd name="T3" fmla="*/ 0 h 8"/>
                  <a:gd name="T4" fmla="*/ 0 w 21"/>
                  <a:gd name="T5" fmla="*/ 0 h 8"/>
                  <a:gd name="T6" fmla="*/ 0 60000 65536"/>
                  <a:gd name="T7" fmla="*/ 0 60000 65536"/>
                  <a:gd name="T8" fmla="*/ 0 60000 65536"/>
                  <a:gd name="T9" fmla="*/ 0 w 21"/>
                  <a:gd name="T10" fmla="*/ 0 h 8"/>
                  <a:gd name="T11" fmla="*/ 21 w 21"/>
                  <a:gd name="T12" fmla="*/ 8 h 8"/>
                </a:gdLst>
                <a:ahLst/>
                <a:cxnLst>
                  <a:cxn ang="T6">
                    <a:pos x="T0" y="T1"/>
                  </a:cxn>
                  <a:cxn ang="T7">
                    <a:pos x="T2" y="T3"/>
                  </a:cxn>
                  <a:cxn ang="T8">
                    <a:pos x="T4" y="T5"/>
                  </a:cxn>
                </a:cxnLst>
                <a:rect l="T9" t="T10" r="T11" b="T12"/>
                <a:pathLst>
                  <a:path w="21" h="8">
                    <a:moveTo>
                      <a:pt x="15" y="0"/>
                    </a:moveTo>
                    <a:cubicBezTo>
                      <a:pt x="0" y="5"/>
                      <a:pt x="10" y="8"/>
                      <a:pt x="21" y="6"/>
                    </a:cubicBezTo>
                    <a:cubicBezTo>
                      <a:pt x="14" y="2"/>
                      <a:pt x="15" y="4"/>
                      <a:pt x="15"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64" name="Freeform 920"/>
              <p:cNvSpPr>
                <a:spLocks/>
              </p:cNvSpPr>
              <p:nvPr/>
            </p:nvSpPr>
            <p:spPr bwMode="auto">
              <a:xfrm>
                <a:off x="3820" y="1445"/>
                <a:ext cx="6" cy="4"/>
              </a:xfrm>
              <a:custGeom>
                <a:avLst/>
                <a:gdLst>
                  <a:gd name="T0" fmla="*/ 0 w 32"/>
                  <a:gd name="T1" fmla="*/ 0 h 20"/>
                  <a:gd name="T2" fmla="*/ 0 w 32"/>
                  <a:gd name="T3" fmla="*/ 0 h 20"/>
                  <a:gd name="T4" fmla="*/ 0 w 32"/>
                  <a:gd name="T5" fmla="*/ 0 h 20"/>
                  <a:gd name="T6" fmla="*/ 0 w 32"/>
                  <a:gd name="T7" fmla="*/ 0 h 20"/>
                  <a:gd name="T8" fmla="*/ 0 60000 65536"/>
                  <a:gd name="T9" fmla="*/ 0 60000 65536"/>
                  <a:gd name="T10" fmla="*/ 0 60000 65536"/>
                  <a:gd name="T11" fmla="*/ 0 60000 65536"/>
                  <a:gd name="T12" fmla="*/ 0 w 32"/>
                  <a:gd name="T13" fmla="*/ 0 h 20"/>
                  <a:gd name="T14" fmla="*/ 32 w 32"/>
                  <a:gd name="T15" fmla="*/ 20 h 20"/>
                </a:gdLst>
                <a:ahLst/>
                <a:cxnLst>
                  <a:cxn ang="T8">
                    <a:pos x="T0" y="T1"/>
                  </a:cxn>
                  <a:cxn ang="T9">
                    <a:pos x="T2" y="T3"/>
                  </a:cxn>
                  <a:cxn ang="T10">
                    <a:pos x="T4" y="T5"/>
                  </a:cxn>
                  <a:cxn ang="T11">
                    <a:pos x="T6" y="T7"/>
                  </a:cxn>
                </a:cxnLst>
                <a:rect l="T12" t="T13" r="T14" b="T15"/>
                <a:pathLst>
                  <a:path w="32" h="20">
                    <a:moveTo>
                      <a:pt x="20" y="0"/>
                    </a:moveTo>
                    <a:cubicBezTo>
                      <a:pt x="28" y="3"/>
                      <a:pt x="29" y="6"/>
                      <a:pt x="32" y="14"/>
                    </a:cubicBezTo>
                    <a:cubicBezTo>
                      <a:pt x="26" y="16"/>
                      <a:pt x="16" y="20"/>
                      <a:pt x="10" y="14"/>
                    </a:cubicBezTo>
                    <a:cubicBezTo>
                      <a:pt x="0" y="4"/>
                      <a:pt x="16" y="0"/>
                      <a:pt x="20"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65" name="Freeform 921"/>
              <p:cNvSpPr>
                <a:spLocks/>
              </p:cNvSpPr>
              <p:nvPr/>
            </p:nvSpPr>
            <p:spPr bwMode="auto">
              <a:xfrm>
                <a:off x="3826" y="1443"/>
                <a:ext cx="4" cy="3"/>
              </a:xfrm>
              <a:custGeom>
                <a:avLst/>
                <a:gdLst>
                  <a:gd name="T0" fmla="*/ 0 w 26"/>
                  <a:gd name="T1" fmla="*/ 0 h 16"/>
                  <a:gd name="T2" fmla="*/ 0 w 26"/>
                  <a:gd name="T3" fmla="*/ 0 h 16"/>
                  <a:gd name="T4" fmla="*/ 0 w 26"/>
                  <a:gd name="T5" fmla="*/ 0 h 16"/>
                  <a:gd name="T6" fmla="*/ 0 60000 65536"/>
                  <a:gd name="T7" fmla="*/ 0 60000 65536"/>
                  <a:gd name="T8" fmla="*/ 0 60000 65536"/>
                  <a:gd name="T9" fmla="*/ 0 w 26"/>
                  <a:gd name="T10" fmla="*/ 0 h 16"/>
                  <a:gd name="T11" fmla="*/ 26 w 26"/>
                  <a:gd name="T12" fmla="*/ 16 h 16"/>
                </a:gdLst>
                <a:ahLst/>
                <a:cxnLst>
                  <a:cxn ang="T6">
                    <a:pos x="T0" y="T1"/>
                  </a:cxn>
                  <a:cxn ang="T7">
                    <a:pos x="T2" y="T3"/>
                  </a:cxn>
                  <a:cxn ang="T8">
                    <a:pos x="T4" y="T5"/>
                  </a:cxn>
                </a:cxnLst>
                <a:rect l="T9" t="T10" r="T11" b="T12"/>
                <a:pathLst>
                  <a:path w="26" h="16">
                    <a:moveTo>
                      <a:pt x="10" y="0"/>
                    </a:moveTo>
                    <a:cubicBezTo>
                      <a:pt x="0" y="3"/>
                      <a:pt x="0" y="6"/>
                      <a:pt x="2" y="16"/>
                    </a:cubicBezTo>
                    <a:cubicBezTo>
                      <a:pt x="11" y="14"/>
                      <a:pt x="26" y="8"/>
                      <a:pt x="10"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66" name="Freeform 922"/>
              <p:cNvSpPr>
                <a:spLocks/>
              </p:cNvSpPr>
              <p:nvPr/>
            </p:nvSpPr>
            <p:spPr bwMode="auto">
              <a:xfrm>
                <a:off x="3819" y="1448"/>
                <a:ext cx="5" cy="2"/>
              </a:xfrm>
              <a:custGeom>
                <a:avLst/>
                <a:gdLst>
                  <a:gd name="T0" fmla="*/ 0 w 29"/>
                  <a:gd name="T1" fmla="*/ 0 h 12"/>
                  <a:gd name="T2" fmla="*/ 0 w 29"/>
                  <a:gd name="T3" fmla="*/ 0 h 12"/>
                  <a:gd name="T4" fmla="*/ 0 w 29"/>
                  <a:gd name="T5" fmla="*/ 0 h 12"/>
                  <a:gd name="T6" fmla="*/ 0 w 29"/>
                  <a:gd name="T7" fmla="*/ 0 h 12"/>
                  <a:gd name="T8" fmla="*/ 0 60000 65536"/>
                  <a:gd name="T9" fmla="*/ 0 60000 65536"/>
                  <a:gd name="T10" fmla="*/ 0 60000 65536"/>
                  <a:gd name="T11" fmla="*/ 0 60000 65536"/>
                  <a:gd name="T12" fmla="*/ 0 w 29"/>
                  <a:gd name="T13" fmla="*/ 0 h 12"/>
                  <a:gd name="T14" fmla="*/ 29 w 29"/>
                  <a:gd name="T15" fmla="*/ 12 h 12"/>
                </a:gdLst>
                <a:ahLst/>
                <a:cxnLst>
                  <a:cxn ang="T8">
                    <a:pos x="T0" y="T1"/>
                  </a:cxn>
                  <a:cxn ang="T9">
                    <a:pos x="T2" y="T3"/>
                  </a:cxn>
                  <a:cxn ang="T10">
                    <a:pos x="T4" y="T5"/>
                  </a:cxn>
                  <a:cxn ang="T11">
                    <a:pos x="T6" y="T7"/>
                  </a:cxn>
                </a:cxnLst>
                <a:rect l="T12" t="T13" r="T14" b="T15"/>
                <a:pathLst>
                  <a:path w="29" h="12">
                    <a:moveTo>
                      <a:pt x="14" y="2"/>
                    </a:moveTo>
                    <a:cubicBezTo>
                      <a:pt x="0" y="7"/>
                      <a:pt x="1" y="2"/>
                      <a:pt x="4" y="12"/>
                    </a:cubicBezTo>
                    <a:cubicBezTo>
                      <a:pt x="17" y="10"/>
                      <a:pt x="29" y="10"/>
                      <a:pt x="20" y="4"/>
                    </a:cubicBezTo>
                    <a:cubicBezTo>
                      <a:pt x="14" y="0"/>
                      <a:pt x="9" y="12"/>
                      <a:pt x="14" y="2"/>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67" name="Freeform 923"/>
              <p:cNvSpPr>
                <a:spLocks/>
              </p:cNvSpPr>
              <p:nvPr/>
            </p:nvSpPr>
            <p:spPr bwMode="auto">
              <a:xfrm>
                <a:off x="3824" y="1449"/>
                <a:ext cx="1" cy="3"/>
              </a:xfrm>
              <a:custGeom>
                <a:avLst/>
                <a:gdLst>
                  <a:gd name="T0" fmla="*/ 0 w 7"/>
                  <a:gd name="T1" fmla="*/ 0 h 14"/>
                  <a:gd name="T2" fmla="*/ 0 w 7"/>
                  <a:gd name="T3" fmla="*/ 0 h 14"/>
                  <a:gd name="T4" fmla="*/ 0 w 7"/>
                  <a:gd name="T5" fmla="*/ 0 h 14"/>
                  <a:gd name="T6" fmla="*/ 0 w 7"/>
                  <a:gd name="T7" fmla="*/ 0 h 14"/>
                  <a:gd name="T8" fmla="*/ 0 w 7"/>
                  <a:gd name="T9" fmla="*/ 0 h 14"/>
                  <a:gd name="T10" fmla="*/ 0 60000 65536"/>
                  <a:gd name="T11" fmla="*/ 0 60000 65536"/>
                  <a:gd name="T12" fmla="*/ 0 60000 65536"/>
                  <a:gd name="T13" fmla="*/ 0 60000 65536"/>
                  <a:gd name="T14" fmla="*/ 0 60000 65536"/>
                  <a:gd name="T15" fmla="*/ 0 w 7"/>
                  <a:gd name="T16" fmla="*/ 0 h 14"/>
                  <a:gd name="T17" fmla="*/ 7 w 7"/>
                  <a:gd name="T18" fmla="*/ 14 h 14"/>
                </a:gdLst>
                <a:ahLst/>
                <a:cxnLst>
                  <a:cxn ang="T10">
                    <a:pos x="T0" y="T1"/>
                  </a:cxn>
                  <a:cxn ang="T11">
                    <a:pos x="T2" y="T3"/>
                  </a:cxn>
                  <a:cxn ang="T12">
                    <a:pos x="T4" y="T5"/>
                  </a:cxn>
                  <a:cxn ang="T13">
                    <a:pos x="T6" y="T7"/>
                  </a:cxn>
                  <a:cxn ang="T14">
                    <a:pos x="T8" y="T9"/>
                  </a:cxn>
                </a:cxnLst>
                <a:rect l="T15" t="T16" r="T17" b="T18"/>
                <a:pathLst>
                  <a:path w="7" h="14">
                    <a:moveTo>
                      <a:pt x="1" y="0"/>
                    </a:moveTo>
                    <a:cubicBezTo>
                      <a:pt x="2" y="4"/>
                      <a:pt x="0" y="9"/>
                      <a:pt x="3" y="12"/>
                    </a:cubicBezTo>
                    <a:cubicBezTo>
                      <a:pt x="5" y="14"/>
                      <a:pt x="7" y="8"/>
                      <a:pt x="7" y="6"/>
                    </a:cubicBezTo>
                    <a:cubicBezTo>
                      <a:pt x="7" y="4"/>
                      <a:pt x="3" y="4"/>
                      <a:pt x="1" y="2"/>
                    </a:cubicBezTo>
                    <a:cubicBezTo>
                      <a:pt x="1" y="2"/>
                      <a:pt x="1" y="1"/>
                      <a:pt x="1"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68" name="Freeform 924"/>
              <p:cNvSpPr>
                <a:spLocks/>
              </p:cNvSpPr>
              <p:nvPr/>
            </p:nvSpPr>
            <p:spPr bwMode="auto">
              <a:xfrm>
                <a:off x="3841" y="1441"/>
                <a:ext cx="4" cy="1"/>
              </a:xfrm>
              <a:custGeom>
                <a:avLst/>
                <a:gdLst>
                  <a:gd name="T0" fmla="*/ 0 w 21"/>
                  <a:gd name="T1" fmla="*/ 0 h 8"/>
                  <a:gd name="T2" fmla="*/ 0 w 21"/>
                  <a:gd name="T3" fmla="*/ 0 h 8"/>
                  <a:gd name="T4" fmla="*/ 0 w 21"/>
                  <a:gd name="T5" fmla="*/ 0 h 8"/>
                  <a:gd name="T6" fmla="*/ 0 60000 65536"/>
                  <a:gd name="T7" fmla="*/ 0 60000 65536"/>
                  <a:gd name="T8" fmla="*/ 0 60000 65536"/>
                  <a:gd name="T9" fmla="*/ 0 w 21"/>
                  <a:gd name="T10" fmla="*/ 0 h 8"/>
                  <a:gd name="T11" fmla="*/ 21 w 21"/>
                  <a:gd name="T12" fmla="*/ 8 h 8"/>
                </a:gdLst>
                <a:ahLst/>
                <a:cxnLst>
                  <a:cxn ang="T6">
                    <a:pos x="T0" y="T1"/>
                  </a:cxn>
                  <a:cxn ang="T7">
                    <a:pos x="T2" y="T3"/>
                  </a:cxn>
                  <a:cxn ang="T8">
                    <a:pos x="T4" y="T5"/>
                  </a:cxn>
                </a:cxnLst>
                <a:rect l="T9" t="T10" r="T11" b="T12"/>
                <a:pathLst>
                  <a:path w="21" h="8">
                    <a:moveTo>
                      <a:pt x="15" y="0"/>
                    </a:moveTo>
                    <a:cubicBezTo>
                      <a:pt x="0" y="5"/>
                      <a:pt x="10" y="8"/>
                      <a:pt x="21" y="6"/>
                    </a:cubicBezTo>
                    <a:cubicBezTo>
                      <a:pt x="14" y="2"/>
                      <a:pt x="15" y="4"/>
                      <a:pt x="15"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69" name="Freeform 925"/>
              <p:cNvSpPr>
                <a:spLocks/>
              </p:cNvSpPr>
              <p:nvPr/>
            </p:nvSpPr>
            <p:spPr bwMode="auto">
              <a:xfrm>
                <a:off x="3866" y="1462"/>
                <a:ext cx="3" cy="2"/>
              </a:xfrm>
              <a:custGeom>
                <a:avLst/>
                <a:gdLst>
                  <a:gd name="T0" fmla="*/ 0 w 17"/>
                  <a:gd name="T1" fmla="*/ 0 h 11"/>
                  <a:gd name="T2" fmla="*/ 0 w 17"/>
                  <a:gd name="T3" fmla="*/ 0 h 11"/>
                  <a:gd name="T4" fmla="*/ 0 w 17"/>
                  <a:gd name="T5" fmla="*/ 0 h 11"/>
                  <a:gd name="T6" fmla="*/ 0 60000 65536"/>
                  <a:gd name="T7" fmla="*/ 0 60000 65536"/>
                  <a:gd name="T8" fmla="*/ 0 60000 65536"/>
                  <a:gd name="T9" fmla="*/ 0 w 17"/>
                  <a:gd name="T10" fmla="*/ 0 h 11"/>
                  <a:gd name="T11" fmla="*/ 17 w 17"/>
                  <a:gd name="T12" fmla="*/ 11 h 11"/>
                </a:gdLst>
                <a:ahLst/>
                <a:cxnLst>
                  <a:cxn ang="T6">
                    <a:pos x="T0" y="T1"/>
                  </a:cxn>
                  <a:cxn ang="T7">
                    <a:pos x="T2" y="T3"/>
                  </a:cxn>
                  <a:cxn ang="T8">
                    <a:pos x="T4" y="T5"/>
                  </a:cxn>
                </a:cxnLst>
                <a:rect l="T9" t="T10" r="T11" b="T12"/>
                <a:pathLst>
                  <a:path w="17" h="11">
                    <a:moveTo>
                      <a:pt x="7" y="0"/>
                    </a:moveTo>
                    <a:cubicBezTo>
                      <a:pt x="0" y="11"/>
                      <a:pt x="8" y="10"/>
                      <a:pt x="17" y="8"/>
                    </a:cubicBezTo>
                    <a:cubicBezTo>
                      <a:pt x="15" y="2"/>
                      <a:pt x="14" y="0"/>
                      <a:pt x="7" y="0"/>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70" name="Freeform 926"/>
              <p:cNvSpPr>
                <a:spLocks/>
              </p:cNvSpPr>
              <p:nvPr/>
            </p:nvSpPr>
            <p:spPr bwMode="auto">
              <a:xfrm>
                <a:off x="3876" y="1447"/>
                <a:ext cx="2" cy="2"/>
              </a:xfrm>
              <a:custGeom>
                <a:avLst/>
                <a:gdLst>
                  <a:gd name="T0" fmla="*/ 0 w 7"/>
                  <a:gd name="T1" fmla="*/ 0 h 8"/>
                  <a:gd name="T2" fmla="*/ 0 w 7"/>
                  <a:gd name="T3" fmla="*/ 0 h 8"/>
                  <a:gd name="T4" fmla="*/ 0 w 7"/>
                  <a:gd name="T5" fmla="*/ 0 h 8"/>
                  <a:gd name="T6" fmla="*/ 0 w 7"/>
                  <a:gd name="T7" fmla="*/ 0 h 8"/>
                  <a:gd name="T8" fmla="*/ 0 60000 65536"/>
                  <a:gd name="T9" fmla="*/ 0 60000 65536"/>
                  <a:gd name="T10" fmla="*/ 0 60000 65536"/>
                  <a:gd name="T11" fmla="*/ 0 60000 65536"/>
                  <a:gd name="T12" fmla="*/ 0 w 7"/>
                  <a:gd name="T13" fmla="*/ 0 h 8"/>
                  <a:gd name="T14" fmla="*/ 7 w 7"/>
                  <a:gd name="T15" fmla="*/ 8 h 8"/>
                </a:gdLst>
                <a:ahLst/>
                <a:cxnLst>
                  <a:cxn ang="T8">
                    <a:pos x="T0" y="T1"/>
                  </a:cxn>
                  <a:cxn ang="T9">
                    <a:pos x="T2" y="T3"/>
                  </a:cxn>
                  <a:cxn ang="T10">
                    <a:pos x="T4" y="T5"/>
                  </a:cxn>
                  <a:cxn ang="T11">
                    <a:pos x="T6" y="T7"/>
                  </a:cxn>
                </a:cxnLst>
                <a:rect l="T12" t="T13" r="T14" b="T15"/>
                <a:pathLst>
                  <a:path w="7" h="8">
                    <a:moveTo>
                      <a:pt x="0" y="2"/>
                    </a:moveTo>
                    <a:cubicBezTo>
                      <a:pt x="1" y="4"/>
                      <a:pt x="0" y="8"/>
                      <a:pt x="2" y="8"/>
                    </a:cubicBezTo>
                    <a:cubicBezTo>
                      <a:pt x="4" y="8"/>
                      <a:pt x="7" y="4"/>
                      <a:pt x="6" y="2"/>
                    </a:cubicBezTo>
                    <a:cubicBezTo>
                      <a:pt x="6" y="0"/>
                      <a:pt x="0" y="0"/>
                      <a:pt x="0" y="2"/>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71" name="Freeform 927"/>
              <p:cNvSpPr>
                <a:spLocks/>
              </p:cNvSpPr>
              <p:nvPr/>
            </p:nvSpPr>
            <p:spPr bwMode="auto">
              <a:xfrm>
                <a:off x="3867" y="1450"/>
                <a:ext cx="3" cy="2"/>
              </a:xfrm>
              <a:custGeom>
                <a:avLst/>
                <a:gdLst>
                  <a:gd name="T0" fmla="*/ 0 w 16"/>
                  <a:gd name="T1" fmla="*/ 0 h 8"/>
                  <a:gd name="T2" fmla="*/ 0 w 16"/>
                  <a:gd name="T3" fmla="*/ 0 h 8"/>
                  <a:gd name="T4" fmla="*/ 0 w 16"/>
                  <a:gd name="T5" fmla="*/ 0 h 8"/>
                  <a:gd name="T6" fmla="*/ 0 w 16"/>
                  <a:gd name="T7" fmla="*/ 0 h 8"/>
                  <a:gd name="T8" fmla="*/ 0 60000 65536"/>
                  <a:gd name="T9" fmla="*/ 0 60000 65536"/>
                  <a:gd name="T10" fmla="*/ 0 60000 65536"/>
                  <a:gd name="T11" fmla="*/ 0 60000 65536"/>
                  <a:gd name="T12" fmla="*/ 0 w 16"/>
                  <a:gd name="T13" fmla="*/ 0 h 8"/>
                  <a:gd name="T14" fmla="*/ 16 w 16"/>
                  <a:gd name="T15" fmla="*/ 8 h 8"/>
                </a:gdLst>
                <a:ahLst/>
                <a:cxnLst>
                  <a:cxn ang="T8">
                    <a:pos x="T0" y="T1"/>
                  </a:cxn>
                  <a:cxn ang="T9">
                    <a:pos x="T2" y="T3"/>
                  </a:cxn>
                  <a:cxn ang="T10">
                    <a:pos x="T4" y="T5"/>
                  </a:cxn>
                  <a:cxn ang="T11">
                    <a:pos x="T6" y="T7"/>
                  </a:cxn>
                </a:cxnLst>
                <a:rect l="T12" t="T13" r="T14" b="T15"/>
                <a:pathLst>
                  <a:path w="16" h="8">
                    <a:moveTo>
                      <a:pt x="6" y="0"/>
                    </a:moveTo>
                    <a:cubicBezTo>
                      <a:pt x="5" y="2"/>
                      <a:pt x="0" y="5"/>
                      <a:pt x="2" y="6"/>
                    </a:cubicBezTo>
                    <a:cubicBezTo>
                      <a:pt x="6" y="8"/>
                      <a:pt x="11" y="6"/>
                      <a:pt x="14" y="4"/>
                    </a:cubicBezTo>
                    <a:cubicBezTo>
                      <a:pt x="16" y="2"/>
                      <a:pt x="8" y="2"/>
                      <a:pt x="6" y="0"/>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72" name="Freeform 928"/>
              <p:cNvSpPr>
                <a:spLocks/>
              </p:cNvSpPr>
              <p:nvPr/>
            </p:nvSpPr>
            <p:spPr bwMode="auto">
              <a:xfrm>
                <a:off x="3878" y="1437"/>
                <a:ext cx="3" cy="3"/>
              </a:xfrm>
              <a:custGeom>
                <a:avLst/>
                <a:gdLst>
                  <a:gd name="T0" fmla="*/ 0 w 18"/>
                  <a:gd name="T1" fmla="*/ 0 h 18"/>
                  <a:gd name="T2" fmla="*/ 0 w 18"/>
                  <a:gd name="T3" fmla="*/ 0 h 18"/>
                  <a:gd name="T4" fmla="*/ 0 w 18"/>
                  <a:gd name="T5" fmla="*/ 0 h 18"/>
                  <a:gd name="T6" fmla="*/ 0 w 18"/>
                  <a:gd name="T7" fmla="*/ 0 h 18"/>
                  <a:gd name="T8" fmla="*/ 0 w 18"/>
                  <a:gd name="T9" fmla="*/ 0 h 18"/>
                  <a:gd name="T10" fmla="*/ 0 60000 65536"/>
                  <a:gd name="T11" fmla="*/ 0 60000 65536"/>
                  <a:gd name="T12" fmla="*/ 0 60000 65536"/>
                  <a:gd name="T13" fmla="*/ 0 60000 65536"/>
                  <a:gd name="T14" fmla="*/ 0 60000 65536"/>
                  <a:gd name="T15" fmla="*/ 0 w 18"/>
                  <a:gd name="T16" fmla="*/ 0 h 18"/>
                  <a:gd name="T17" fmla="*/ 18 w 18"/>
                  <a:gd name="T18" fmla="*/ 18 h 18"/>
                </a:gdLst>
                <a:ahLst/>
                <a:cxnLst>
                  <a:cxn ang="T10">
                    <a:pos x="T0" y="T1"/>
                  </a:cxn>
                  <a:cxn ang="T11">
                    <a:pos x="T2" y="T3"/>
                  </a:cxn>
                  <a:cxn ang="T12">
                    <a:pos x="T4" y="T5"/>
                  </a:cxn>
                  <a:cxn ang="T13">
                    <a:pos x="T6" y="T7"/>
                  </a:cxn>
                  <a:cxn ang="T14">
                    <a:pos x="T8" y="T9"/>
                  </a:cxn>
                </a:cxnLst>
                <a:rect l="T15" t="T16" r="T17" b="T18"/>
                <a:pathLst>
                  <a:path w="18" h="18">
                    <a:moveTo>
                      <a:pt x="6" y="1"/>
                    </a:moveTo>
                    <a:cubicBezTo>
                      <a:pt x="5" y="5"/>
                      <a:pt x="2" y="18"/>
                      <a:pt x="6" y="15"/>
                    </a:cubicBezTo>
                    <a:cubicBezTo>
                      <a:pt x="10" y="13"/>
                      <a:pt x="6" y="4"/>
                      <a:pt x="10" y="3"/>
                    </a:cubicBezTo>
                    <a:cubicBezTo>
                      <a:pt x="13" y="2"/>
                      <a:pt x="15" y="2"/>
                      <a:pt x="18" y="1"/>
                    </a:cubicBezTo>
                    <a:cubicBezTo>
                      <a:pt x="16" y="0"/>
                      <a:pt x="0" y="1"/>
                      <a:pt x="6" y="1"/>
                    </a:cubicBezTo>
                    <a:close/>
                  </a:path>
                </a:pathLst>
              </a:custGeom>
              <a:solidFill>
                <a:schemeClr val="accent2"/>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73" name="Freeform 929"/>
              <p:cNvSpPr>
                <a:spLocks/>
              </p:cNvSpPr>
              <p:nvPr/>
            </p:nvSpPr>
            <p:spPr bwMode="auto">
              <a:xfrm>
                <a:off x="3868" y="1436"/>
                <a:ext cx="9" cy="7"/>
              </a:xfrm>
              <a:custGeom>
                <a:avLst/>
                <a:gdLst>
                  <a:gd name="T0" fmla="*/ 0 w 50"/>
                  <a:gd name="T1" fmla="*/ 0 h 42"/>
                  <a:gd name="T2" fmla="*/ 0 w 50"/>
                  <a:gd name="T3" fmla="*/ 0 h 42"/>
                  <a:gd name="T4" fmla="*/ 0 w 50"/>
                  <a:gd name="T5" fmla="*/ 0 h 42"/>
                  <a:gd name="T6" fmla="*/ 0 w 50"/>
                  <a:gd name="T7" fmla="*/ 0 h 42"/>
                  <a:gd name="T8" fmla="*/ 0 w 50"/>
                  <a:gd name="T9" fmla="*/ 0 h 42"/>
                  <a:gd name="T10" fmla="*/ 0 w 50"/>
                  <a:gd name="T11" fmla="*/ 0 h 42"/>
                  <a:gd name="T12" fmla="*/ 0 w 50"/>
                  <a:gd name="T13" fmla="*/ 0 h 42"/>
                  <a:gd name="T14" fmla="*/ 0 60000 65536"/>
                  <a:gd name="T15" fmla="*/ 0 60000 65536"/>
                  <a:gd name="T16" fmla="*/ 0 60000 65536"/>
                  <a:gd name="T17" fmla="*/ 0 60000 65536"/>
                  <a:gd name="T18" fmla="*/ 0 60000 65536"/>
                  <a:gd name="T19" fmla="*/ 0 60000 65536"/>
                  <a:gd name="T20" fmla="*/ 0 60000 65536"/>
                  <a:gd name="T21" fmla="*/ 0 w 50"/>
                  <a:gd name="T22" fmla="*/ 0 h 42"/>
                  <a:gd name="T23" fmla="*/ 50 w 50"/>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42">
                    <a:moveTo>
                      <a:pt x="8" y="3"/>
                    </a:moveTo>
                    <a:cubicBezTo>
                      <a:pt x="20" y="1"/>
                      <a:pt x="29" y="0"/>
                      <a:pt x="40" y="7"/>
                    </a:cubicBezTo>
                    <a:cubicBezTo>
                      <a:pt x="45" y="14"/>
                      <a:pt x="50" y="18"/>
                      <a:pt x="40" y="21"/>
                    </a:cubicBezTo>
                    <a:cubicBezTo>
                      <a:pt x="36" y="26"/>
                      <a:pt x="32" y="39"/>
                      <a:pt x="32" y="39"/>
                    </a:cubicBezTo>
                    <a:cubicBezTo>
                      <a:pt x="16" y="34"/>
                      <a:pt x="35" y="42"/>
                      <a:pt x="24" y="31"/>
                    </a:cubicBezTo>
                    <a:cubicBezTo>
                      <a:pt x="21" y="28"/>
                      <a:pt x="12" y="23"/>
                      <a:pt x="12" y="23"/>
                    </a:cubicBezTo>
                    <a:cubicBezTo>
                      <a:pt x="6" y="14"/>
                      <a:pt x="0" y="11"/>
                      <a:pt x="8" y="3"/>
                    </a:cubicBezTo>
                    <a:close/>
                  </a:path>
                </a:pathLst>
              </a:custGeom>
              <a:solidFill>
                <a:schemeClr val="accent2"/>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74" name="Freeform 930"/>
              <p:cNvSpPr>
                <a:spLocks/>
              </p:cNvSpPr>
              <p:nvPr/>
            </p:nvSpPr>
            <p:spPr bwMode="auto">
              <a:xfrm>
                <a:off x="3859" y="1436"/>
                <a:ext cx="11" cy="6"/>
              </a:xfrm>
              <a:custGeom>
                <a:avLst/>
                <a:gdLst>
                  <a:gd name="T0" fmla="*/ 0 w 59"/>
                  <a:gd name="T1" fmla="*/ 0 h 33"/>
                  <a:gd name="T2" fmla="*/ 0 w 59"/>
                  <a:gd name="T3" fmla="*/ 0 h 33"/>
                  <a:gd name="T4" fmla="*/ 0 w 59"/>
                  <a:gd name="T5" fmla="*/ 0 h 33"/>
                  <a:gd name="T6" fmla="*/ 0 w 59"/>
                  <a:gd name="T7" fmla="*/ 0 h 33"/>
                  <a:gd name="T8" fmla="*/ 0 w 59"/>
                  <a:gd name="T9" fmla="*/ 0 h 33"/>
                  <a:gd name="T10" fmla="*/ 0 w 59"/>
                  <a:gd name="T11" fmla="*/ 0 h 33"/>
                  <a:gd name="T12" fmla="*/ 0 w 59"/>
                  <a:gd name="T13" fmla="*/ 0 h 33"/>
                  <a:gd name="T14" fmla="*/ 0 w 59"/>
                  <a:gd name="T15" fmla="*/ 0 h 33"/>
                  <a:gd name="T16" fmla="*/ 0 w 59"/>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33"/>
                  <a:gd name="T29" fmla="*/ 59 w 59"/>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33">
                    <a:moveTo>
                      <a:pt x="54" y="19"/>
                    </a:moveTo>
                    <a:cubicBezTo>
                      <a:pt x="46" y="22"/>
                      <a:pt x="30" y="11"/>
                      <a:pt x="30" y="11"/>
                    </a:cubicBezTo>
                    <a:cubicBezTo>
                      <a:pt x="29" y="9"/>
                      <a:pt x="28" y="6"/>
                      <a:pt x="26" y="5"/>
                    </a:cubicBezTo>
                    <a:cubicBezTo>
                      <a:pt x="14" y="0"/>
                      <a:pt x="24" y="13"/>
                      <a:pt x="22" y="13"/>
                    </a:cubicBezTo>
                    <a:cubicBezTo>
                      <a:pt x="18" y="14"/>
                      <a:pt x="10" y="9"/>
                      <a:pt x="10" y="9"/>
                    </a:cubicBezTo>
                    <a:cubicBezTo>
                      <a:pt x="2" y="12"/>
                      <a:pt x="0" y="10"/>
                      <a:pt x="6" y="23"/>
                    </a:cubicBezTo>
                    <a:cubicBezTo>
                      <a:pt x="8" y="28"/>
                      <a:pt x="19" y="28"/>
                      <a:pt x="22" y="29"/>
                    </a:cubicBezTo>
                    <a:cubicBezTo>
                      <a:pt x="26" y="30"/>
                      <a:pt x="34" y="33"/>
                      <a:pt x="34" y="33"/>
                    </a:cubicBezTo>
                    <a:cubicBezTo>
                      <a:pt x="38" y="22"/>
                      <a:pt x="59" y="29"/>
                      <a:pt x="54" y="19"/>
                    </a:cubicBezTo>
                    <a:close/>
                  </a:path>
                </a:pathLst>
              </a:custGeom>
              <a:solidFill>
                <a:schemeClr val="accent2"/>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75" name="Freeform 931"/>
              <p:cNvSpPr>
                <a:spLocks/>
              </p:cNvSpPr>
              <p:nvPr/>
            </p:nvSpPr>
            <p:spPr bwMode="auto">
              <a:xfrm>
                <a:off x="3852" y="1435"/>
                <a:ext cx="9" cy="5"/>
              </a:xfrm>
              <a:custGeom>
                <a:avLst/>
                <a:gdLst>
                  <a:gd name="T0" fmla="*/ 0 w 48"/>
                  <a:gd name="T1" fmla="*/ 0 h 28"/>
                  <a:gd name="T2" fmla="*/ 0 w 48"/>
                  <a:gd name="T3" fmla="*/ 0 h 28"/>
                  <a:gd name="T4" fmla="*/ 0 w 48"/>
                  <a:gd name="T5" fmla="*/ 0 h 28"/>
                  <a:gd name="T6" fmla="*/ 0 w 48"/>
                  <a:gd name="T7" fmla="*/ 0 h 28"/>
                  <a:gd name="T8" fmla="*/ 0 w 48"/>
                  <a:gd name="T9" fmla="*/ 0 h 28"/>
                  <a:gd name="T10" fmla="*/ 0 60000 65536"/>
                  <a:gd name="T11" fmla="*/ 0 60000 65536"/>
                  <a:gd name="T12" fmla="*/ 0 60000 65536"/>
                  <a:gd name="T13" fmla="*/ 0 60000 65536"/>
                  <a:gd name="T14" fmla="*/ 0 60000 65536"/>
                  <a:gd name="T15" fmla="*/ 0 w 48"/>
                  <a:gd name="T16" fmla="*/ 0 h 28"/>
                  <a:gd name="T17" fmla="*/ 48 w 48"/>
                  <a:gd name="T18" fmla="*/ 28 h 28"/>
                </a:gdLst>
                <a:ahLst/>
                <a:cxnLst>
                  <a:cxn ang="T10">
                    <a:pos x="T0" y="T1"/>
                  </a:cxn>
                  <a:cxn ang="T11">
                    <a:pos x="T2" y="T3"/>
                  </a:cxn>
                  <a:cxn ang="T12">
                    <a:pos x="T4" y="T5"/>
                  </a:cxn>
                  <a:cxn ang="T13">
                    <a:pos x="T6" y="T7"/>
                  </a:cxn>
                  <a:cxn ang="T14">
                    <a:pos x="T8" y="T9"/>
                  </a:cxn>
                </a:cxnLst>
                <a:rect l="T15" t="T16" r="T17" b="T18"/>
                <a:pathLst>
                  <a:path w="48" h="28">
                    <a:moveTo>
                      <a:pt x="20" y="0"/>
                    </a:moveTo>
                    <a:cubicBezTo>
                      <a:pt x="0" y="4"/>
                      <a:pt x="10" y="12"/>
                      <a:pt x="20" y="18"/>
                    </a:cubicBezTo>
                    <a:cubicBezTo>
                      <a:pt x="27" y="28"/>
                      <a:pt x="34" y="23"/>
                      <a:pt x="44" y="20"/>
                    </a:cubicBezTo>
                    <a:cubicBezTo>
                      <a:pt x="48" y="8"/>
                      <a:pt x="41" y="8"/>
                      <a:pt x="30" y="4"/>
                    </a:cubicBezTo>
                    <a:cubicBezTo>
                      <a:pt x="27" y="3"/>
                      <a:pt x="16" y="0"/>
                      <a:pt x="20" y="0"/>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76" name="Freeform 932"/>
              <p:cNvSpPr>
                <a:spLocks/>
              </p:cNvSpPr>
              <p:nvPr/>
            </p:nvSpPr>
            <p:spPr bwMode="auto">
              <a:xfrm>
                <a:off x="3824" y="1461"/>
                <a:ext cx="21" cy="21"/>
              </a:xfrm>
              <a:custGeom>
                <a:avLst/>
                <a:gdLst>
                  <a:gd name="T0" fmla="*/ 0 w 112"/>
                  <a:gd name="T1" fmla="*/ 0 h 116"/>
                  <a:gd name="T2" fmla="*/ 0 w 112"/>
                  <a:gd name="T3" fmla="*/ 0 h 116"/>
                  <a:gd name="T4" fmla="*/ 0 w 112"/>
                  <a:gd name="T5" fmla="*/ 0 h 116"/>
                  <a:gd name="T6" fmla="*/ 0 w 112"/>
                  <a:gd name="T7" fmla="*/ 0 h 116"/>
                  <a:gd name="T8" fmla="*/ 0 w 112"/>
                  <a:gd name="T9" fmla="*/ 0 h 116"/>
                  <a:gd name="T10" fmla="*/ 0 w 112"/>
                  <a:gd name="T11" fmla="*/ 0 h 116"/>
                  <a:gd name="T12" fmla="*/ 0 w 112"/>
                  <a:gd name="T13" fmla="*/ 0 h 116"/>
                  <a:gd name="T14" fmla="*/ 0 w 112"/>
                  <a:gd name="T15" fmla="*/ 0 h 116"/>
                  <a:gd name="T16" fmla="*/ 0 w 112"/>
                  <a:gd name="T17" fmla="*/ 0 h 116"/>
                  <a:gd name="T18" fmla="*/ 0 w 112"/>
                  <a:gd name="T19" fmla="*/ 0 h 116"/>
                  <a:gd name="T20" fmla="*/ 0 w 112"/>
                  <a:gd name="T21" fmla="*/ 0 h 116"/>
                  <a:gd name="T22" fmla="*/ 0 w 112"/>
                  <a:gd name="T23" fmla="*/ 0 h 116"/>
                  <a:gd name="T24" fmla="*/ 0 w 112"/>
                  <a:gd name="T25" fmla="*/ 0 h 116"/>
                  <a:gd name="T26" fmla="*/ 0 w 112"/>
                  <a:gd name="T27" fmla="*/ 0 h 116"/>
                  <a:gd name="T28" fmla="*/ 0 w 112"/>
                  <a:gd name="T29" fmla="*/ 0 h 116"/>
                  <a:gd name="T30" fmla="*/ 0 w 112"/>
                  <a:gd name="T31" fmla="*/ 0 h 116"/>
                  <a:gd name="T32" fmla="*/ 0 w 112"/>
                  <a:gd name="T33" fmla="*/ 0 h 116"/>
                  <a:gd name="T34" fmla="*/ 0 w 112"/>
                  <a:gd name="T35" fmla="*/ 0 h 116"/>
                  <a:gd name="T36" fmla="*/ 0 w 112"/>
                  <a:gd name="T37" fmla="*/ 0 h 116"/>
                  <a:gd name="T38" fmla="*/ 0 w 112"/>
                  <a:gd name="T39" fmla="*/ 0 h 1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2"/>
                  <a:gd name="T61" fmla="*/ 0 h 116"/>
                  <a:gd name="T62" fmla="*/ 112 w 112"/>
                  <a:gd name="T63" fmla="*/ 116 h 1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2" h="116">
                    <a:moveTo>
                      <a:pt x="92" y="4"/>
                    </a:moveTo>
                    <a:cubicBezTo>
                      <a:pt x="80" y="8"/>
                      <a:pt x="90" y="13"/>
                      <a:pt x="82" y="20"/>
                    </a:cubicBezTo>
                    <a:cubicBezTo>
                      <a:pt x="80" y="22"/>
                      <a:pt x="62" y="29"/>
                      <a:pt x="58" y="30"/>
                    </a:cubicBezTo>
                    <a:cubicBezTo>
                      <a:pt x="46" y="22"/>
                      <a:pt x="52" y="32"/>
                      <a:pt x="46" y="38"/>
                    </a:cubicBezTo>
                    <a:cubicBezTo>
                      <a:pt x="43" y="41"/>
                      <a:pt x="38" y="42"/>
                      <a:pt x="34" y="44"/>
                    </a:cubicBezTo>
                    <a:cubicBezTo>
                      <a:pt x="31" y="48"/>
                      <a:pt x="29" y="52"/>
                      <a:pt x="26" y="56"/>
                    </a:cubicBezTo>
                    <a:cubicBezTo>
                      <a:pt x="23" y="60"/>
                      <a:pt x="14" y="64"/>
                      <a:pt x="14" y="64"/>
                    </a:cubicBezTo>
                    <a:cubicBezTo>
                      <a:pt x="8" y="73"/>
                      <a:pt x="10" y="75"/>
                      <a:pt x="20" y="78"/>
                    </a:cubicBezTo>
                    <a:cubicBezTo>
                      <a:pt x="11" y="81"/>
                      <a:pt x="10" y="84"/>
                      <a:pt x="18" y="90"/>
                    </a:cubicBezTo>
                    <a:cubicBezTo>
                      <a:pt x="5" y="94"/>
                      <a:pt x="4" y="94"/>
                      <a:pt x="0" y="106"/>
                    </a:cubicBezTo>
                    <a:cubicBezTo>
                      <a:pt x="16" y="111"/>
                      <a:pt x="8" y="109"/>
                      <a:pt x="26" y="112"/>
                    </a:cubicBezTo>
                    <a:cubicBezTo>
                      <a:pt x="38" y="116"/>
                      <a:pt x="35" y="102"/>
                      <a:pt x="36" y="92"/>
                    </a:cubicBezTo>
                    <a:cubicBezTo>
                      <a:pt x="39" y="102"/>
                      <a:pt x="43" y="98"/>
                      <a:pt x="46" y="90"/>
                    </a:cubicBezTo>
                    <a:cubicBezTo>
                      <a:pt x="43" y="80"/>
                      <a:pt x="34" y="85"/>
                      <a:pt x="44" y="80"/>
                    </a:cubicBezTo>
                    <a:cubicBezTo>
                      <a:pt x="46" y="79"/>
                      <a:pt x="48" y="77"/>
                      <a:pt x="50" y="76"/>
                    </a:cubicBezTo>
                    <a:cubicBezTo>
                      <a:pt x="57" y="54"/>
                      <a:pt x="65" y="48"/>
                      <a:pt x="84" y="38"/>
                    </a:cubicBezTo>
                    <a:cubicBezTo>
                      <a:pt x="92" y="34"/>
                      <a:pt x="108" y="24"/>
                      <a:pt x="108" y="24"/>
                    </a:cubicBezTo>
                    <a:cubicBezTo>
                      <a:pt x="112" y="13"/>
                      <a:pt x="111" y="9"/>
                      <a:pt x="100" y="6"/>
                    </a:cubicBezTo>
                    <a:cubicBezTo>
                      <a:pt x="96" y="5"/>
                      <a:pt x="84" y="0"/>
                      <a:pt x="88" y="2"/>
                    </a:cubicBezTo>
                    <a:cubicBezTo>
                      <a:pt x="89" y="3"/>
                      <a:pt x="91" y="3"/>
                      <a:pt x="92" y="4"/>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77" name="Freeform 933"/>
              <p:cNvSpPr>
                <a:spLocks/>
              </p:cNvSpPr>
              <p:nvPr/>
            </p:nvSpPr>
            <p:spPr bwMode="auto">
              <a:xfrm>
                <a:off x="3762" y="1446"/>
                <a:ext cx="14" cy="16"/>
              </a:xfrm>
              <a:custGeom>
                <a:avLst/>
                <a:gdLst>
                  <a:gd name="T0" fmla="*/ 0 w 76"/>
                  <a:gd name="T1" fmla="*/ 0 h 86"/>
                  <a:gd name="T2" fmla="*/ 0 w 76"/>
                  <a:gd name="T3" fmla="*/ 0 h 86"/>
                  <a:gd name="T4" fmla="*/ 0 w 76"/>
                  <a:gd name="T5" fmla="*/ 0 h 86"/>
                  <a:gd name="T6" fmla="*/ 0 w 76"/>
                  <a:gd name="T7" fmla="*/ 0 h 86"/>
                  <a:gd name="T8" fmla="*/ 0 w 76"/>
                  <a:gd name="T9" fmla="*/ 0 h 86"/>
                  <a:gd name="T10" fmla="*/ 0 w 76"/>
                  <a:gd name="T11" fmla="*/ 0 h 86"/>
                  <a:gd name="T12" fmla="*/ 0 w 76"/>
                  <a:gd name="T13" fmla="*/ 0 h 86"/>
                  <a:gd name="T14" fmla="*/ 0 w 76"/>
                  <a:gd name="T15" fmla="*/ 0 h 86"/>
                  <a:gd name="T16" fmla="*/ 0 w 76"/>
                  <a:gd name="T17" fmla="*/ 0 h 86"/>
                  <a:gd name="T18" fmla="*/ 0 w 76"/>
                  <a:gd name="T19" fmla="*/ 0 h 86"/>
                  <a:gd name="T20" fmla="*/ 0 w 76"/>
                  <a:gd name="T21" fmla="*/ 0 h 86"/>
                  <a:gd name="T22" fmla="*/ 0 w 76"/>
                  <a:gd name="T23" fmla="*/ 0 h 86"/>
                  <a:gd name="T24" fmla="*/ 0 w 76"/>
                  <a:gd name="T25" fmla="*/ 0 h 86"/>
                  <a:gd name="T26" fmla="*/ 0 w 76"/>
                  <a:gd name="T27" fmla="*/ 0 h 86"/>
                  <a:gd name="T28" fmla="*/ 0 w 76"/>
                  <a:gd name="T29" fmla="*/ 0 h 86"/>
                  <a:gd name="T30" fmla="*/ 0 w 76"/>
                  <a:gd name="T31" fmla="*/ 0 h 86"/>
                  <a:gd name="T32" fmla="*/ 0 w 76"/>
                  <a:gd name="T33" fmla="*/ 0 h 86"/>
                  <a:gd name="T34" fmla="*/ 0 w 76"/>
                  <a:gd name="T35" fmla="*/ 0 h 86"/>
                  <a:gd name="T36" fmla="*/ 0 w 76"/>
                  <a:gd name="T37" fmla="*/ 0 h 86"/>
                  <a:gd name="T38" fmla="*/ 0 w 76"/>
                  <a:gd name="T39" fmla="*/ 0 h 86"/>
                  <a:gd name="T40" fmla="*/ 0 w 76"/>
                  <a:gd name="T41" fmla="*/ 0 h 86"/>
                  <a:gd name="T42" fmla="*/ 0 w 76"/>
                  <a:gd name="T43" fmla="*/ 0 h 86"/>
                  <a:gd name="T44" fmla="*/ 0 w 76"/>
                  <a:gd name="T45" fmla="*/ 0 h 86"/>
                  <a:gd name="T46" fmla="*/ 0 w 76"/>
                  <a:gd name="T47" fmla="*/ 0 h 86"/>
                  <a:gd name="T48" fmla="*/ 0 w 76"/>
                  <a:gd name="T49" fmla="*/ 0 h 86"/>
                  <a:gd name="T50" fmla="*/ 0 w 76"/>
                  <a:gd name="T51" fmla="*/ 0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6"/>
                  <a:gd name="T79" fmla="*/ 0 h 86"/>
                  <a:gd name="T80" fmla="*/ 76 w 7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6" h="86">
                    <a:moveTo>
                      <a:pt x="48" y="26"/>
                    </a:moveTo>
                    <a:cubicBezTo>
                      <a:pt x="45" y="18"/>
                      <a:pt x="49" y="1"/>
                      <a:pt x="40" y="14"/>
                    </a:cubicBezTo>
                    <a:cubicBezTo>
                      <a:pt x="31" y="0"/>
                      <a:pt x="37" y="0"/>
                      <a:pt x="26" y="4"/>
                    </a:cubicBezTo>
                    <a:cubicBezTo>
                      <a:pt x="22" y="15"/>
                      <a:pt x="22" y="20"/>
                      <a:pt x="12" y="26"/>
                    </a:cubicBezTo>
                    <a:cubicBezTo>
                      <a:pt x="11" y="22"/>
                      <a:pt x="7" y="15"/>
                      <a:pt x="4" y="18"/>
                    </a:cubicBezTo>
                    <a:cubicBezTo>
                      <a:pt x="1" y="21"/>
                      <a:pt x="0" y="30"/>
                      <a:pt x="0" y="30"/>
                    </a:cubicBezTo>
                    <a:cubicBezTo>
                      <a:pt x="1" y="32"/>
                      <a:pt x="0" y="36"/>
                      <a:pt x="2" y="36"/>
                    </a:cubicBezTo>
                    <a:cubicBezTo>
                      <a:pt x="4" y="36"/>
                      <a:pt x="2" y="30"/>
                      <a:pt x="4" y="30"/>
                    </a:cubicBezTo>
                    <a:cubicBezTo>
                      <a:pt x="6" y="30"/>
                      <a:pt x="6" y="34"/>
                      <a:pt x="8" y="36"/>
                    </a:cubicBezTo>
                    <a:cubicBezTo>
                      <a:pt x="10" y="37"/>
                      <a:pt x="12" y="37"/>
                      <a:pt x="14" y="38"/>
                    </a:cubicBezTo>
                    <a:cubicBezTo>
                      <a:pt x="29" y="36"/>
                      <a:pt x="25" y="33"/>
                      <a:pt x="36" y="26"/>
                    </a:cubicBezTo>
                    <a:cubicBezTo>
                      <a:pt x="43" y="36"/>
                      <a:pt x="39" y="38"/>
                      <a:pt x="28" y="40"/>
                    </a:cubicBezTo>
                    <a:cubicBezTo>
                      <a:pt x="21" y="45"/>
                      <a:pt x="16" y="46"/>
                      <a:pt x="8" y="48"/>
                    </a:cubicBezTo>
                    <a:cubicBezTo>
                      <a:pt x="14" y="50"/>
                      <a:pt x="41" y="51"/>
                      <a:pt x="20" y="54"/>
                    </a:cubicBezTo>
                    <a:cubicBezTo>
                      <a:pt x="14" y="55"/>
                      <a:pt x="8" y="55"/>
                      <a:pt x="2" y="56"/>
                    </a:cubicBezTo>
                    <a:cubicBezTo>
                      <a:pt x="3" y="62"/>
                      <a:pt x="7" y="68"/>
                      <a:pt x="8" y="74"/>
                    </a:cubicBezTo>
                    <a:cubicBezTo>
                      <a:pt x="8" y="77"/>
                      <a:pt x="3" y="82"/>
                      <a:pt x="6" y="84"/>
                    </a:cubicBezTo>
                    <a:cubicBezTo>
                      <a:pt x="10" y="86"/>
                      <a:pt x="18" y="80"/>
                      <a:pt x="18" y="80"/>
                    </a:cubicBezTo>
                    <a:cubicBezTo>
                      <a:pt x="19" y="77"/>
                      <a:pt x="21" y="70"/>
                      <a:pt x="24" y="68"/>
                    </a:cubicBezTo>
                    <a:cubicBezTo>
                      <a:pt x="28" y="66"/>
                      <a:pt x="36" y="64"/>
                      <a:pt x="36" y="64"/>
                    </a:cubicBezTo>
                    <a:cubicBezTo>
                      <a:pt x="37" y="60"/>
                      <a:pt x="36" y="53"/>
                      <a:pt x="40" y="52"/>
                    </a:cubicBezTo>
                    <a:cubicBezTo>
                      <a:pt x="44" y="51"/>
                      <a:pt x="52" y="48"/>
                      <a:pt x="52" y="48"/>
                    </a:cubicBezTo>
                    <a:cubicBezTo>
                      <a:pt x="54" y="41"/>
                      <a:pt x="58" y="33"/>
                      <a:pt x="62" y="44"/>
                    </a:cubicBezTo>
                    <a:cubicBezTo>
                      <a:pt x="70" y="41"/>
                      <a:pt x="73" y="40"/>
                      <a:pt x="76" y="32"/>
                    </a:cubicBezTo>
                    <a:cubicBezTo>
                      <a:pt x="69" y="22"/>
                      <a:pt x="73" y="6"/>
                      <a:pt x="60" y="2"/>
                    </a:cubicBezTo>
                    <a:cubicBezTo>
                      <a:pt x="54" y="4"/>
                      <a:pt x="45" y="20"/>
                      <a:pt x="48" y="26"/>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78" name="Freeform 934"/>
              <p:cNvSpPr>
                <a:spLocks/>
              </p:cNvSpPr>
              <p:nvPr/>
            </p:nvSpPr>
            <p:spPr bwMode="auto">
              <a:xfrm>
                <a:off x="3784" y="1454"/>
                <a:ext cx="4" cy="2"/>
              </a:xfrm>
              <a:custGeom>
                <a:avLst/>
                <a:gdLst>
                  <a:gd name="T0" fmla="*/ 0 w 20"/>
                  <a:gd name="T1" fmla="*/ 0 h 10"/>
                  <a:gd name="T2" fmla="*/ 0 w 20"/>
                  <a:gd name="T3" fmla="*/ 0 h 10"/>
                  <a:gd name="T4" fmla="*/ 0 w 20"/>
                  <a:gd name="T5" fmla="*/ 0 h 10"/>
                  <a:gd name="T6" fmla="*/ 0 w 20"/>
                  <a:gd name="T7" fmla="*/ 0 h 10"/>
                  <a:gd name="T8" fmla="*/ 0 60000 65536"/>
                  <a:gd name="T9" fmla="*/ 0 60000 65536"/>
                  <a:gd name="T10" fmla="*/ 0 60000 65536"/>
                  <a:gd name="T11" fmla="*/ 0 60000 65536"/>
                  <a:gd name="T12" fmla="*/ 0 w 20"/>
                  <a:gd name="T13" fmla="*/ 0 h 10"/>
                  <a:gd name="T14" fmla="*/ 20 w 20"/>
                  <a:gd name="T15" fmla="*/ 10 h 10"/>
                </a:gdLst>
                <a:ahLst/>
                <a:cxnLst>
                  <a:cxn ang="T8">
                    <a:pos x="T0" y="T1"/>
                  </a:cxn>
                  <a:cxn ang="T9">
                    <a:pos x="T2" y="T3"/>
                  </a:cxn>
                  <a:cxn ang="T10">
                    <a:pos x="T4" y="T5"/>
                  </a:cxn>
                  <a:cxn ang="T11">
                    <a:pos x="T6" y="T7"/>
                  </a:cxn>
                </a:cxnLst>
                <a:rect l="T12" t="T13" r="T14" b="T15"/>
                <a:pathLst>
                  <a:path w="20" h="10">
                    <a:moveTo>
                      <a:pt x="6" y="1"/>
                    </a:moveTo>
                    <a:cubicBezTo>
                      <a:pt x="4" y="2"/>
                      <a:pt x="0" y="1"/>
                      <a:pt x="0" y="3"/>
                    </a:cubicBezTo>
                    <a:cubicBezTo>
                      <a:pt x="0" y="10"/>
                      <a:pt x="13" y="6"/>
                      <a:pt x="20" y="5"/>
                    </a:cubicBezTo>
                    <a:cubicBezTo>
                      <a:pt x="12" y="0"/>
                      <a:pt x="16" y="1"/>
                      <a:pt x="6" y="1"/>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79" name="Freeform 935"/>
              <p:cNvSpPr>
                <a:spLocks/>
              </p:cNvSpPr>
              <p:nvPr/>
            </p:nvSpPr>
            <p:spPr bwMode="auto">
              <a:xfrm>
                <a:off x="3781" y="1454"/>
                <a:ext cx="4" cy="2"/>
              </a:xfrm>
              <a:custGeom>
                <a:avLst/>
                <a:gdLst>
                  <a:gd name="T0" fmla="*/ 0 w 23"/>
                  <a:gd name="T1" fmla="*/ 0 h 13"/>
                  <a:gd name="T2" fmla="*/ 0 w 23"/>
                  <a:gd name="T3" fmla="*/ 0 h 13"/>
                  <a:gd name="T4" fmla="*/ 0 w 23"/>
                  <a:gd name="T5" fmla="*/ 0 h 13"/>
                  <a:gd name="T6" fmla="*/ 0 60000 65536"/>
                  <a:gd name="T7" fmla="*/ 0 60000 65536"/>
                  <a:gd name="T8" fmla="*/ 0 60000 65536"/>
                  <a:gd name="T9" fmla="*/ 0 w 23"/>
                  <a:gd name="T10" fmla="*/ 0 h 13"/>
                  <a:gd name="T11" fmla="*/ 23 w 23"/>
                  <a:gd name="T12" fmla="*/ 13 h 13"/>
                </a:gdLst>
                <a:ahLst/>
                <a:cxnLst>
                  <a:cxn ang="T6">
                    <a:pos x="T0" y="T1"/>
                  </a:cxn>
                  <a:cxn ang="T7">
                    <a:pos x="T2" y="T3"/>
                  </a:cxn>
                  <a:cxn ang="T8">
                    <a:pos x="T4" y="T5"/>
                  </a:cxn>
                </a:cxnLst>
                <a:rect l="T9" t="T10" r="T11" b="T12"/>
                <a:pathLst>
                  <a:path w="23" h="13">
                    <a:moveTo>
                      <a:pt x="9" y="4"/>
                    </a:moveTo>
                    <a:cubicBezTo>
                      <a:pt x="17" y="9"/>
                      <a:pt x="23" y="3"/>
                      <a:pt x="13" y="0"/>
                    </a:cubicBezTo>
                    <a:cubicBezTo>
                      <a:pt x="8" y="2"/>
                      <a:pt x="0" y="13"/>
                      <a:pt x="9" y="4"/>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80" name="Freeform 936"/>
              <p:cNvSpPr>
                <a:spLocks/>
              </p:cNvSpPr>
              <p:nvPr/>
            </p:nvSpPr>
            <p:spPr bwMode="auto">
              <a:xfrm>
                <a:off x="3814" y="1500"/>
                <a:ext cx="7" cy="6"/>
              </a:xfrm>
              <a:custGeom>
                <a:avLst/>
                <a:gdLst>
                  <a:gd name="T0" fmla="*/ 0 w 35"/>
                  <a:gd name="T1" fmla="*/ 0 h 35"/>
                  <a:gd name="T2" fmla="*/ 0 w 35"/>
                  <a:gd name="T3" fmla="*/ 0 h 35"/>
                  <a:gd name="T4" fmla="*/ 0 w 35"/>
                  <a:gd name="T5" fmla="*/ 0 h 35"/>
                  <a:gd name="T6" fmla="*/ 0 w 35"/>
                  <a:gd name="T7" fmla="*/ 0 h 35"/>
                  <a:gd name="T8" fmla="*/ 0 w 35"/>
                  <a:gd name="T9" fmla="*/ 0 h 35"/>
                  <a:gd name="T10" fmla="*/ 0 60000 65536"/>
                  <a:gd name="T11" fmla="*/ 0 60000 65536"/>
                  <a:gd name="T12" fmla="*/ 0 60000 65536"/>
                  <a:gd name="T13" fmla="*/ 0 60000 65536"/>
                  <a:gd name="T14" fmla="*/ 0 60000 65536"/>
                  <a:gd name="T15" fmla="*/ 0 w 35"/>
                  <a:gd name="T16" fmla="*/ 0 h 35"/>
                  <a:gd name="T17" fmla="*/ 35 w 35"/>
                  <a:gd name="T18" fmla="*/ 35 h 35"/>
                </a:gdLst>
                <a:ahLst/>
                <a:cxnLst>
                  <a:cxn ang="T10">
                    <a:pos x="T0" y="T1"/>
                  </a:cxn>
                  <a:cxn ang="T11">
                    <a:pos x="T2" y="T3"/>
                  </a:cxn>
                  <a:cxn ang="T12">
                    <a:pos x="T4" y="T5"/>
                  </a:cxn>
                  <a:cxn ang="T13">
                    <a:pos x="T6" y="T7"/>
                  </a:cxn>
                  <a:cxn ang="T14">
                    <a:pos x="T8" y="T9"/>
                  </a:cxn>
                </a:cxnLst>
                <a:rect l="T15" t="T16" r="T17" b="T18"/>
                <a:pathLst>
                  <a:path w="35" h="35">
                    <a:moveTo>
                      <a:pt x="17" y="12"/>
                    </a:moveTo>
                    <a:cubicBezTo>
                      <a:pt x="9" y="15"/>
                      <a:pt x="10" y="19"/>
                      <a:pt x="5" y="26"/>
                    </a:cubicBezTo>
                    <a:cubicBezTo>
                      <a:pt x="11" y="35"/>
                      <a:pt x="13" y="34"/>
                      <a:pt x="23" y="32"/>
                    </a:cubicBezTo>
                    <a:cubicBezTo>
                      <a:pt x="26" y="28"/>
                      <a:pt x="28" y="24"/>
                      <a:pt x="31" y="20"/>
                    </a:cubicBezTo>
                    <a:cubicBezTo>
                      <a:pt x="35" y="14"/>
                      <a:pt x="0" y="0"/>
                      <a:pt x="17" y="12"/>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81" name="Freeform 937"/>
              <p:cNvSpPr>
                <a:spLocks/>
              </p:cNvSpPr>
              <p:nvPr/>
            </p:nvSpPr>
            <p:spPr bwMode="auto">
              <a:xfrm>
                <a:off x="3821" y="1481"/>
                <a:ext cx="15" cy="16"/>
              </a:xfrm>
              <a:custGeom>
                <a:avLst/>
                <a:gdLst>
                  <a:gd name="T0" fmla="*/ 0 w 82"/>
                  <a:gd name="T1" fmla="*/ 0 h 87"/>
                  <a:gd name="T2" fmla="*/ 0 w 82"/>
                  <a:gd name="T3" fmla="*/ 0 h 87"/>
                  <a:gd name="T4" fmla="*/ 0 w 82"/>
                  <a:gd name="T5" fmla="*/ 0 h 87"/>
                  <a:gd name="T6" fmla="*/ 0 w 82"/>
                  <a:gd name="T7" fmla="*/ 0 h 87"/>
                  <a:gd name="T8" fmla="*/ 0 w 82"/>
                  <a:gd name="T9" fmla="*/ 0 h 87"/>
                  <a:gd name="T10" fmla="*/ 0 w 82"/>
                  <a:gd name="T11" fmla="*/ 0 h 87"/>
                  <a:gd name="T12" fmla="*/ 0 w 82"/>
                  <a:gd name="T13" fmla="*/ 0 h 87"/>
                  <a:gd name="T14" fmla="*/ 0 w 82"/>
                  <a:gd name="T15" fmla="*/ 0 h 87"/>
                  <a:gd name="T16" fmla="*/ 0 w 82"/>
                  <a:gd name="T17" fmla="*/ 0 h 87"/>
                  <a:gd name="T18" fmla="*/ 0 w 82"/>
                  <a:gd name="T19" fmla="*/ 0 h 87"/>
                  <a:gd name="T20" fmla="*/ 0 w 82"/>
                  <a:gd name="T21" fmla="*/ 0 h 87"/>
                  <a:gd name="T22" fmla="*/ 0 w 82"/>
                  <a:gd name="T23" fmla="*/ 0 h 87"/>
                  <a:gd name="T24" fmla="*/ 0 w 82"/>
                  <a:gd name="T25" fmla="*/ 0 h 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2"/>
                  <a:gd name="T40" fmla="*/ 0 h 87"/>
                  <a:gd name="T41" fmla="*/ 82 w 82"/>
                  <a:gd name="T42" fmla="*/ 87 h 8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2" h="87">
                    <a:moveTo>
                      <a:pt x="26" y="6"/>
                    </a:moveTo>
                    <a:cubicBezTo>
                      <a:pt x="12" y="15"/>
                      <a:pt x="9" y="12"/>
                      <a:pt x="20" y="16"/>
                    </a:cubicBezTo>
                    <a:cubicBezTo>
                      <a:pt x="6" y="21"/>
                      <a:pt x="9" y="16"/>
                      <a:pt x="6" y="26"/>
                    </a:cubicBezTo>
                    <a:cubicBezTo>
                      <a:pt x="11" y="27"/>
                      <a:pt x="16" y="25"/>
                      <a:pt x="20" y="28"/>
                    </a:cubicBezTo>
                    <a:cubicBezTo>
                      <a:pt x="22" y="29"/>
                      <a:pt x="16" y="30"/>
                      <a:pt x="14" y="32"/>
                    </a:cubicBezTo>
                    <a:cubicBezTo>
                      <a:pt x="6" y="42"/>
                      <a:pt x="19" y="36"/>
                      <a:pt x="6" y="40"/>
                    </a:cubicBezTo>
                    <a:cubicBezTo>
                      <a:pt x="0" y="48"/>
                      <a:pt x="2" y="51"/>
                      <a:pt x="10" y="56"/>
                    </a:cubicBezTo>
                    <a:cubicBezTo>
                      <a:pt x="22" y="53"/>
                      <a:pt x="20" y="59"/>
                      <a:pt x="22" y="70"/>
                    </a:cubicBezTo>
                    <a:cubicBezTo>
                      <a:pt x="29" y="50"/>
                      <a:pt x="23" y="61"/>
                      <a:pt x="34" y="68"/>
                    </a:cubicBezTo>
                    <a:cubicBezTo>
                      <a:pt x="38" y="87"/>
                      <a:pt x="59" y="75"/>
                      <a:pt x="82" y="74"/>
                    </a:cubicBezTo>
                    <a:cubicBezTo>
                      <a:pt x="76" y="70"/>
                      <a:pt x="64" y="62"/>
                      <a:pt x="64" y="62"/>
                    </a:cubicBezTo>
                    <a:cubicBezTo>
                      <a:pt x="61" y="52"/>
                      <a:pt x="52" y="45"/>
                      <a:pt x="48" y="34"/>
                    </a:cubicBezTo>
                    <a:cubicBezTo>
                      <a:pt x="51" y="0"/>
                      <a:pt x="62" y="1"/>
                      <a:pt x="26" y="6"/>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082" name="Freeform 938"/>
              <p:cNvSpPr>
                <a:spLocks/>
              </p:cNvSpPr>
              <p:nvPr/>
            </p:nvSpPr>
            <p:spPr bwMode="auto">
              <a:xfrm>
                <a:off x="3774" y="1452"/>
                <a:ext cx="3" cy="6"/>
              </a:xfrm>
              <a:custGeom>
                <a:avLst/>
                <a:gdLst>
                  <a:gd name="T0" fmla="*/ 0 w 18"/>
                  <a:gd name="T1" fmla="*/ 0 h 33"/>
                  <a:gd name="T2" fmla="*/ 0 w 18"/>
                  <a:gd name="T3" fmla="*/ 0 h 33"/>
                  <a:gd name="T4" fmla="*/ 0 w 18"/>
                  <a:gd name="T5" fmla="*/ 0 h 33"/>
                  <a:gd name="T6" fmla="*/ 0 w 18"/>
                  <a:gd name="T7" fmla="*/ 0 h 33"/>
                  <a:gd name="T8" fmla="*/ 0 60000 65536"/>
                  <a:gd name="T9" fmla="*/ 0 60000 65536"/>
                  <a:gd name="T10" fmla="*/ 0 60000 65536"/>
                  <a:gd name="T11" fmla="*/ 0 60000 65536"/>
                  <a:gd name="T12" fmla="*/ 0 w 18"/>
                  <a:gd name="T13" fmla="*/ 0 h 33"/>
                  <a:gd name="T14" fmla="*/ 18 w 18"/>
                  <a:gd name="T15" fmla="*/ 33 h 33"/>
                </a:gdLst>
                <a:ahLst/>
                <a:cxnLst>
                  <a:cxn ang="T8">
                    <a:pos x="T0" y="T1"/>
                  </a:cxn>
                  <a:cxn ang="T9">
                    <a:pos x="T2" y="T3"/>
                  </a:cxn>
                  <a:cxn ang="T10">
                    <a:pos x="T4" y="T5"/>
                  </a:cxn>
                  <a:cxn ang="T11">
                    <a:pos x="T6" y="T7"/>
                  </a:cxn>
                </a:cxnLst>
                <a:rect l="T12" t="T13" r="T14" b="T15"/>
                <a:pathLst>
                  <a:path w="18" h="33">
                    <a:moveTo>
                      <a:pt x="14" y="8"/>
                    </a:moveTo>
                    <a:cubicBezTo>
                      <a:pt x="13" y="13"/>
                      <a:pt x="15" y="20"/>
                      <a:pt x="12" y="24"/>
                    </a:cubicBezTo>
                    <a:cubicBezTo>
                      <a:pt x="4" y="33"/>
                      <a:pt x="1" y="18"/>
                      <a:pt x="0" y="16"/>
                    </a:cubicBezTo>
                    <a:cubicBezTo>
                      <a:pt x="8" y="13"/>
                      <a:pt x="18" y="0"/>
                      <a:pt x="14" y="8"/>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83" name="Freeform 939"/>
              <p:cNvSpPr>
                <a:spLocks/>
              </p:cNvSpPr>
              <p:nvPr/>
            </p:nvSpPr>
            <p:spPr bwMode="auto">
              <a:xfrm>
                <a:off x="3776" y="1444"/>
                <a:ext cx="5" cy="7"/>
              </a:xfrm>
              <a:custGeom>
                <a:avLst/>
                <a:gdLst>
                  <a:gd name="T0" fmla="*/ 0 w 28"/>
                  <a:gd name="T1" fmla="*/ 0 h 34"/>
                  <a:gd name="T2" fmla="*/ 0 w 28"/>
                  <a:gd name="T3" fmla="*/ 0 h 34"/>
                  <a:gd name="T4" fmla="*/ 0 w 28"/>
                  <a:gd name="T5" fmla="*/ 0 h 34"/>
                  <a:gd name="T6" fmla="*/ 0 w 28"/>
                  <a:gd name="T7" fmla="*/ 0 h 34"/>
                  <a:gd name="T8" fmla="*/ 0 w 28"/>
                  <a:gd name="T9" fmla="*/ 0 h 34"/>
                  <a:gd name="T10" fmla="*/ 0 w 28"/>
                  <a:gd name="T11" fmla="*/ 0 h 34"/>
                  <a:gd name="T12" fmla="*/ 0 60000 65536"/>
                  <a:gd name="T13" fmla="*/ 0 60000 65536"/>
                  <a:gd name="T14" fmla="*/ 0 60000 65536"/>
                  <a:gd name="T15" fmla="*/ 0 60000 65536"/>
                  <a:gd name="T16" fmla="*/ 0 60000 65536"/>
                  <a:gd name="T17" fmla="*/ 0 60000 65536"/>
                  <a:gd name="T18" fmla="*/ 0 w 28"/>
                  <a:gd name="T19" fmla="*/ 0 h 34"/>
                  <a:gd name="T20" fmla="*/ 28 w 28"/>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28" h="34">
                    <a:moveTo>
                      <a:pt x="14" y="9"/>
                    </a:moveTo>
                    <a:cubicBezTo>
                      <a:pt x="0" y="14"/>
                      <a:pt x="3" y="9"/>
                      <a:pt x="0" y="19"/>
                    </a:cubicBezTo>
                    <a:cubicBezTo>
                      <a:pt x="3" y="34"/>
                      <a:pt x="9" y="33"/>
                      <a:pt x="20" y="25"/>
                    </a:cubicBezTo>
                    <a:cubicBezTo>
                      <a:pt x="21" y="21"/>
                      <a:pt x="28" y="17"/>
                      <a:pt x="26" y="13"/>
                    </a:cubicBezTo>
                    <a:cubicBezTo>
                      <a:pt x="24" y="9"/>
                      <a:pt x="14" y="0"/>
                      <a:pt x="14" y="5"/>
                    </a:cubicBezTo>
                    <a:cubicBezTo>
                      <a:pt x="14" y="6"/>
                      <a:pt x="14" y="8"/>
                      <a:pt x="14" y="9"/>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84" name="Freeform 940"/>
              <p:cNvSpPr>
                <a:spLocks/>
              </p:cNvSpPr>
              <p:nvPr/>
            </p:nvSpPr>
            <p:spPr bwMode="auto">
              <a:xfrm>
                <a:off x="3770" y="1456"/>
                <a:ext cx="9" cy="4"/>
              </a:xfrm>
              <a:custGeom>
                <a:avLst/>
                <a:gdLst>
                  <a:gd name="T0" fmla="*/ 0 w 43"/>
                  <a:gd name="T1" fmla="*/ 0 h 26"/>
                  <a:gd name="T2" fmla="*/ 0 w 43"/>
                  <a:gd name="T3" fmla="*/ 0 h 26"/>
                  <a:gd name="T4" fmla="*/ 0 w 43"/>
                  <a:gd name="T5" fmla="*/ 0 h 26"/>
                  <a:gd name="T6" fmla="*/ 0 w 43"/>
                  <a:gd name="T7" fmla="*/ 0 h 26"/>
                  <a:gd name="T8" fmla="*/ 0 w 43"/>
                  <a:gd name="T9" fmla="*/ 0 h 26"/>
                  <a:gd name="T10" fmla="*/ 0 w 43"/>
                  <a:gd name="T11" fmla="*/ 0 h 26"/>
                  <a:gd name="T12" fmla="*/ 0 60000 65536"/>
                  <a:gd name="T13" fmla="*/ 0 60000 65536"/>
                  <a:gd name="T14" fmla="*/ 0 60000 65536"/>
                  <a:gd name="T15" fmla="*/ 0 60000 65536"/>
                  <a:gd name="T16" fmla="*/ 0 60000 65536"/>
                  <a:gd name="T17" fmla="*/ 0 60000 65536"/>
                  <a:gd name="T18" fmla="*/ 0 w 43"/>
                  <a:gd name="T19" fmla="*/ 0 h 26"/>
                  <a:gd name="T20" fmla="*/ 43 w 43"/>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43" h="26">
                    <a:moveTo>
                      <a:pt x="17" y="7"/>
                    </a:moveTo>
                    <a:cubicBezTo>
                      <a:pt x="11" y="16"/>
                      <a:pt x="0" y="16"/>
                      <a:pt x="17" y="19"/>
                    </a:cubicBezTo>
                    <a:cubicBezTo>
                      <a:pt x="18" y="21"/>
                      <a:pt x="17" y="25"/>
                      <a:pt x="19" y="25"/>
                    </a:cubicBezTo>
                    <a:cubicBezTo>
                      <a:pt x="23" y="26"/>
                      <a:pt x="31" y="21"/>
                      <a:pt x="31" y="21"/>
                    </a:cubicBezTo>
                    <a:cubicBezTo>
                      <a:pt x="38" y="10"/>
                      <a:pt x="39" y="23"/>
                      <a:pt x="43" y="11"/>
                    </a:cubicBezTo>
                    <a:cubicBezTo>
                      <a:pt x="27" y="0"/>
                      <a:pt x="36" y="2"/>
                      <a:pt x="17" y="7"/>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85" name="Freeform 941"/>
              <p:cNvSpPr>
                <a:spLocks/>
              </p:cNvSpPr>
              <p:nvPr/>
            </p:nvSpPr>
            <p:spPr bwMode="auto">
              <a:xfrm>
                <a:off x="3779" y="1447"/>
                <a:ext cx="8" cy="5"/>
              </a:xfrm>
              <a:custGeom>
                <a:avLst/>
                <a:gdLst>
                  <a:gd name="T0" fmla="*/ 0 w 43"/>
                  <a:gd name="T1" fmla="*/ 0 h 28"/>
                  <a:gd name="T2" fmla="*/ 0 w 43"/>
                  <a:gd name="T3" fmla="*/ 0 h 28"/>
                  <a:gd name="T4" fmla="*/ 0 w 43"/>
                  <a:gd name="T5" fmla="*/ 0 h 28"/>
                  <a:gd name="T6" fmla="*/ 0 w 43"/>
                  <a:gd name="T7" fmla="*/ 0 h 28"/>
                  <a:gd name="T8" fmla="*/ 0 w 43"/>
                  <a:gd name="T9" fmla="*/ 0 h 28"/>
                  <a:gd name="T10" fmla="*/ 0 w 43"/>
                  <a:gd name="T11" fmla="*/ 0 h 28"/>
                  <a:gd name="T12" fmla="*/ 0 w 43"/>
                  <a:gd name="T13" fmla="*/ 0 h 28"/>
                  <a:gd name="T14" fmla="*/ 0 60000 65536"/>
                  <a:gd name="T15" fmla="*/ 0 60000 65536"/>
                  <a:gd name="T16" fmla="*/ 0 60000 65536"/>
                  <a:gd name="T17" fmla="*/ 0 60000 65536"/>
                  <a:gd name="T18" fmla="*/ 0 60000 65536"/>
                  <a:gd name="T19" fmla="*/ 0 60000 65536"/>
                  <a:gd name="T20" fmla="*/ 0 60000 65536"/>
                  <a:gd name="T21" fmla="*/ 0 w 43"/>
                  <a:gd name="T22" fmla="*/ 0 h 28"/>
                  <a:gd name="T23" fmla="*/ 43 w 43"/>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 h="28">
                    <a:moveTo>
                      <a:pt x="13" y="0"/>
                    </a:moveTo>
                    <a:cubicBezTo>
                      <a:pt x="20" y="2"/>
                      <a:pt x="28" y="4"/>
                      <a:pt x="35" y="6"/>
                    </a:cubicBezTo>
                    <a:cubicBezTo>
                      <a:pt x="37" y="9"/>
                      <a:pt x="43" y="14"/>
                      <a:pt x="37" y="18"/>
                    </a:cubicBezTo>
                    <a:cubicBezTo>
                      <a:pt x="32" y="22"/>
                      <a:pt x="25" y="22"/>
                      <a:pt x="19" y="24"/>
                    </a:cubicBezTo>
                    <a:cubicBezTo>
                      <a:pt x="15" y="25"/>
                      <a:pt x="7" y="28"/>
                      <a:pt x="7" y="28"/>
                    </a:cubicBezTo>
                    <a:cubicBezTo>
                      <a:pt x="1" y="20"/>
                      <a:pt x="0" y="12"/>
                      <a:pt x="11" y="8"/>
                    </a:cubicBezTo>
                    <a:cubicBezTo>
                      <a:pt x="16" y="1"/>
                      <a:pt x="17" y="4"/>
                      <a:pt x="13"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86" name="Freeform 942"/>
              <p:cNvSpPr>
                <a:spLocks/>
              </p:cNvSpPr>
              <p:nvPr/>
            </p:nvSpPr>
            <p:spPr bwMode="auto">
              <a:xfrm>
                <a:off x="3652" y="1397"/>
                <a:ext cx="6" cy="4"/>
              </a:xfrm>
              <a:custGeom>
                <a:avLst/>
                <a:gdLst>
                  <a:gd name="T0" fmla="*/ 0 w 33"/>
                  <a:gd name="T1" fmla="*/ 0 h 19"/>
                  <a:gd name="T2" fmla="*/ 0 w 33"/>
                  <a:gd name="T3" fmla="*/ 0 h 19"/>
                  <a:gd name="T4" fmla="*/ 0 w 33"/>
                  <a:gd name="T5" fmla="*/ 0 h 19"/>
                  <a:gd name="T6" fmla="*/ 0 w 33"/>
                  <a:gd name="T7" fmla="*/ 0 h 19"/>
                  <a:gd name="T8" fmla="*/ 0 60000 65536"/>
                  <a:gd name="T9" fmla="*/ 0 60000 65536"/>
                  <a:gd name="T10" fmla="*/ 0 60000 65536"/>
                  <a:gd name="T11" fmla="*/ 0 60000 65536"/>
                  <a:gd name="T12" fmla="*/ 0 w 33"/>
                  <a:gd name="T13" fmla="*/ 0 h 19"/>
                  <a:gd name="T14" fmla="*/ 33 w 33"/>
                  <a:gd name="T15" fmla="*/ 19 h 19"/>
                </a:gdLst>
                <a:ahLst/>
                <a:cxnLst>
                  <a:cxn ang="T8">
                    <a:pos x="T0" y="T1"/>
                  </a:cxn>
                  <a:cxn ang="T9">
                    <a:pos x="T2" y="T3"/>
                  </a:cxn>
                  <a:cxn ang="T10">
                    <a:pos x="T4" y="T5"/>
                  </a:cxn>
                  <a:cxn ang="T11">
                    <a:pos x="T6" y="T7"/>
                  </a:cxn>
                </a:cxnLst>
                <a:rect l="T12" t="T13" r="T14" b="T15"/>
                <a:pathLst>
                  <a:path w="33" h="19">
                    <a:moveTo>
                      <a:pt x="13" y="3"/>
                    </a:moveTo>
                    <a:cubicBezTo>
                      <a:pt x="2" y="19"/>
                      <a:pt x="0" y="16"/>
                      <a:pt x="21" y="13"/>
                    </a:cubicBezTo>
                    <a:cubicBezTo>
                      <a:pt x="27" y="7"/>
                      <a:pt x="33" y="2"/>
                      <a:pt x="29" y="1"/>
                    </a:cubicBezTo>
                    <a:cubicBezTo>
                      <a:pt x="24" y="0"/>
                      <a:pt x="13" y="3"/>
                      <a:pt x="13" y="3"/>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87" name="Freeform 943"/>
              <p:cNvSpPr>
                <a:spLocks/>
              </p:cNvSpPr>
              <p:nvPr/>
            </p:nvSpPr>
            <p:spPr bwMode="auto">
              <a:xfrm>
                <a:off x="3661" y="1393"/>
                <a:ext cx="5" cy="2"/>
              </a:xfrm>
              <a:custGeom>
                <a:avLst/>
                <a:gdLst>
                  <a:gd name="T0" fmla="*/ 0 w 23"/>
                  <a:gd name="T1" fmla="*/ 0 h 14"/>
                  <a:gd name="T2" fmla="*/ 0 w 23"/>
                  <a:gd name="T3" fmla="*/ 0 h 14"/>
                  <a:gd name="T4" fmla="*/ 0 w 23"/>
                  <a:gd name="T5" fmla="*/ 0 h 14"/>
                  <a:gd name="T6" fmla="*/ 0 60000 65536"/>
                  <a:gd name="T7" fmla="*/ 0 60000 65536"/>
                  <a:gd name="T8" fmla="*/ 0 60000 65536"/>
                  <a:gd name="T9" fmla="*/ 0 w 23"/>
                  <a:gd name="T10" fmla="*/ 0 h 14"/>
                  <a:gd name="T11" fmla="*/ 23 w 23"/>
                  <a:gd name="T12" fmla="*/ 14 h 14"/>
                </a:gdLst>
                <a:ahLst/>
                <a:cxnLst>
                  <a:cxn ang="T6">
                    <a:pos x="T0" y="T1"/>
                  </a:cxn>
                  <a:cxn ang="T7">
                    <a:pos x="T2" y="T3"/>
                  </a:cxn>
                  <a:cxn ang="T8">
                    <a:pos x="T4" y="T5"/>
                  </a:cxn>
                </a:cxnLst>
                <a:rect l="T9" t="T10" r="T11" b="T12"/>
                <a:pathLst>
                  <a:path w="23" h="14">
                    <a:moveTo>
                      <a:pt x="10" y="0"/>
                    </a:moveTo>
                    <a:cubicBezTo>
                      <a:pt x="5" y="7"/>
                      <a:pt x="0" y="11"/>
                      <a:pt x="10" y="14"/>
                    </a:cubicBezTo>
                    <a:cubicBezTo>
                      <a:pt x="23" y="10"/>
                      <a:pt x="16" y="6"/>
                      <a:pt x="10"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88" name="Freeform 944"/>
              <p:cNvSpPr>
                <a:spLocks/>
              </p:cNvSpPr>
              <p:nvPr/>
            </p:nvSpPr>
            <p:spPr bwMode="auto">
              <a:xfrm>
                <a:off x="3666" y="1386"/>
                <a:ext cx="17" cy="10"/>
              </a:xfrm>
              <a:custGeom>
                <a:avLst/>
                <a:gdLst>
                  <a:gd name="T0" fmla="*/ 0 w 92"/>
                  <a:gd name="T1" fmla="*/ 0 h 55"/>
                  <a:gd name="T2" fmla="*/ 0 w 92"/>
                  <a:gd name="T3" fmla="*/ 0 h 55"/>
                  <a:gd name="T4" fmla="*/ 0 w 92"/>
                  <a:gd name="T5" fmla="*/ 0 h 55"/>
                  <a:gd name="T6" fmla="*/ 0 w 92"/>
                  <a:gd name="T7" fmla="*/ 0 h 55"/>
                  <a:gd name="T8" fmla="*/ 0 w 92"/>
                  <a:gd name="T9" fmla="*/ 0 h 55"/>
                  <a:gd name="T10" fmla="*/ 0 w 92"/>
                  <a:gd name="T11" fmla="*/ 0 h 55"/>
                  <a:gd name="T12" fmla="*/ 0 w 92"/>
                  <a:gd name="T13" fmla="*/ 0 h 55"/>
                  <a:gd name="T14" fmla="*/ 0 w 92"/>
                  <a:gd name="T15" fmla="*/ 0 h 55"/>
                  <a:gd name="T16" fmla="*/ 0 w 92"/>
                  <a:gd name="T17" fmla="*/ 0 h 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55"/>
                  <a:gd name="T29" fmla="*/ 92 w 92"/>
                  <a:gd name="T30" fmla="*/ 55 h 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55">
                    <a:moveTo>
                      <a:pt x="34" y="21"/>
                    </a:moveTo>
                    <a:cubicBezTo>
                      <a:pt x="30" y="27"/>
                      <a:pt x="30" y="35"/>
                      <a:pt x="24" y="39"/>
                    </a:cubicBezTo>
                    <a:cubicBezTo>
                      <a:pt x="21" y="41"/>
                      <a:pt x="5" y="47"/>
                      <a:pt x="0" y="49"/>
                    </a:cubicBezTo>
                    <a:cubicBezTo>
                      <a:pt x="9" y="55"/>
                      <a:pt x="15" y="48"/>
                      <a:pt x="24" y="43"/>
                    </a:cubicBezTo>
                    <a:cubicBezTo>
                      <a:pt x="42" y="34"/>
                      <a:pt x="63" y="29"/>
                      <a:pt x="82" y="23"/>
                    </a:cubicBezTo>
                    <a:cubicBezTo>
                      <a:pt x="84" y="24"/>
                      <a:pt x="87" y="26"/>
                      <a:pt x="88" y="25"/>
                    </a:cubicBezTo>
                    <a:cubicBezTo>
                      <a:pt x="91" y="22"/>
                      <a:pt x="92" y="13"/>
                      <a:pt x="92" y="13"/>
                    </a:cubicBezTo>
                    <a:cubicBezTo>
                      <a:pt x="54" y="0"/>
                      <a:pt x="53" y="23"/>
                      <a:pt x="28" y="23"/>
                    </a:cubicBezTo>
                    <a:cubicBezTo>
                      <a:pt x="26" y="23"/>
                      <a:pt x="32" y="22"/>
                      <a:pt x="34" y="21"/>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89" name="Freeform 945"/>
              <p:cNvSpPr>
                <a:spLocks/>
              </p:cNvSpPr>
              <p:nvPr/>
            </p:nvSpPr>
            <p:spPr bwMode="auto">
              <a:xfrm>
                <a:off x="3710" y="1393"/>
                <a:ext cx="7" cy="4"/>
              </a:xfrm>
              <a:custGeom>
                <a:avLst/>
                <a:gdLst>
                  <a:gd name="T0" fmla="*/ 0 w 40"/>
                  <a:gd name="T1" fmla="*/ 0 h 24"/>
                  <a:gd name="T2" fmla="*/ 0 w 40"/>
                  <a:gd name="T3" fmla="*/ 0 h 24"/>
                  <a:gd name="T4" fmla="*/ 0 w 40"/>
                  <a:gd name="T5" fmla="*/ 0 h 24"/>
                  <a:gd name="T6" fmla="*/ 0 w 40"/>
                  <a:gd name="T7" fmla="*/ 0 h 24"/>
                  <a:gd name="T8" fmla="*/ 0 w 40"/>
                  <a:gd name="T9" fmla="*/ 0 h 24"/>
                  <a:gd name="T10" fmla="*/ 0 60000 65536"/>
                  <a:gd name="T11" fmla="*/ 0 60000 65536"/>
                  <a:gd name="T12" fmla="*/ 0 60000 65536"/>
                  <a:gd name="T13" fmla="*/ 0 60000 65536"/>
                  <a:gd name="T14" fmla="*/ 0 60000 65536"/>
                  <a:gd name="T15" fmla="*/ 0 w 40"/>
                  <a:gd name="T16" fmla="*/ 0 h 24"/>
                  <a:gd name="T17" fmla="*/ 40 w 40"/>
                  <a:gd name="T18" fmla="*/ 24 h 24"/>
                </a:gdLst>
                <a:ahLst/>
                <a:cxnLst>
                  <a:cxn ang="T10">
                    <a:pos x="T0" y="T1"/>
                  </a:cxn>
                  <a:cxn ang="T11">
                    <a:pos x="T2" y="T3"/>
                  </a:cxn>
                  <a:cxn ang="T12">
                    <a:pos x="T4" y="T5"/>
                  </a:cxn>
                  <a:cxn ang="T13">
                    <a:pos x="T6" y="T7"/>
                  </a:cxn>
                  <a:cxn ang="T14">
                    <a:pos x="T8" y="T9"/>
                  </a:cxn>
                </a:cxnLst>
                <a:rect l="T15" t="T16" r="T17" b="T18"/>
                <a:pathLst>
                  <a:path w="40" h="24">
                    <a:moveTo>
                      <a:pt x="18" y="4"/>
                    </a:moveTo>
                    <a:cubicBezTo>
                      <a:pt x="9" y="6"/>
                      <a:pt x="5" y="6"/>
                      <a:pt x="0" y="14"/>
                    </a:cubicBezTo>
                    <a:cubicBezTo>
                      <a:pt x="7" y="24"/>
                      <a:pt x="15" y="20"/>
                      <a:pt x="26" y="16"/>
                    </a:cubicBezTo>
                    <a:cubicBezTo>
                      <a:pt x="33" y="5"/>
                      <a:pt x="40" y="5"/>
                      <a:pt x="24" y="0"/>
                    </a:cubicBezTo>
                    <a:cubicBezTo>
                      <a:pt x="15" y="2"/>
                      <a:pt x="14" y="0"/>
                      <a:pt x="18" y="4"/>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90" name="Freeform 946"/>
              <p:cNvSpPr>
                <a:spLocks/>
              </p:cNvSpPr>
              <p:nvPr/>
            </p:nvSpPr>
            <p:spPr bwMode="auto">
              <a:xfrm>
                <a:off x="3721" y="1386"/>
                <a:ext cx="21" cy="10"/>
              </a:xfrm>
              <a:custGeom>
                <a:avLst/>
                <a:gdLst>
                  <a:gd name="T0" fmla="*/ 0 w 113"/>
                  <a:gd name="T1" fmla="*/ 0 h 54"/>
                  <a:gd name="T2" fmla="*/ 0 w 113"/>
                  <a:gd name="T3" fmla="*/ 0 h 54"/>
                  <a:gd name="T4" fmla="*/ 0 w 113"/>
                  <a:gd name="T5" fmla="*/ 0 h 54"/>
                  <a:gd name="T6" fmla="*/ 0 w 113"/>
                  <a:gd name="T7" fmla="*/ 0 h 54"/>
                  <a:gd name="T8" fmla="*/ 0 w 113"/>
                  <a:gd name="T9" fmla="*/ 0 h 54"/>
                  <a:gd name="T10" fmla="*/ 0 w 113"/>
                  <a:gd name="T11" fmla="*/ 0 h 54"/>
                  <a:gd name="T12" fmla="*/ 0 w 113"/>
                  <a:gd name="T13" fmla="*/ 0 h 54"/>
                  <a:gd name="T14" fmla="*/ 0 w 113"/>
                  <a:gd name="T15" fmla="*/ 0 h 54"/>
                  <a:gd name="T16" fmla="*/ 0 w 113"/>
                  <a:gd name="T17" fmla="*/ 0 h 54"/>
                  <a:gd name="T18" fmla="*/ 0 w 113"/>
                  <a:gd name="T19" fmla="*/ 0 h 54"/>
                  <a:gd name="T20" fmla="*/ 0 w 113"/>
                  <a:gd name="T21" fmla="*/ 0 h 54"/>
                  <a:gd name="T22" fmla="*/ 0 w 113"/>
                  <a:gd name="T23" fmla="*/ 0 h 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3"/>
                  <a:gd name="T37" fmla="*/ 0 h 54"/>
                  <a:gd name="T38" fmla="*/ 113 w 113"/>
                  <a:gd name="T39" fmla="*/ 54 h 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3" h="54">
                    <a:moveTo>
                      <a:pt x="83" y="2"/>
                    </a:moveTo>
                    <a:cubicBezTo>
                      <a:pt x="64" y="8"/>
                      <a:pt x="45" y="13"/>
                      <a:pt x="29" y="24"/>
                    </a:cubicBezTo>
                    <a:cubicBezTo>
                      <a:pt x="28" y="26"/>
                      <a:pt x="26" y="28"/>
                      <a:pt x="25" y="30"/>
                    </a:cubicBezTo>
                    <a:cubicBezTo>
                      <a:pt x="20" y="40"/>
                      <a:pt x="25" y="31"/>
                      <a:pt x="15" y="28"/>
                    </a:cubicBezTo>
                    <a:cubicBezTo>
                      <a:pt x="0" y="50"/>
                      <a:pt x="28" y="44"/>
                      <a:pt x="43" y="54"/>
                    </a:cubicBezTo>
                    <a:cubicBezTo>
                      <a:pt x="44" y="52"/>
                      <a:pt x="45" y="50"/>
                      <a:pt x="45" y="48"/>
                    </a:cubicBezTo>
                    <a:cubicBezTo>
                      <a:pt x="45" y="46"/>
                      <a:pt x="39" y="44"/>
                      <a:pt x="41" y="42"/>
                    </a:cubicBezTo>
                    <a:cubicBezTo>
                      <a:pt x="44" y="39"/>
                      <a:pt x="53" y="38"/>
                      <a:pt x="53" y="38"/>
                    </a:cubicBezTo>
                    <a:cubicBezTo>
                      <a:pt x="62" y="29"/>
                      <a:pt x="58" y="35"/>
                      <a:pt x="63" y="20"/>
                    </a:cubicBezTo>
                    <a:cubicBezTo>
                      <a:pt x="66" y="11"/>
                      <a:pt x="97" y="10"/>
                      <a:pt x="101" y="10"/>
                    </a:cubicBezTo>
                    <a:cubicBezTo>
                      <a:pt x="109" y="7"/>
                      <a:pt x="113" y="3"/>
                      <a:pt x="103" y="0"/>
                    </a:cubicBezTo>
                    <a:cubicBezTo>
                      <a:pt x="96" y="1"/>
                      <a:pt x="83" y="2"/>
                      <a:pt x="83" y="2"/>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91" name="Freeform 947"/>
              <p:cNvSpPr>
                <a:spLocks/>
              </p:cNvSpPr>
              <p:nvPr/>
            </p:nvSpPr>
            <p:spPr bwMode="auto">
              <a:xfrm>
                <a:off x="3779" y="1375"/>
                <a:ext cx="9" cy="4"/>
              </a:xfrm>
              <a:custGeom>
                <a:avLst/>
                <a:gdLst>
                  <a:gd name="T0" fmla="*/ 0 w 51"/>
                  <a:gd name="T1" fmla="*/ 0 h 22"/>
                  <a:gd name="T2" fmla="*/ 0 w 51"/>
                  <a:gd name="T3" fmla="*/ 0 h 22"/>
                  <a:gd name="T4" fmla="*/ 0 w 51"/>
                  <a:gd name="T5" fmla="*/ 0 h 22"/>
                  <a:gd name="T6" fmla="*/ 0 w 51"/>
                  <a:gd name="T7" fmla="*/ 0 h 22"/>
                  <a:gd name="T8" fmla="*/ 0 w 51"/>
                  <a:gd name="T9" fmla="*/ 0 h 22"/>
                  <a:gd name="T10" fmla="*/ 0 w 51"/>
                  <a:gd name="T11" fmla="*/ 0 h 22"/>
                  <a:gd name="T12" fmla="*/ 0 w 51"/>
                  <a:gd name="T13" fmla="*/ 0 h 22"/>
                  <a:gd name="T14" fmla="*/ 0 60000 65536"/>
                  <a:gd name="T15" fmla="*/ 0 60000 65536"/>
                  <a:gd name="T16" fmla="*/ 0 60000 65536"/>
                  <a:gd name="T17" fmla="*/ 0 60000 65536"/>
                  <a:gd name="T18" fmla="*/ 0 60000 65536"/>
                  <a:gd name="T19" fmla="*/ 0 60000 65536"/>
                  <a:gd name="T20" fmla="*/ 0 60000 65536"/>
                  <a:gd name="T21" fmla="*/ 0 w 51"/>
                  <a:gd name="T22" fmla="*/ 0 h 22"/>
                  <a:gd name="T23" fmla="*/ 51 w 51"/>
                  <a:gd name="T24" fmla="*/ 22 h 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1" h="22">
                    <a:moveTo>
                      <a:pt x="15" y="10"/>
                    </a:moveTo>
                    <a:cubicBezTo>
                      <a:pt x="21" y="6"/>
                      <a:pt x="27" y="4"/>
                      <a:pt x="33" y="0"/>
                    </a:cubicBezTo>
                    <a:cubicBezTo>
                      <a:pt x="51" y="4"/>
                      <a:pt x="41" y="8"/>
                      <a:pt x="29" y="12"/>
                    </a:cubicBezTo>
                    <a:cubicBezTo>
                      <a:pt x="22" y="14"/>
                      <a:pt x="18" y="20"/>
                      <a:pt x="11" y="22"/>
                    </a:cubicBezTo>
                    <a:cubicBezTo>
                      <a:pt x="7" y="21"/>
                      <a:pt x="0" y="17"/>
                      <a:pt x="3" y="14"/>
                    </a:cubicBezTo>
                    <a:cubicBezTo>
                      <a:pt x="8" y="9"/>
                      <a:pt x="21" y="6"/>
                      <a:pt x="21" y="6"/>
                    </a:cubicBezTo>
                    <a:cubicBezTo>
                      <a:pt x="21" y="6"/>
                      <a:pt x="17" y="9"/>
                      <a:pt x="15" y="1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92" name="Freeform 948"/>
              <p:cNvSpPr>
                <a:spLocks/>
              </p:cNvSpPr>
              <p:nvPr/>
            </p:nvSpPr>
            <p:spPr bwMode="auto">
              <a:xfrm>
                <a:off x="3770" y="1379"/>
                <a:ext cx="8" cy="6"/>
              </a:xfrm>
              <a:custGeom>
                <a:avLst/>
                <a:gdLst>
                  <a:gd name="T0" fmla="*/ 0 w 41"/>
                  <a:gd name="T1" fmla="*/ 0 h 28"/>
                  <a:gd name="T2" fmla="*/ 0 w 41"/>
                  <a:gd name="T3" fmla="*/ 0 h 28"/>
                  <a:gd name="T4" fmla="*/ 0 w 41"/>
                  <a:gd name="T5" fmla="*/ 0 h 28"/>
                  <a:gd name="T6" fmla="*/ 0 w 41"/>
                  <a:gd name="T7" fmla="*/ 0 h 28"/>
                  <a:gd name="T8" fmla="*/ 0 w 41"/>
                  <a:gd name="T9" fmla="*/ 0 h 28"/>
                  <a:gd name="T10" fmla="*/ 0 60000 65536"/>
                  <a:gd name="T11" fmla="*/ 0 60000 65536"/>
                  <a:gd name="T12" fmla="*/ 0 60000 65536"/>
                  <a:gd name="T13" fmla="*/ 0 60000 65536"/>
                  <a:gd name="T14" fmla="*/ 0 60000 65536"/>
                  <a:gd name="T15" fmla="*/ 0 w 41"/>
                  <a:gd name="T16" fmla="*/ 0 h 28"/>
                  <a:gd name="T17" fmla="*/ 41 w 41"/>
                  <a:gd name="T18" fmla="*/ 28 h 28"/>
                </a:gdLst>
                <a:ahLst/>
                <a:cxnLst>
                  <a:cxn ang="T10">
                    <a:pos x="T0" y="T1"/>
                  </a:cxn>
                  <a:cxn ang="T11">
                    <a:pos x="T2" y="T3"/>
                  </a:cxn>
                  <a:cxn ang="T12">
                    <a:pos x="T4" y="T5"/>
                  </a:cxn>
                  <a:cxn ang="T13">
                    <a:pos x="T6" y="T7"/>
                  </a:cxn>
                  <a:cxn ang="T14">
                    <a:pos x="T8" y="T9"/>
                  </a:cxn>
                </a:cxnLst>
                <a:rect l="T15" t="T16" r="T17" b="T18"/>
                <a:pathLst>
                  <a:path w="41" h="28">
                    <a:moveTo>
                      <a:pt x="41" y="4"/>
                    </a:moveTo>
                    <a:cubicBezTo>
                      <a:pt x="16" y="6"/>
                      <a:pt x="0" y="0"/>
                      <a:pt x="17" y="26"/>
                    </a:cubicBezTo>
                    <a:cubicBezTo>
                      <a:pt x="24" y="25"/>
                      <a:pt x="33" y="28"/>
                      <a:pt x="37" y="22"/>
                    </a:cubicBezTo>
                    <a:cubicBezTo>
                      <a:pt x="39" y="19"/>
                      <a:pt x="41" y="10"/>
                      <a:pt x="41" y="10"/>
                    </a:cubicBezTo>
                    <a:cubicBezTo>
                      <a:pt x="39" y="1"/>
                      <a:pt x="37" y="0"/>
                      <a:pt x="41" y="4"/>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93" name="Freeform 949"/>
              <p:cNvSpPr>
                <a:spLocks/>
              </p:cNvSpPr>
              <p:nvPr/>
            </p:nvSpPr>
            <p:spPr bwMode="auto">
              <a:xfrm>
                <a:off x="3770" y="1367"/>
                <a:ext cx="18" cy="7"/>
              </a:xfrm>
              <a:custGeom>
                <a:avLst/>
                <a:gdLst>
                  <a:gd name="T0" fmla="*/ 0 w 98"/>
                  <a:gd name="T1" fmla="*/ 0 h 40"/>
                  <a:gd name="T2" fmla="*/ 0 w 98"/>
                  <a:gd name="T3" fmla="*/ 0 h 40"/>
                  <a:gd name="T4" fmla="*/ 0 w 98"/>
                  <a:gd name="T5" fmla="*/ 0 h 40"/>
                  <a:gd name="T6" fmla="*/ 0 w 98"/>
                  <a:gd name="T7" fmla="*/ 0 h 40"/>
                  <a:gd name="T8" fmla="*/ 0 w 98"/>
                  <a:gd name="T9" fmla="*/ 0 h 40"/>
                  <a:gd name="T10" fmla="*/ 0 w 98"/>
                  <a:gd name="T11" fmla="*/ 0 h 40"/>
                  <a:gd name="T12" fmla="*/ 0 w 98"/>
                  <a:gd name="T13" fmla="*/ 0 h 40"/>
                  <a:gd name="T14" fmla="*/ 0 w 98"/>
                  <a:gd name="T15" fmla="*/ 0 h 40"/>
                  <a:gd name="T16" fmla="*/ 0 60000 65536"/>
                  <a:gd name="T17" fmla="*/ 0 60000 65536"/>
                  <a:gd name="T18" fmla="*/ 0 60000 65536"/>
                  <a:gd name="T19" fmla="*/ 0 60000 65536"/>
                  <a:gd name="T20" fmla="*/ 0 60000 65536"/>
                  <a:gd name="T21" fmla="*/ 0 60000 65536"/>
                  <a:gd name="T22" fmla="*/ 0 60000 65536"/>
                  <a:gd name="T23" fmla="*/ 0 60000 65536"/>
                  <a:gd name="T24" fmla="*/ 0 w 98"/>
                  <a:gd name="T25" fmla="*/ 0 h 40"/>
                  <a:gd name="T26" fmla="*/ 98 w 98"/>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8" h="40">
                    <a:moveTo>
                      <a:pt x="18" y="26"/>
                    </a:moveTo>
                    <a:cubicBezTo>
                      <a:pt x="31" y="22"/>
                      <a:pt x="38" y="11"/>
                      <a:pt x="52" y="6"/>
                    </a:cubicBezTo>
                    <a:cubicBezTo>
                      <a:pt x="69" y="7"/>
                      <a:pt x="77" y="9"/>
                      <a:pt x="92" y="12"/>
                    </a:cubicBezTo>
                    <a:cubicBezTo>
                      <a:pt x="80" y="30"/>
                      <a:pt x="98" y="0"/>
                      <a:pt x="90" y="32"/>
                    </a:cubicBezTo>
                    <a:cubicBezTo>
                      <a:pt x="90" y="34"/>
                      <a:pt x="70" y="38"/>
                      <a:pt x="62" y="40"/>
                    </a:cubicBezTo>
                    <a:cubicBezTo>
                      <a:pt x="41" y="35"/>
                      <a:pt x="23" y="33"/>
                      <a:pt x="0" y="32"/>
                    </a:cubicBezTo>
                    <a:cubicBezTo>
                      <a:pt x="4" y="31"/>
                      <a:pt x="8" y="29"/>
                      <a:pt x="12" y="28"/>
                    </a:cubicBezTo>
                    <a:cubicBezTo>
                      <a:pt x="14" y="27"/>
                      <a:pt x="18" y="26"/>
                      <a:pt x="18" y="26"/>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94" name="Freeform 950"/>
              <p:cNvSpPr>
                <a:spLocks/>
              </p:cNvSpPr>
              <p:nvPr/>
            </p:nvSpPr>
            <p:spPr bwMode="auto">
              <a:xfrm>
                <a:off x="3759" y="1381"/>
                <a:ext cx="13" cy="6"/>
              </a:xfrm>
              <a:custGeom>
                <a:avLst/>
                <a:gdLst>
                  <a:gd name="T0" fmla="*/ 0 w 72"/>
                  <a:gd name="T1" fmla="*/ 0 h 29"/>
                  <a:gd name="T2" fmla="*/ 0 w 72"/>
                  <a:gd name="T3" fmla="*/ 0 h 29"/>
                  <a:gd name="T4" fmla="*/ 0 w 72"/>
                  <a:gd name="T5" fmla="*/ 0 h 29"/>
                  <a:gd name="T6" fmla="*/ 0 w 72"/>
                  <a:gd name="T7" fmla="*/ 0 h 29"/>
                  <a:gd name="T8" fmla="*/ 0 w 72"/>
                  <a:gd name="T9" fmla="*/ 0 h 29"/>
                  <a:gd name="T10" fmla="*/ 0 w 72"/>
                  <a:gd name="T11" fmla="*/ 0 h 29"/>
                  <a:gd name="T12" fmla="*/ 0 w 72"/>
                  <a:gd name="T13" fmla="*/ 0 h 29"/>
                  <a:gd name="T14" fmla="*/ 0 w 72"/>
                  <a:gd name="T15" fmla="*/ 0 h 29"/>
                  <a:gd name="T16" fmla="*/ 0 w 72"/>
                  <a:gd name="T17" fmla="*/ 0 h 29"/>
                  <a:gd name="T18" fmla="*/ 0 w 72"/>
                  <a:gd name="T19" fmla="*/ 0 h 29"/>
                  <a:gd name="T20" fmla="*/ 0 w 72"/>
                  <a:gd name="T21" fmla="*/ 0 h 29"/>
                  <a:gd name="T22" fmla="*/ 0 w 72"/>
                  <a:gd name="T23" fmla="*/ 0 h 2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29"/>
                  <a:gd name="T38" fmla="*/ 72 w 72"/>
                  <a:gd name="T39" fmla="*/ 29 h 2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29">
                    <a:moveTo>
                      <a:pt x="36" y="20"/>
                    </a:moveTo>
                    <a:cubicBezTo>
                      <a:pt x="30" y="18"/>
                      <a:pt x="18" y="14"/>
                      <a:pt x="18" y="14"/>
                    </a:cubicBezTo>
                    <a:cubicBezTo>
                      <a:pt x="13" y="15"/>
                      <a:pt x="7" y="16"/>
                      <a:pt x="4" y="20"/>
                    </a:cubicBezTo>
                    <a:cubicBezTo>
                      <a:pt x="3" y="22"/>
                      <a:pt x="0" y="25"/>
                      <a:pt x="2" y="26"/>
                    </a:cubicBezTo>
                    <a:cubicBezTo>
                      <a:pt x="6" y="27"/>
                      <a:pt x="11" y="25"/>
                      <a:pt x="16" y="24"/>
                    </a:cubicBezTo>
                    <a:cubicBezTo>
                      <a:pt x="38" y="17"/>
                      <a:pt x="5" y="26"/>
                      <a:pt x="26" y="28"/>
                    </a:cubicBezTo>
                    <a:cubicBezTo>
                      <a:pt x="36" y="29"/>
                      <a:pt x="46" y="27"/>
                      <a:pt x="56" y="26"/>
                    </a:cubicBezTo>
                    <a:cubicBezTo>
                      <a:pt x="70" y="21"/>
                      <a:pt x="66" y="26"/>
                      <a:pt x="72" y="16"/>
                    </a:cubicBezTo>
                    <a:cubicBezTo>
                      <a:pt x="54" y="13"/>
                      <a:pt x="46" y="10"/>
                      <a:pt x="32" y="0"/>
                    </a:cubicBezTo>
                    <a:cubicBezTo>
                      <a:pt x="17" y="4"/>
                      <a:pt x="29" y="6"/>
                      <a:pt x="36" y="8"/>
                    </a:cubicBezTo>
                    <a:cubicBezTo>
                      <a:pt x="37" y="10"/>
                      <a:pt x="40" y="12"/>
                      <a:pt x="40" y="14"/>
                    </a:cubicBezTo>
                    <a:cubicBezTo>
                      <a:pt x="38" y="23"/>
                      <a:pt x="30" y="14"/>
                      <a:pt x="36" y="2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95" name="Freeform 951"/>
              <p:cNvSpPr>
                <a:spLocks/>
              </p:cNvSpPr>
              <p:nvPr/>
            </p:nvSpPr>
            <p:spPr bwMode="auto">
              <a:xfrm>
                <a:off x="3758" y="1374"/>
                <a:ext cx="20" cy="8"/>
              </a:xfrm>
              <a:custGeom>
                <a:avLst/>
                <a:gdLst>
                  <a:gd name="T0" fmla="*/ 0 w 110"/>
                  <a:gd name="T1" fmla="*/ 0 h 45"/>
                  <a:gd name="T2" fmla="*/ 0 w 110"/>
                  <a:gd name="T3" fmla="*/ 0 h 45"/>
                  <a:gd name="T4" fmla="*/ 0 w 110"/>
                  <a:gd name="T5" fmla="*/ 0 h 45"/>
                  <a:gd name="T6" fmla="*/ 0 w 110"/>
                  <a:gd name="T7" fmla="*/ 0 h 45"/>
                  <a:gd name="T8" fmla="*/ 0 w 110"/>
                  <a:gd name="T9" fmla="*/ 0 h 45"/>
                  <a:gd name="T10" fmla="*/ 0 w 110"/>
                  <a:gd name="T11" fmla="*/ 0 h 45"/>
                  <a:gd name="T12" fmla="*/ 0 w 110"/>
                  <a:gd name="T13" fmla="*/ 0 h 45"/>
                  <a:gd name="T14" fmla="*/ 0 w 110"/>
                  <a:gd name="T15" fmla="*/ 0 h 45"/>
                  <a:gd name="T16" fmla="*/ 0 w 110"/>
                  <a:gd name="T17" fmla="*/ 0 h 45"/>
                  <a:gd name="T18" fmla="*/ 0 w 110"/>
                  <a:gd name="T19" fmla="*/ 0 h 45"/>
                  <a:gd name="T20" fmla="*/ 0 w 110"/>
                  <a:gd name="T21" fmla="*/ 0 h 45"/>
                  <a:gd name="T22" fmla="*/ 0 w 110"/>
                  <a:gd name="T23" fmla="*/ 0 h 45"/>
                  <a:gd name="T24" fmla="*/ 0 w 110"/>
                  <a:gd name="T25" fmla="*/ 0 h 45"/>
                  <a:gd name="T26" fmla="*/ 0 w 110"/>
                  <a:gd name="T27" fmla="*/ 0 h 45"/>
                  <a:gd name="T28" fmla="*/ 0 w 110"/>
                  <a:gd name="T29" fmla="*/ 0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0"/>
                  <a:gd name="T46" fmla="*/ 0 h 45"/>
                  <a:gd name="T47" fmla="*/ 110 w 110"/>
                  <a:gd name="T48" fmla="*/ 45 h 4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0" h="45">
                    <a:moveTo>
                      <a:pt x="92" y="21"/>
                    </a:moveTo>
                    <a:cubicBezTo>
                      <a:pt x="89" y="31"/>
                      <a:pt x="94" y="32"/>
                      <a:pt x="102" y="27"/>
                    </a:cubicBezTo>
                    <a:cubicBezTo>
                      <a:pt x="104" y="18"/>
                      <a:pt x="105" y="13"/>
                      <a:pt x="110" y="5"/>
                    </a:cubicBezTo>
                    <a:cubicBezTo>
                      <a:pt x="94" y="0"/>
                      <a:pt x="99" y="1"/>
                      <a:pt x="86" y="7"/>
                    </a:cubicBezTo>
                    <a:cubicBezTo>
                      <a:pt x="82" y="9"/>
                      <a:pt x="74" y="11"/>
                      <a:pt x="74" y="11"/>
                    </a:cubicBezTo>
                    <a:cubicBezTo>
                      <a:pt x="66" y="8"/>
                      <a:pt x="66" y="4"/>
                      <a:pt x="58" y="1"/>
                    </a:cubicBezTo>
                    <a:cubicBezTo>
                      <a:pt x="42" y="4"/>
                      <a:pt x="48" y="8"/>
                      <a:pt x="36" y="13"/>
                    </a:cubicBezTo>
                    <a:cubicBezTo>
                      <a:pt x="24" y="18"/>
                      <a:pt x="11" y="22"/>
                      <a:pt x="0" y="29"/>
                    </a:cubicBezTo>
                    <a:cubicBezTo>
                      <a:pt x="9" y="35"/>
                      <a:pt x="9" y="41"/>
                      <a:pt x="20" y="45"/>
                    </a:cubicBezTo>
                    <a:cubicBezTo>
                      <a:pt x="26" y="36"/>
                      <a:pt x="18" y="34"/>
                      <a:pt x="28" y="31"/>
                    </a:cubicBezTo>
                    <a:cubicBezTo>
                      <a:pt x="34" y="32"/>
                      <a:pt x="40" y="32"/>
                      <a:pt x="46" y="33"/>
                    </a:cubicBezTo>
                    <a:cubicBezTo>
                      <a:pt x="50" y="34"/>
                      <a:pt x="58" y="37"/>
                      <a:pt x="58" y="37"/>
                    </a:cubicBezTo>
                    <a:cubicBezTo>
                      <a:pt x="70" y="33"/>
                      <a:pt x="62" y="29"/>
                      <a:pt x="54" y="27"/>
                    </a:cubicBezTo>
                    <a:cubicBezTo>
                      <a:pt x="50" y="14"/>
                      <a:pt x="63" y="20"/>
                      <a:pt x="72" y="21"/>
                    </a:cubicBezTo>
                    <a:cubicBezTo>
                      <a:pt x="82" y="24"/>
                      <a:pt x="76" y="23"/>
                      <a:pt x="92" y="21"/>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96" name="Freeform 952"/>
              <p:cNvSpPr>
                <a:spLocks/>
              </p:cNvSpPr>
              <p:nvPr/>
            </p:nvSpPr>
            <p:spPr bwMode="auto">
              <a:xfrm>
                <a:off x="3762" y="1386"/>
                <a:ext cx="7" cy="4"/>
              </a:xfrm>
              <a:custGeom>
                <a:avLst/>
                <a:gdLst>
                  <a:gd name="T0" fmla="*/ 0 w 38"/>
                  <a:gd name="T1" fmla="*/ 0 h 22"/>
                  <a:gd name="T2" fmla="*/ 0 w 38"/>
                  <a:gd name="T3" fmla="*/ 0 h 22"/>
                  <a:gd name="T4" fmla="*/ 0 w 38"/>
                  <a:gd name="T5" fmla="*/ 0 h 22"/>
                  <a:gd name="T6" fmla="*/ 0 w 38"/>
                  <a:gd name="T7" fmla="*/ 0 h 22"/>
                  <a:gd name="T8" fmla="*/ 0 60000 65536"/>
                  <a:gd name="T9" fmla="*/ 0 60000 65536"/>
                  <a:gd name="T10" fmla="*/ 0 60000 65536"/>
                  <a:gd name="T11" fmla="*/ 0 60000 65536"/>
                  <a:gd name="T12" fmla="*/ 0 w 38"/>
                  <a:gd name="T13" fmla="*/ 0 h 22"/>
                  <a:gd name="T14" fmla="*/ 38 w 38"/>
                  <a:gd name="T15" fmla="*/ 22 h 22"/>
                </a:gdLst>
                <a:ahLst/>
                <a:cxnLst>
                  <a:cxn ang="T8">
                    <a:pos x="T0" y="T1"/>
                  </a:cxn>
                  <a:cxn ang="T9">
                    <a:pos x="T2" y="T3"/>
                  </a:cxn>
                  <a:cxn ang="T10">
                    <a:pos x="T4" y="T5"/>
                  </a:cxn>
                  <a:cxn ang="T11">
                    <a:pos x="T6" y="T7"/>
                  </a:cxn>
                </a:cxnLst>
                <a:rect l="T12" t="T13" r="T14" b="T15"/>
                <a:pathLst>
                  <a:path w="38" h="22">
                    <a:moveTo>
                      <a:pt x="20" y="10"/>
                    </a:moveTo>
                    <a:cubicBezTo>
                      <a:pt x="19" y="10"/>
                      <a:pt x="0" y="15"/>
                      <a:pt x="16" y="20"/>
                    </a:cubicBezTo>
                    <a:cubicBezTo>
                      <a:pt x="21" y="22"/>
                      <a:pt x="27" y="19"/>
                      <a:pt x="32" y="18"/>
                    </a:cubicBezTo>
                    <a:cubicBezTo>
                      <a:pt x="38" y="0"/>
                      <a:pt x="8" y="10"/>
                      <a:pt x="20" y="1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97" name="Freeform 953"/>
              <p:cNvSpPr>
                <a:spLocks/>
              </p:cNvSpPr>
              <p:nvPr/>
            </p:nvSpPr>
            <p:spPr bwMode="auto">
              <a:xfrm>
                <a:off x="3731" y="1377"/>
                <a:ext cx="16" cy="8"/>
              </a:xfrm>
              <a:custGeom>
                <a:avLst/>
                <a:gdLst>
                  <a:gd name="T0" fmla="*/ 0 w 86"/>
                  <a:gd name="T1" fmla="*/ 0 h 44"/>
                  <a:gd name="T2" fmla="*/ 0 w 86"/>
                  <a:gd name="T3" fmla="*/ 0 h 44"/>
                  <a:gd name="T4" fmla="*/ 0 w 86"/>
                  <a:gd name="T5" fmla="*/ 0 h 44"/>
                  <a:gd name="T6" fmla="*/ 0 w 86"/>
                  <a:gd name="T7" fmla="*/ 0 h 44"/>
                  <a:gd name="T8" fmla="*/ 0 w 86"/>
                  <a:gd name="T9" fmla="*/ 0 h 44"/>
                  <a:gd name="T10" fmla="*/ 0 w 86"/>
                  <a:gd name="T11" fmla="*/ 0 h 44"/>
                  <a:gd name="T12" fmla="*/ 0 w 86"/>
                  <a:gd name="T13" fmla="*/ 0 h 44"/>
                  <a:gd name="T14" fmla="*/ 0 w 86"/>
                  <a:gd name="T15" fmla="*/ 0 h 44"/>
                  <a:gd name="T16" fmla="*/ 0 w 86"/>
                  <a:gd name="T17" fmla="*/ 0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44"/>
                  <a:gd name="T29" fmla="*/ 86 w 86"/>
                  <a:gd name="T30" fmla="*/ 44 h 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44">
                    <a:moveTo>
                      <a:pt x="0" y="14"/>
                    </a:moveTo>
                    <a:cubicBezTo>
                      <a:pt x="18" y="11"/>
                      <a:pt x="31" y="7"/>
                      <a:pt x="50" y="6"/>
                    </a:cubicBezTo>
                    <a:cubicBezTo>
                      <a:pt x="62" y="2"/>
                      <a:pt x="60" y="0"/>
                      <a:pt x="74" y="2"/>
                    </a:cubicBezTo>
                    <a:cubicBezTo>
                      <a:pt x="76" y="9"/>
                      <a:pt x="86" y="14"/>
                      <a:pt x="80" y="18"/>
                    </a:cubicBezTo>
                    <a:cubicBezTo>
                      <a:pt x="75" y="22"/>
                      <a:pt x="68" y="22"/>
                      <a:pt x="62" y="24"/>
                    </a:cubicBezTo>
                    <a:cubicBezTo>
                      <a:pt x="58" y="25"/>
                      <a:pt x="50" y="28"/>
                      <a:pt x="50" y="28"/>
                    </a:cubicBezTo>
                    <a:cubicBezTo>
                      <a:pt x="43" y="27"/>
                      <a:pt x="28" y="22"/>
                      <a:pt x="28" y="22"/>
                    </a:cubicBezTo>
                    <a:cubicBezTo>
                      <a:pt x="32" y="33"/>
                      <a:pt x="42" y="35"/>
                      <a:pt x="28" y="44"/>
                    </a:cubicBezTo>
                    <a:cubicBezTo>
                      <a:pt x="23" y="28"/>
                      <a:pt x="7" y="27"/>
                      <a:pt x="0" y="14"/>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98" name="Freeform 954"/>
              <p:cNvSpPr>
                <a:spLocks/>
              </p:cNvSpPr>
              <p:nvPr/>
            </p:nvSpPr>
            <p:spPr bwMode="auto">
              <a:xfrm>
                <a:off x="3715" y="1377"/>
                <a:ext cx="14" cy="7"/>
              </a:xfrm>
              <a:custGeom>
                <a:avLst/>
                <a:gdLst>
                  <a:gd name="T0" fmla="*/ 0 w 76"/>
                  <a:gd name="T1" fmla="*/ 0 h 35"/>
                  <a:gd name="T2" fmla="*/ 0 w 76"/>
                  <a:gd name="T3" fmla="*/ 0 h 35"/>
                  <a:gd name="T4" fmla="*/ 0 w 76"/>
                  <a:gd name="T5" fmla="*/ 0 h 35"/>
                  <a:gd name="T6" fmla="*/ 0 w 76"/>
                  <a:gd name="T7" fmla="*/ 0 h 35"/>
                  <a:gd name="T8" fmla="*/ 0 w 76"/>
                  <a:gd name="T9" fmla="*/ 0 h 35"/>
                  <a:gd name="T10" fmla="*/ 0 w 76"/>
                  <a:gd name="T11" fmla="*/ 0 h 35"/>
                  <a:gd name="T12" fmla="*/ 0 w 76"/>
                  <a:gd name="T13" fmla="*/ 0 h 35"/>
                  <a:gd name="T14" fmla="*/ 0 w 76"/>
                  <a:gd name="T15" fmla="*/ 0 h 35"/>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35"/>
                  <a:gd name="T26" fmla="*/ 76 w 76"/>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35">
                    <a:moveTo>
                      <a:pt x="0" y="35"/>
                    </a:moveTo>
                    <a:cubicBezTo>
                      <a:pt x="6" y="33"/>
                      <a:pt x="12" y="31"/>
                      <a:pt x="18" y="29"/>
                    </a:cubicBezTo>
                    <a:cubicBezTo>
                      <a:pt x="20" y="28"/>
                      <a:pt x="24" y="27"/>
                      <a:pt x="24" y="27"/>
                    </a:cubicBezTo>
                    <a:cubicBezTo>
                      <a:pt x="45" y="31"/>
                      <a:pt x="43" y="31"/>
                      <a:pt x="72" y="29"/>
                    </a:cubicBezTo>
                    <a:cubicBezTo>
                      <a:pt x="76" y="14"/>
                      <a:pt x="63" y="13"/>
                      <a:pt x="52" y="11"/>
                    </a:cubicBezTo>
                    <a:cubicBezTo>
                      <a:pt x="48" y="0"/>
                      <a:pt x="41" y="10"/>
                      <a:pt x="32" y="13"/>
                    </a:cubicBezTo>
                    <a:cubicBezTo>
                      <a:pt x="27" y="21"/>
                      <a:pt x="25" y="22"/>
                      <a:pt x="16" y="19"/>
                    </a:cubicBezTo>
                    <a:cubicBezTo>
                      <a:pt x="3" y="22"/>
                      <a:pt x="8" y="27"/>
                      <a:pt x="0" y="35"/>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099" name="Freeform 955"/>
              <p:cNvSpPr>
                <a:spLocks/>
              </p:cNvSpPr>
              <p:nvPr/>
            </p:nvSpPr>
            <p:spPr bwMode="auto">
              <a:xfrm>
                <a:off x="3711" y="1384"/>
                <a:ext cx="14" cy="6"/>
              </a:xfrm>
              <a:custGeom>
                <a:avLst/>
                <a:gdLst>
                  <a:gd name="T0" fmla="*/ 0 w 76"/>
                  <a:gd name="T1" fmla="*/ 0 h 29"/>
                  <a:gd name="T2" fmla="*/ 0 w 76"/>
                  <a:gd name="T3" fmla="*/ 0 h 29"/>
                  <a:gd name="T4" fmla="*/ 0 w 76"/>
                  <a:gd name="T5" fmla="*/ 0 h 29"/>
                  <a:gd name="T6" fmla="*/ 0 w 76"/>
                  <a:gd name="T7" fmla="*/ 0 h 29"/>
                  <a:gd name="T8" fmla="*/ 0 w 76"/>
                  <a:gd name="T9" fmla="*/ 0 h 29"/>
                  <a:gd name="T10" fmla="*/ 0 w 76"/>
                  <a:gd name="T11" fmla="*/ 0 h 29"/>
                  <a:gd name="T12" fmla="*/ 0 w 76"/>
                  <a:gd name="T13" fmla="*/ 0 h 29"/>
                  <a:gd name="T14" fmla="*/ 0 60000 65536"/>
                  <a:gd name="T15" fmla="*/ 0 60000 65536"/>
                  <a:gd name="T16" fmla="*/ 0 60000 65536"/>
                  <a:gd name="T17" fmla="*/ 0 60000 65536"/>
                  <a:gd name="T18" fmla="*/ 0 60000 65536"/>
                  <a:gd name="T19" fmla="*/ 0 60000 65536"/>
                  <a:gd name="T20" fmla="*/ 0 60000 65536"/>
                  <a:gd name="T21" fmla="*/ 0 w 76"/>
                  <a:gd name="T22" fmla="*/ 0 h 29"/>
                  <a:gd name="T23" fmla="*/ 76 w 76"/>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29">
                    <a:moveTo>
                      <a:pt x="0" y="22"/>
                    </a:moveTo>
                    <a:cubicBezTo>
                      <a:pt x="20" y="15"/>
                      <a:pt x="34" y="19"/>
                      <a:pt x="56" y="20"/>
                    </a:cubicBezTo>
                    <a:cubicBezTo>
                      <a:pt x="62" y="29"/>
                      <a:pt x="65" y="28"/>
                      <a:pt x="76" y="26"/>
                    </a:cubicBezTo>
                    <a:cubicBezTo>
                      <a:pt x="73" y="10"/>
                      <a:pt x="62" y="10"/>
                      <a:pt x="48" y="6"/>
                    </a:cubicBezTo>
                    <a:cubicBezTo>
                      <a:pt x="39" y="0"/>
                      <a:pt x="25" y="2"/>
                      <a:pt x="16" y="8"/>
                    </a:cubicBezTo>
                    <a:cubicBezTo>
                      <a:pt x="12" y="11"/>
                      <a:pt x="4" y="16"/>
                      <a:pt x="4" y="16"/>
                    </a:cubicBezTo>
                    <a:cubicBezTo>
                      <a:pt x="2" y="23"/>
                      <a:pt x="4" y="22"/>
                      <a:pt x="0" y="22"/>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00" name="Freeform 956"/>
              <p:cNvSpPr>
                <a:spLocks/>
              </p:cNvSpPr>
              <p:nvPr/>
            </p:nvSpPr>
            <p:spPr bwMode="auto">
              <a:xfrm>
                <a:off x="3730" y="1386"/>
                <a:ext cx="39" cy="21"/>
              </a:xfrm>
              <a:custGeom>
                <a:avLst/>
                <a:gdLst>
                  <a:gd name="T0" fmla="*/ 0 w 215"/>
                  <a:gd name="T1" fmla="*/ 0 h 118"/>
                  <a:gd name="T2" fmla="*/ 0 w 215"/>
                  <a:gd name="T3" fmla="*/ 0 h 118"/>
                  <a:gd name="T4" fmla="*/ 0 w 215"/>
                  <a:gd name="T5" fmla="*/ 0 h 118"/>
                  <a:gd name="T6" fmla="*/ 0 w 215"/>
                  <a:gd name="T7" fmla="*/ 0 h 118"/>
                  <a:gd name="T8" fmla="*/ 0 w 215"/>
                  <a:gd name="T9" fmla="*/ 0 h 118"/>
                  <a:gd name="T10" fmla="*/ 0 w 215"/>
                  <a:gd name="T11" fmla="*/ 0 h 118"/>
                  <a:gd name="T12" fmla="*/ 0 w 215"/>
                  <a:gd name="T13" fmla="*/ 0 h 118"/>
                  <a:gd name="T14" fmla="*/ 0 w 215"/>
                  <a:gd name="T15" fmla="*/ 0 h 118"/>
                  <a:gd name="T16" fmla="*/ 0 w 215"/>
                  <a:gd name="T17" fmla="*/ 0 h 118"/>
                  <a:gd name="T18" fmla="*/ 0 w 215"/>
                  <a:gd name="T19" fmla="*/ 0 h 118"/>
                  <a:gd name="T20" fmla="*/ 0 w 215"/>
                  <a:gd name="T21" fmla="*/ 0 h 118"/>
                  <a:gd name="T22" fmla="*/ 0 w 215"/>
                  <a:gd name="T23" fmla="*/ 0 h 118"/>
                  <a:gd name="T24" fmla="*/ 0 w 215"/>
                  <a:gd name="T25" fmla="*/ 0 h 118"/>
                  <a:gd name="T26" fmla="*/ 0 w 215"/>
                  <a:gd name="T27" fmla="*/ 0 h 118"/>
                  <a:gd name="T28" fmla="*/ 0 w 215"/>
                  <a:gd name="T29" fmla="*/ 0 h 118"/>
                  <a:gd name="T30" fmla="*/ 0 w 215"/>
                  <a:gd name="T31" fmla="*/ 0 h 118"/>
                  <a:gd name="T32" fmla="*/ 0 w 215"/>
                  <a:gd name="T33" fmla="*/ 0 h 118"/>
                  <a:gd name="T34" fmla="*/ 0 w 215"/>
                  <a:gd name="T35" fmla="*/ 0 h 118"/>
                  <a:gd name="T36" fmla="*/ 0 w 215"/>
                  <a:gd name="T37" fmla="*/ 0 h 118"/>
                  <a:gd name="T38" fmla="*/ 0 w 215"/>
                  <a:gd name="T39" fmla="*/ 0 h 118"/>
                  <a:gd name="T40" fmla="*/ 0 w 215"/>
                  <a:gd name="T41" fmla="*/ 0 h 118"/>
                  <a:gd name="T42" fmla="*/ 0 w 215"/>
                  <a:gd name="T43" fmla="*/ 0 h 118"/>
                  <a:gd name="T44" fmla="*/ 0 w 215"/>
                  <a:gd name="T45" fmla="*/ 0 h 118"/>
                  <a:gd name="T46" fmla="*/ 0 w 215"/>
                  <a:gd name="T47" fmla="*/ 0 h 118"/>
                  <a:gd name="T48" fmla="*/ 0 w 215"/>
                  <a:gd name="T49" fmla="*/ 0 h 118"/>
                  <a:gd name="T50" fmla="*/ 0 w 215"/>
                  <a:gd name="T51" fmla="*/ 0 h 118"/>
                  <a:gd name="T52" fmla="*/ 0 w 215"/>
                  <a:gd name="T53" fmla="*/ 0 h 118"/>
                  <a:gd name="T54" fmla="*/ 0 w 215"/>
                  <a:gd name="T55" fmla="*/ 0 h 118"/>
                  <a:gd name="T56" fmla="*/ 0 w 215"/>
                  <a:gd name="T57" fmla="*/ 0 h 118"/>
                  <a:gd name="T58" fmla="*/ 0 w 215"/>
                  <a:gd name="T59" fmla="*/ 0 h 118"/>
                  <a:gd name="T60" fmla="*/ 0 w 215"/>
                  <a:gd name="T61" fmla="*/ 0 h 118"/>
                  <a:gd name="T62" fmla="*/ 0 w 215"/>
                  <a:gd name="T63" fmla="*/ 0 h 118"/>
                  <a:gd name="T64" fmla="*/ 0 w 215"/>
                  <a:gd name="T65" fmla="*/ 0 h 118"/>
                  <a:gd name="T66" fmla="*/ 0 w 215"/>
                  <a:gd name="T67" fmla="*/ 0 h 118"/>
                  <a:gd name="T68" fmla="*/ 0 w 215"/>
                  <a:gd name="T69" fmla="*/ 0 h 118"/>
                  <a:gd name="T70" fmla="*/ 0 w 215"/>
                  <a:gd name="T71" fmla="*/ 0 h 118"/>
                  <a:gd name="T72" fmla="*/ 0 w 215"/>
                  <a:gd name="T73" fmla="*/ 0 h 118"/>
                  <a:gd name="T74" fmla="*/ 0 w 215"/>
                  <a:gd name="T75" fmla="*/ 0 h 118"/>
                  <a:gd name="T76" fmla="*/ 0 w 215"/>
                  <a:gd name="T77" fmla="*/ 0 h 118"/>
                  <a:gd name="T78" fmla="*/ 0 w 215"/>
                  <a:gd name="T79" fmla="*/ 0 h 118"/>
                  <a:gd name="T80" fmla="*/ 0 w 215"/>
                  <a:gd name="T81" fmla="*/ 0 h 118"/>
                  <a:gd name="T82" fmla="*/ 0 w 215"/>
                  <a:gd name="T83" fmla="*/ 0 h 118"/>
                  <a:gd name="T84" fmla="*/ 0 w 215"/>
                  <a:gd name="T85" fmla="*/ 0 h 118"/>
                  <a:gd name="T86" fmla="*/ 0 w 215"/>
                  <a:gd name="T87" fmla="*/ 0 h 118"/>
                  <a:gd name="T88" fmla="*/ 0 w 215"/>
                  <a:gd name="T89" fmla="*/ 0 h 118"/>
                  <a:gd name="T90" fmla="*/ 0 w 215"/>
                  <a:gd name="T91" fmla="*/ 0 h 118"/>
                  <a:gd name="T92" fmla="*/ 0 w 215"/>
                  <a:gd name="T93" fmla="*/ 0 h 118"/>
                  <a:gd name="T94" fmla="*/ 0 w 215"/>
                  <a:gd name="T95" fmla="*/ 0 h 118"/>
                  <a:gd name="T96" fmla="*/ 0 w 215"/>
                  <a:gd name="T97" fmla="*/ 0 h 118"/>
                  <a:gd name="T98" fmla="*/ 0 w 215"/>
                  <a:gd name="T99" fmla="*/ 0 h 118"/>
                  <a:gd name="T100" fmla="*/ 0 w 215"/>
                  <a:gd name="T101" fmla="*/ 0 h 118"/>
                  <a:gd name="T102" fmla="*/ 0 w 215"/>
                  <a:gd name="T103" fmla="*/ 0 h 11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5"/>
                  <a:gd name="T157" fmla="*/ 0 h 118"/>
                  <a:gd name="T158" fmla="*/ 215 w 215"/>
                  <a:gd name="T159" fmla="*/ 118 h 11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5" h="118">
                    <a:moveTo>
                      <a:pt x="60" y="18"/>
                    </a:moveTo>
                    <a:cubicBezTo>
                      <a:pt x="54" y="20"/>
                      <a:pt x="42" y="24"/>
                      <a:pt x="42" y="24"/>
                    </a:cubicBezTo>
                    <a:cubicBezTo>
                      <a:pt x="34" y="37"/>
                      <a:pt x="34" y="39"/>
                      <a:pt x="18" y="44"/>
                    </a:cubicBezTo>
                    <a:cubicBezTo>
                      <a:pt x="14" y="45"/>
                      <a:pt x="6" y="48"/>
                      <a:pt x="6" y="48"/>
                    </a:cubicBezTo>
                    <a:cubicBezTo>
                      <a:pt x="0" y="65"/>
                      <a:pt x="32" y="51"/>
                      <a:pt x="40" y="46"/>
                    </a:cubicBezTo>
                    <a:cubicBezTo>
                      <a:pt x="32" y="58"/>
                      <a:pt x="34" y="66"/>
                      <a:pt x="46" y="74"/>
                    </a:cubicBezTo>
                    <a:cubicBezTo>
                      <a:pt x="70" y="66"/>
                      <a:pt x="50" y="68"/>
                      <a:pt x="62" y="76"/>
                    </a:cubicBezTo>
                    <a:cubicBezTo>
                      <a:pt x="66" y="78"/>
                      <a:pt x="74" y="80"/>
                      <a:pt x="74" y="80"/>
                    </a:cubicBezTo>
                    <a:cubicBezTo>
                      <a:pt x="78" y="97"/>
                      <a:pt x="104" y="97"/>
                      <a:pt x="118" y="106"/>
                    </a:cubicBezTo>
                    <a:cubicBezTo>
                      <a:pt x="121" y="105"/>
                      <a:pt x="125" y="106"/>
                      <a:pt x="126" y="104"/>
                    </a:cubicBezTo>
                    <a:cubicBezTo>
                      <a:pt x="127" y="102"/>
                      <a:pt x="111" y="86"/>
                      <a:pt x="126" y="94"/>
                    </a:cubicBezTo>
                    <a:cubicBezTo>
                      <a:pt x="128" y="95"/>
                      <a:pt x="130" y="97"/>
                      <a:pt x="132" y="98"/>
                    </a:cubicBezTo>
                    <a:cubicBezTo>
                      <a:pt x="138" y="106"/>
                      <a:pt x="134" y="115"/>
                      <a:pt x="144" y="118"/>
                    </a:cubicBezTo>
                    <a:cubicBezTo>
                      <a:pt x="158" y="116"/>
                      <a:pt x="163" y="116"/>
                      <a:pt x="168" y="102"/>
                    </a:cubicBezTo>
                    <a:cubicBezTo>
                      <a:pt x="172" y="113"/>
                      <a:pt x="179" y="107"/>
                      <a:pt x="188" y="104"/>
                    </a:cubicBezTo>
                    <a:cubicBezTo>
                      <a:pt x="191" y="95"/>
                      <a:pt x="190" y="93"/>
                      <a:pt x="182" y="88"/>
                    </a:cubicBezTo>
                    <a:cubicBezTo>
                      <a:pt x="188" y="86"/>
                      <a:pt x="196" y="88"/>
                      <a:pt x="202" y="84"/>
                    </a:cubicBezTo>
                    <a:cubicBezTo>
                      <a:pt x="208" y="80"/>
                      <a:pt x="182" y="72"/>
                      <a:pt x="182" y="72"/>
                    </a:cubicBezTo>
                    <a:cubicBezTo>
                      <a:pt x="186" y="60"/>
                      <a:pt x="215" y="67"/>
                      <a:pt x="194" y="62"/>
                    </a:cubicBezTo>
                    <a:cubicBezTo>
                      <a:pt x="201" y="57"/>
                      <a:pt x="210" y="59"/>
                      <a:pt x="200" y="52"/>
                    </a:cubicBezTo>
                    <a:cubicBezTo>
                      <a:pt x="189" y="54"/>
                      <a:pt x="185" y="60"/>
                      <a:pt x="182" y="48"/>
                    </a:cubicBezTo>
                    <a:cubicBezTo>
                      <a:pt x="176" y="50"/>
                      <a:pt x="168" y="62"/>
                      <a:pt x="168" y="62"/>
                    </a:cubicBezTo>
                    <a:cubicBezTo>
                      <a:pt x="161" y="57"/>
                      <a:pt x="161" y="53"/>
                      <a:pt x="156" y="46"/>
                    </a:cubicBezTo>
                    <a:cubicBezTo>
                      <a:pt x="145" y="50"/>
                      <a:pt x="154" y="45"/>
                      <a:pt x="148" y="56"/>
                    </a:cubicBezTo>
                    <a:cubicBezTo>
                      <a:pt x="146" y="60"/>
                      <a:pt x="140" y="68"/>
                      <a:pt x="140" y="68"/>
                    </a:cubicBezTo>
                    <a:cubicBezTo>
                      <a:pt x="144" y="69"/>
                      <a:pt x="158" y="81"/>
                      <a:pt x="144" y="72"/>
                    </a:cubicBezTo>
                    <a:cubicBezTo>
                      <a:pt x="130" y="75"/>
                      <a:pt x="131" y="84"/>
                      <a:pt x="128" y="74"/>
                    </a:cubicBezTo>
                    <a:cubicBezTo>
                      <a:pt x="133" y="66"/>
                      <a:pt x="136" y="64"/>
                      <a:pt x="130" y="56"/>
                    </a:cubicBezTo>
                    <a:cubicBezTo>
                      <a:pt x="112" y="59"/>
                      <a:pt x="120" y="57"/>
                      <a:pt x="104" y="62"/>
                    </a:cubicBezTo>
                    <a:cubicBezTo>
                      <a:pt x="102" y="63"/>
                      <a:pt x="98" y="64"/>
                      <a:pt x="98" y="64"/>
                    </a:cubicBezTo>
                    <a:cubicBezTo>
                      <a:pt x="98" y="64"/>
                      <a:pt x="106" y="61"/>
                      <a:pt x="110" y="60"/>
                    </a:cubicBezTo>
                    <a:cubicBezTo>
                      <a:pt x="119" y="57"/>
                      <a:pt x="127" y="54"/>
                      <a:pt x="136" y="52"/>
                    </a:cubicBezTo>
                    <a:cubicBezTo>
                      <a:pt x="137" y="50"/>
                      <a:pt x="142" y="48"/>
                      <a:pt x="140" y="46"/>
                    </a:cubicBezTo>
                    <a:cubicBezTo>
                      <a:pt x="135" y="41"/>
                      <a:pt x="120" y="52"/>
                      <a:pt x="120" y="52"/>
                    </a:cubicBezTo>
                    <a:cubicBezTo>
                      <a:pt x="111" y="51"/>
                      <a:pt x="103" y="52"/>
                      <a:pt x="94" y="50"/>
                    </a:cubicBezTo>
                    <a:cubicBezTo>
                      <a:pt x="92" y="50"/>
                      <a:pt x="98" y="49"/>
                      <a:pt x="100" y="48"/>
                    </a:cubicBezTo>
                    <a:cubicBezTo>
                      <a:pt x="104" y="46"/>
                      <a:pt x="108" y="43"/>
                      <a:pt x="112" y="40"/>
                    </a:cubicBezTo>
                    <a:cubicBezTo>
                      <a:pt x="114" y="38"/>
                      <a:pt x="107" y="41"/>
                      <a:pt x="104" y="42"/>
                    </a:cubicBezTo>
                    <a:cubicBezTo>
                      <a:pt x="102" y="37"/>
                      <a:pt x="102" y="28"/>
                      <a:pt x="92" y="38"/>
                    </a:cubicBezTo>
                    <a:cubicBezTo>
                      <a:pt x="89" y="41"/>
                      <a:pt x="88" y="50"/>
                      <a:pt x="88" y="50"/>
                    </a:cubicBezTo>
                    <a:cubicBezTo>
                      <a:pt x="77" y="46"/>
                      <a:pt x="85" y="38"/>
                      <a:pt x="74" y="34"/>
                    </a:cubicBezTo>
                    <a:cubicBezTo>
                      <a:pt x="71" y="35"/>
                      <a:pt x="67" y="34"/>
                      <a:pt x="64" y="36"/>
                    </a:cubicBezTo>
                    <a:cubicBezTo>
                      <a:pt x="54" y="43"/>
                      <a:pt x="76" y="51"/>
                      <a:pt x="60" y="46"/>
                    </a:cubicBezTo>
                    <a:cubicBezTo>
                      <a:pt x="57" y="37"/>
                      <a:pt x="58" y="33"/>
                      <a:pt x="66" y="28"/>
                    </a:cubicBezTo>
                    <a:cubicBezTo>
                      <a:pt x="72" y="20"/>
                      <a:pt x="72" y="11"/>
                      <a:pt x="82" y="8"/>
                    </a:cubicBezTo>
                    <a:cubicBezTo>
                      <a:pt x="93" y="10"/>
                      <a:pt x="105" y="10"/>
                      <a:pt x="116" y="14"/>
                    </a:cubicBezTo>
                    <a:cubicBezTo>
                      <a:pt x="129" y="13"/>
                      <a:pt x="141" y="6"/>
                      <a:pt x="148" y="16"/>
                    </a:cubicBezTo>
                    <a:cubicBezTo>
                      <a:pt x="157" y="10"/>
                      <a:pt x="154" y="7"/>
                      <a:pt x="146" y="2"/>
                    </a:cubicBezTo>
                    <a:cubicBezTo>
                      <a:pt x="139" y="4"/>
                      <a:pt x="126" y="8"/>
                      <a:pt x="126" y="8"/>
                    </a:cubicBezTo>
                    <a:cubicBezTo>
                      <a:pt x="114" y="6"/>
                      <a:pt x="109" y="6"/>
                      <a:pt x="100" y="0"/>
                    </a:cubicBezTo>
                    <a:cubicBezTo>
                      <a:pt x="75" y="3"/>
                      <a:pt x="89" y="1"/>
                      <a:pt x="74" y="10"/>
                    </a:cubicBezTo>
                    <a:cubicBezTo>
                      <a:pt x="70" y="12"/>
                      <a:pt x="50" y="13"/>
                      <a:pt x="60" y="18"/>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01" name="Freeform 957"/>
              <p:cNvSpPr>
                <a:spLocks/>
              </p:cNvSpPr>
              <p:nvPr/>
            </p:nvSpPr>
            <p:spPr bwMode="auto">
              <a:xfrm>
                <a:off x="3749" y="1390"/>
                <a:ext cx="19" cy="4"/>
              </a:xfrm>
              <a:custGeom>
                <a:avLst/>
                <a:gdLst>
                  <a:gd name="T0" fmla="*/ 0 w 103"/>
                  <a:gd name="T1" fmla="*/ 0 h 26"/>
                  <a:gd name="T2" fmla="*/ 0 w 103"/>
                  <a:gd name="T3" fmla="*/ 0 h 26"/>
                  <a:gd name="T4" fmla="*/ 0 w 103"/>
                  <a:gd name="T5" fmla="*/ 0 h 26"/>
                  <a:gd name="T6" fmla="*/ 0 w 103"/>
                  <a:gd name="T7" fmla="*/ 0 h 26"/>
                  <a:gd name="T8" fmla="*/ 0 w 103"/>
                  <a:gd name="T9" fmla="*/ 0 h 26"/>
                  <a:gd name="T10" fmla="*/ 0 w 103"/>
                  <a:gd name="T11" fmla="*/ 0 h 26"/>
                  <a:gd name="T12" fmla="*/ 0 w 103"/>
                  <a:gd name="T13" fmla="*/ 0 h 26"/>
                  <a:gd name="T14" fmla="*/ 0 w 103"/>
                  <a:gd name="T15" fmla="*/ 0 h 26"/>
                  <a:gd name="T16" fmla="*/ 0 w 103"/>
                  <a:gd name="T17" fmla="*/ 0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3"/>
                  <a:gd name="T28" fmla="*/ 0 h 26"/>
                  <a:gd name="T29" fmla="*/ 103 w 103"/>
                  <a:gd name="T30" fmla="*/ 26 h 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3" h="26">
                    <a:moveTo>
                      <a:pt x="5" y="6"/>
                    </a:moveTo>
                    <a:cubicBezTo>
                      <a:pt x="12" y="5"/>
                      <a:pt x="27" y="0"/>
                      <a:pt x="27" y="0"/>
                    </a:cubicBezTo>
                    <a:cubicBezTo>
                      <a:pt x="30" y="1"/>
                      <a:pt x="34" y="0"/>
                      <a:pt x="37" y="2"/>
                    </a:cubicBezTo>
                    <a:cubicBezTo>
                      <a:pt x="40" y="4"/>
                      <a:pt x="33" y="12"/>
                      <a:pt x="37" y="14"/>
                    </a:cubicBezTo>
                    <a:cubicBezTo>
                      <a:pt x="37" y="14"/>
                      <a:pt x="55" y="4"/>
                      <a:pt x="61" y="2"/>
                    </a:cubicBezTo>
                    <a:cubicBezTo>
                      <a:pt x="77" y="5"/>
                      <a:pt x="88" y="13"/>
                      <a:pt x="103" y="18"/>
                    </a:cubicBezTo>
                    <a:cubicBezTo>
                      <a:pt x="79" y="26"/>
                      <a:pt x="29" y="23"/>
                      <a:pt x="9" y="24"/>
                    </a:cubicBezTo>
                    <a:cubicBezTo>
                      <a:pt x="11" y="19"/>
                      <a:pt x="13" y="17"/>
                      <a:pt x="9" y="12"/>
                    </a:cubicBezTo>
                    <a:cubicBezTo>
                      <a:pt x="5" y="6"/>
                      <a:pt x="0" y="6"/>
                      <a:pt x="5" y="6"/>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02" name="Freeform 958"/>
              <p:cNvSpPr>
                <a:spLocks/>
              </p:cNvSpPr>
              <p:nvPr/>
            </p:nvSpPr>
            <p:spPr bwMode="auto">
              <a:xfrm>
                <a:off x="3738" y="1377"/>
                <a:ext cx="20" cy="9"/>
              </a:xfrm>
              <a:custGeom>
                <a:avLst/>
                <a:gdLst>
                  <a:gd name="T0" fmla="*/ 0 w 112"/>
                  <a:gd name="T1" fmla="*/ 0 h 49"/>
                  <a:gd name="T2" fmla="*/ 0 w 112"/>
                  <a:gd name="T3" fmla="*/ 0 h 49"/>
                  <a:gd name="T4" fmla="*/ 0 w 112"/>
                  <a:gd name="T5" fmla="*/ 0 h 49"/>
                  <a:gd name="T6" fmla="*/ 0 w 112"/>
                  <a:gd name="T7" fmla="*/ 0 h 49"/>
                  <a:gd name="T8" fmla="*/ 0 w 112"/>
                  <a:gd name="T9" fmla="*/ 0 h 49"/>
                  <a:gd name="T10" fmla="*/ 0 w 112"/>
                  <a:gd name="T11" fmla="*/ 0 h 49"/>
                  <a:gd name="T12" fmla="*/ 0 w 112"/>
                  <a:gd name="T13" fmla="*/ 0 h 49"/>
                  <a:gd name="T14" fmla="*/ 0 w 112"/>
                  <a:gd name="T15" fmla="*/ 0 h 49"/>
                  <a:gd name="T16" fmla="*/ 0 w 112"/>
                  <a:gd name="T17" fmla="*/ 0 h 49"/>
                  <a:gd name="T18" fmla="*/ 0 w 112"/>
                  <a:gd name="T19" fmla="*/ 0 h 49"/>
                  <a:gd name="T20" fmla="*/ 0 w 112"/>
                  <a:gd name="T21" fmla="*/ 0 h 49"/>
                  <a:gd name="T22" fmla="*/ 0 w 112"/>
                  <a:gd name="T23" fmla="*/ 0 h 49"/>
                  <a:gd name="T24" fmla="*/ 0 w 112"/>
                  <a:gd name="T25" fmla="*/ 0 h 49"/>
                  <a:gd name="T26" fmla="*/ 0 w 112"/>
                  <a:gd name="T27" fmla="*/ 0 h 49"/>
                  <a:gd name="T28" fmla="*/ 0 w 112"/>
                  <a:gd name="T29" fmla="*/ 0 h 4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2"/>
                  <a:gd name="T46" fmla="*/ 0 h 49"/>
                  <a:gd name="T47" fmla="*/ 112 w 112"/>
                  <a:gd name="T48" fmla="*/ 49 h 4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2" h="49">
                    <a:moveTo>
                      <a:pt x="60" y="21"/>
                    </a:moveTo>
                    <a:cubicBezTo>
                      <a:pt x="39" y="24"/>
                      <a:pt x="20" y="32"/>
                      <a:pt x="0" y="39"/>
                    </a:cubicBezTo>
                    <a:cubicBezTo>
                      <a:pt x="12" y="47"/>
                      <a:pt x="40" y="36"/>
                      <a:pt x="54" y="31"/>
                    </a:cubicBezTo>
                    <a:cubicBezTo>
                      <a:pt x="64" y="34"/>
                      <a:pt x="58" y="40"/>
                      <a:pt x="66" y="45"/>
                    </a:cubicBezTo>
                    <a:cubicBezTo>
                      <a:pt x="70" y="47"/>
                      <a:pt x="78" y="49"/>
                      <a:pt x="78" y="49"/>
                    </a:cubicBezTo>
                    <a:cubicBezTo>
                      <a:pt x="87" y="46"/>
                      <a:pt x="87" y="43"/>
                      <a:pt x="84" y="35"/>
                    </a:cubicBezTo>
                    <a:cubicBezTo>
                      <a:pt x="90" y="33"/>
                      <a:pt x="102" y="37"/>
                      <a:pt x="102" y="37"/>
                    </a:cubicBezTo>
                    <a:cubicBezTo>
                      <a:pt x="112" y="34"/>
                      <a:pt x="109" y="26"/>
                      <a:pt x="112" y="17"/>
                    </a:cubicBezTo>
                    <a:cubicBezTo>
                      <a:pt x="98" y="13"/>
                      <a:pt x="110" y="14"/>
                      <a:pt x="106" y="3"/>
                    </a:cubicBezTo>
                    <a:cubicBezTo>
                      <a:pt x="98" y="4"/>
                      <a:pt x="88" y="0"/>
                      <a:pt x="82" y="5"/>
                    </a:cubicBezTo>
                    <a:cubicBezTo>
                      <a:pt x="78" y="8"/>
                      <a:pt x="90" y="17"/>
                      <a:pt x="90" y="17"/>
                    </a:cubicBezTo>
                    <a:cubicBezTo>
                      <a:pt x="76" y="22"/>
                      <a:pt x="90" y="11"/>
                      <a:pt x="70" y="15"/>
                    </a:cubicBezTo>
                    <a:cubicBezTo>
                      <a:pt x="69" y="17"/>
                      <a:pt x="66" y="19"/>
                      <a:pt x="66" y="21"/>
                    </a:cubicBezTo>
                    <a:cubicBezTo>
                      <a:pt x="67" y="28"/>
                      <a:pt x="80" y="22"/>
                      <a:pt x="66" y="27"/>
                    </a:cubicBezTo>
                    <a:cubicBezTo>
                      <a:pt x="60" y="18"/>
                      <a:pt x="47" y="20"/>
                      <a:pt x="40" y="27"/>
                    </a:cubicBezTo>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03" name="Freeform 959"/>
              <p:cNvSpPr>
                <a:spLocks/>
              </p:cNvSpPr>
              <p:nvPr/>
            </p:nvSpPr>
            <p:spPr bwMode="auto">
              <a:xfrm>
                <a:off x="3676" y="1358"/>
                <a:ext cx="149" cy="35"/>
              </a:xfrm>
              <a:custGeom>
                <a:avLst/>
                <a:gdLst>
                  <a:gd name="T0" fmla="*/ 0 w 803"/>
                  <a:gd name="T1" fmla="*/ 0 h 187"/>
                  <a:gd name="T2" fmla="*/ 0 w 803"/>
                  <a:gd name="T3" fmla="*/ 0 h 187"/>
                  <a:gd name="T4" fmla="*/ 0 w 803"/>
                  <a:gd name="T5" fmla="*/ 0 h 187"/>
                  <a:gd name="T6" fmla="*/ 0 w 803"/>
                  <a:gd name="T7" fmla="*/ 0 h 187"/>
                  <a:gd name="T8" fmla="*/ 0 w 803"/>
                  <a:gd name="T9" fmla="*/ 0 h 187"/>
                  <a:gd name="T10" fmla="*/ 0 w 803"/>
                  <a:gd name="T11" fmla="*/ 0 h 187"/>
                  <a:gd name="T12" fmla="*/ 0 w 803"/>
                  <a:gd name="T13" fmla="*/ 0 h 187"/>
                  <a:gd name="T14" fmla="*/ 0 w 803"/>
                  <a:gd name="T15" fmla="*/ 0 h 187"/>
                  <a:gd name="T16" fmla="*/ 0 w 803"/>
                  <a:gd name="T17" fmla="*/ 0 h 187"/>
                  <a:gd name="T18" fmla="*/ 0 w 803"/>
                  <a:gd name="T19" fmla="*/ 0 h 187"/>
                  <a:gd name="T20" fmla="*/ 0 w 803"/>
                  <a:gd name="T21" fmla="*/ 0 h 187"/>
                  <a:gd name="T22" fmla="*/ 0 w 803"/>
                  <a:gd name="T23" fmla="*/ 0 h 187"/>
                  <a:gd name="T24" fmla="*/ 0 w 803"/>
                  <a:gd name="T25" fmla="*/ 0 h 187"/>
                  <a:gd name="T26" fmla="*/ 0 w 803"/>
                  <a:gd name="T27" fmla="*/ 0 h 187"/>
                  <a:gd name="T28" fmla="*/ 0 w 803"/>
                  <a:gd name="T29" fmla="*/ 0 h 187"/>
                  <a:gd name="T30" fmla="*/ 0 w 803"/>
                  <a:gd name="T31" fmla="*/ 0 h 187"/>
                  <a:gd name="T32" fmla="*/ 0 w 803"/>
                  <a:gd name="T33" fmla="*/ 0 h 187"/>
                  <a:gd name="T34" fmla="*/ 0 w 803"/>
                  <a:gd name="T35" fmla="*/ 0 h 187"/>
                  <a:gd name="T36" fmla="*/ 0 w 803"/>
                  <a:gd name="T37" fmla="*/ 0 h 187"/>
                  <a:gd name="T38" fmla="*/ 0 w 803"/>
                  <a:gd name="T39" fmla="*/ 0 h 187"/>
                  <a:gd name="T40" fmla="*/ 0 w 803"/>
                  <a:gd name="T41" fmla="*/ 0 h 187"/>
                  <a:gd name="T42" fmla="*/ 0 w 803"/>
                  <a:gd name="T43" fmla="*/ 0 h 187"/>
                  <a:gd name="T44" fmla="*/ 0 w 803"/>
                  <a:gd name="T45" fmla="*/ 0 h 187"/>
                  <a:gd name="T46" fmla="*/ 0 w 803"/>
                  <a:gd name="T47" fmla="*/ 0 h 187"/>
                  <a:gd name="T48" fmla="*/ 0 w 803"/>
                  <a:gd name="T49" fmla="*/ 0 h 187"/>
                  <a:gd name="T50" fmla="*/ 0 w 803"/>
                  <a:gd name="T51" fmla="*/ 0 h 187"/>
                  <a:gd name="T52" fmla="*/ 0 w 803"/>
                  <a:gd name="T53" fmla="*/ 0 h 187"/>
                  <a:gd name="T54" fmla="*/ 0 w 803"/>
                  <a:gd name="T55" fmla="*/ 0 h 187"/>
                  <a:gd name="T56" fmla="*/ 0 w 803"/>
                  <a:gd name="T57" fmla="*/ 0 h 187"/>
                  <a:gd name="T58" fmla="*/ 0 w 803"/>
                  <a:gd name="T59" fmla="*/ 0 h 187"/>
                  <a:gd name="T60" fmla="*/ 0 w 803"/>
                  <a:gd name="T61" fmla="*/ 0 h 187"/>
                  <a:gd name="T62" fmla="*/ 0 w 803"/>
                  <a:gd name="T63" fmla="*/ 0 h 187"/>
                  <a:gd name="T64" fmla="*/ 0 w 803"/>
                  <a:gd name="T65" fmla="*/ 0 h 187"/>
                  <a:gd name="T66" fmla="*/ 0 w 803"/>
                  <a:gd name="T67" fmla="*/ 0 h 18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03"/>
                  <a:gd name="T103" fmla="*/ 0 h 187"/>
                  <a:gd name="T104" fmla="*/ 803 w 803"/>
                  <a:gd name="T105" fmla="*/ 187 h 18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03" h="187">
                    <a:moveTo>
                      <a:pt x="19" y="120"/>
                    </a:moveTo>
                    <a:cubicBezTo>
                      <a:pt x="0" y="133"/>
                      <a:pt x="27" y="131"/>
                      <a:pt x="35" y="130"/>
                    </a:cubicBezTo>
                    <a:cubicBezTo>
                      <a:pt x="39" y="117"/>
                      <a:pt x="34" y="132"/>
                      <a:pt x="29" y="136"/>
                    </a:cubicBezTo>
                    <a:cubicBezTo>
                      <a:pt x="14" y="158"/>
                      <a:pt x="44" y="145"/>
                      <a:pt x="53" y="140"/>
                    </a:cubicBezTo>
                    <a:cubicBezTo>
                      <a:pt x="57" y="138"/>
                      <a:pt x="60" y="134"/>
                      <a:pt x="65" y="132"/>
                    </a:cubicBezTo>
                    <a:cubicBezTo>
                      <a:pt x="69" y="131"/>
                      <a:pt x="73" y="130"/>
                      <a:pt x="77" y="128"/>
                    </a:cubicBezTo>
                    <a:cubicBezTo>
                      <a:pt x="79" y="127"/>
                      <a:pt x="85" y="124"/>
                      <a:pt x="83" y="124"/>
                    </a:cubicBezTo>
                    <a:cubicBezTo>
                      <a:pt x="66" y="124"/>
                      <a:pt x="40" y="145"/>
                      <a:pt x="35" y="160"/>
                    </a:cubicBezTo>
                    <a:cubicBezTo>
                      <a:pt x="41" y="162"/>
                      <a:pt x="53" y="158"/>
                      <a:pt x="53" y="158"/>
                    </a:cubicBezTo>
                    <a:cubicBezTo>
                      <a:pt x="57" y="152"/>
                      <a:pt x="62" y="149"/>
                      <a:pt x="69" y="146"/>
                    </a:cubicBezTo>
                    <a:cubicBezTo>
                      <a:pt x="75" y="143"/>
                      <a:pt x="87" y="140"/>
                      <a:pt x="87" y="140"/>
                    </a:cubicBezTo>
                    <a:cubicBezTo>
                      <a:pt x="87" y="140"/>
                      <a:pt x="79" y="143"/>
                      <a:pt x="75" y="144"/>
                    </a:cubicBezTo>
                    <a:cubicBezTo>
                      <a:pt x="64" y="148"/>
                      <a:pt x="56" y="156"/>
                      <a:pt x="45" y="160"/>
                    </a:cubicBezTo>
                    <a:cubicBezTo>
                      <a:pt x="36" y="174"/>
                      <a:pt x="32" y="170"/>
                      <a:pt x="43" y="174"/>
                    </a:cubicBezTo>
                    <a:cubicBezTo>
                      <a:pt x="52" y="171"/>
                      <a:pt x="59" y="169"/>
                      <a:pt x="67" y="164"/>
                    </a:cubicBezTo>
                    <a:cubicBezTo>
                      <a:pt x="79" y="147"/>
                      <a:pt x="51" y="172"/>
                      <a:pt x="47" y="176"/>
                    </a:cubicBezTo>
                    <a:cubicBezTo>
                      <a:pt x="46" y="180"/>
                      <a:pt x="42" y="186"/>
                      <a:pt x="51" y="186"/>
                    </a:cubicBezTo>
                    <a:cubicBezTo>
                      <a:pt x="51" y="186"/>
                      <a:pt x="66" y="181"/>
                      <a:pt x="69" y="180"/>
                    </a:cubicBezTo>
                    <a:cubicBezTo>
                      <a:pt x="71" y="179"/>
                      <a:pt x="75" y="178"/>
                      <a:pt x="75" y="178"/>
                    </a:cubicBezTo>
                    <a:cubicBezTo>
                      <a:pt x="90" y="182"/>
                      <a:pt x="81" y="187"/>
                      <a:pt x="99" y="184"/>
                    </a:cubicBezTo>
                    <a:cubicBezTo>
                      <a:pt x="103" y="172"/>
                      <a:pt x="114" y="175"/>
                      <a:pt x="127" y="174"/>
                    </a:cubicBezTo>
                    <a:cubicBezTo>
                      <a:pt x="131" y="162"/>
                      <a:pt x="129" y="173"/>
                      <a:pt x="121" y="166"/>
                    </a:cubicBezTo>
                    <a:cubicBezTo>
                      <a:pt x="117" y="163"/>
                      <a:pt x="116" y="158"/>
                      <a:pt x="113" y="154"/>
                    </a:cubicBezTo>
                    <a:cubicBezTo>
                      <a:pt x="111" y="150"/>
                      <a:pt x="101" y="150"/>
                      <a:pt x="101" y="150"/>
                    </a:cubicBezTo>
                    <a:cubicBezTo>
                      <a:pt x="118" y="144"/>
                      <a:pt x="180" y="154"/>
                      <a:pt x="159" y="140"/>
                    </a:cubicBezTo>
                    <a:cubicBezTo>
                      <a:pt x="156" y="138"/>
                      <a:pt x="152" y="139"/>
                      <a:pt x="149" y="138"/>
                    </a:cubicBezTo>
                    <a:cubicBezTo>
                      <a:pt x="188" y="136"/>
                      <a:pt x="186" y="135"/>
                      <a:pt x="213" y="128"/>
                    </a:cubicBezTo>
                    <a:cubicBezTo>
                      <a:pt x="209" y="117"/>
                      <a:pt x="204" y="125"/>
                      <a:pt x="195" y="122"/>
                    </a:cubicBezTo>
                    <a:cubicBezTo>
                      <a:pt x="192" y="114"/>
                      <a:pt x="182" y="114"/>
                      <a:pt x="193" y="110"/>
                    </a:cubicBezTo>
                    <a:cubicBezTo>
                      <a:pt x="203" y="112"/>
                      <a:pt x="209" y="112"/>
                      <a:pt x="217" y="118"/>
                    </a:cubicBezTo>
                    <a:cubicBezTo>
                      <a:pt x="215" y="108"/>
                      <a:pt x="210" y="106"/>
                      <a:pt x="219" y="100"/>
                    </a:cubicBezTo>
                    <a:cubicBezTo>
                      <a:pt x="227" y="103"/>
                      <a:pt x="227" y="107"/>
                      <a:pt x="235" y="110"/>
                    </a:cubicBezTo>
                    <a:cubicBezTo>
                      <a:pt x="244" y="109"/>
                      <a:pt x="252" y="105"/>
                      <a:pt x="261" y="108"/>
                    </a:cubicBezTo>
                    <a:cubicBezTo>
                      <a:pt x="271" y="105"/>
                      <a:pt x="267" y="101"/>
                      <a:pt x="259" y="98"/>
                    </a:cubicBezTo>
                    <a:cubicBezTo>
                      <a:pt x="253" y="100"/>
                      <a:pt x="241" y="104"/>
                      <a:pt x="241" y="104"/>
                    </a:cubicBezTo>
                    <a:cubicBezTo>
                      <a:pt x="239" y="103"/>
                      <a:pt x="230" y="102"/>
                      <a:pt x="233" y="96"/>
                    </a:cubicBezTo>
                    <a:cubicBezTo>
                      <a:pt x="234" y="93"/>
                      <a:pt x="256" y="86"/>
                      <a:pt x="257" y="86"/>
                    </a:cubicBezTo>
                    <a:cubicBezTo>
                      <a:pt x="259" y="85"/>
                      <a:pt x="263" y="84"/>
                      <a:pt x="263" y="84"/>
                    </a:cubicBezTo>
                    <a:cubicBezTo>
                      <a:pt x="270" y="85"/>
                      <a:pt x="278" y="88"/>
                      <a:pt x="285" y="88"/>
                    </a:cubicBezTo>
                    <a:cubicBezTo>
                      <a:pt x="296" y="88"/>
                      <a:pt x="315" y="70"/>
                      <a:pt x="327" y="66"/>
                    </a:cubicBezTo>
                    <a:cubicBezTo>
                      <a:pt x="302" y="63"/>
                      <a:pt x="307" y="63"/>
                      <a:pt x="321" y="58"/>
                    </a:cubicBezTo>
                    <a:cubicBezTo>
                      <a:pt x="336" y="59"/>
                      <a:pt x="347" y="62"/>
                      <a:pt x="361" y="64"/>
                    </a:cubicBezTo>
                    <a:cubicBezTo>
                      <a:pt x="359" y="65"/>
                      <a:pt x="355" y="68"/>
                      <a:pt x="355" y="66"/>
                    </a:cubicBezTo>
                    <a:cubicBezTo>
                      <a:pt x="355" y="64"/>
                      <a:pt x="359" y="63"/>
                      <a:pt x="361" y="62"/>
                    </a:cubicBezTo>
                    <a:cubicBezTo>
                      <a:pt x="373" y="57"/>
                      <a:pt x="386" y="53"/>
                      <a:pt x="399" y="50"/>
                    </a:cubicBezTo>
                    <a:cubicBezTo>
                      <a:pt x="459" y="53"/>
                      <a:pt x="518" y="41"/>
                      <a:pt x="581" y="40"/>
                    </a:cubicBezTo>
                    <a:cubicBezTo>
                      <a:pt x="587" y="38"/>
                      <a:pt x="593" y="36"/>
                      <a:pt x="599" y="34"/>
                    </a:cubicBezTo>
                    <a:cubicBezTo>
                      <a:pt x="601" y="33"/>
                      <a:pt x="605" y="32"/>
                      <a:pt x="605" y="32"/>
                    </a:cubicBezTo>
                    <a:cubicBezTo>
                      <a:pt x="612" y="42"/>
                      <a:pt x="614" y="43"/>
                      <a:pt x="627" y="40"/>
                    </a:cubicBezTo>
                    <a:cubicBezTo>
                      <a:pt x="631" y="39"/>
                      <a:pt x="639" y="36"/>
                      <a:pt x="639" y="36"/>
                    </a:cubicBezTo>
                    <a:cubicBezTo>
                      <a:pt x="656" y="39"/>
                      <a:pt x="672" y="32"/>
                      <a:pt x="689" y="30"/>
                    </a:cubicBezTo>
                    <a:cubicBezTo>
                      <a:pt x="698" y="30"/>
                      <a:pt x="768" y="34"/>
                      <a:pt x="789" y="30"/>
                    </a:cubicBezTo>
                    <a:cubicBezTo>
                      <a:pt x="798" y="28"/>
                      <a:pt x="803" y="6"/>
                      <a:pt x="803" y="6"/>
                    </a:cubicBezTo>
                    <a:cubicBezTo>
                      <a:pt x="801" y="5"/>
                      <a:pt x="799" y="2"/>
                      <a:pt x="797" y="2"/>
                    </a:cubicBezTo>
                    <a:cubicBezTo>
                      <a:pt x="793" y="2"/>
                      <a:pt x="786" y="0"/>
                      <a:pt x="786" y="0"/>
                    </a:cubicBezTo>
                    <a:cubicBezTo>
                      <a:pt x="736" y="1"/>
                      <a:pt x="665" y="1"/>
                      <a:pt x="616" y="3"/>
                    </a:cubicBezTo>
                    <a:cubicBezTo>
                      <a:pt x="567" y="5"/>
                      <a:pt x="526" y="9"/>
                      <a:pt x="492" y="11"/>
                    </a:cubicBezTo>
                    <a:cubicBezTo>
                      <a:pt x="429" y="13"/>
                      <a:pt x="435" y="15"/>
                      <a:pt x="414" y="17"/>
                    </a:cubicBezTo>
                    <a:cubicBezTo>
                      <a:pt x="393" y="19"/>
                      <a:pt x="383" y="21"/>
                      <a:pt x="366" y="24"/>
                    </a:cubicBezTo>
                    <a:cubicBezTo>
                      <a:pt x="349" y="26"/>
                      <a:pt x="330" y="30"/>
                      <a:pt x="313" y="33"/>
                    </a:cubicBezTo>
                    <a:cubicBezTo>
                      <a:pt x="296" y="36"/>
                      <a:pt x="276" y="41"/>
                      <a:pt x="262" y="45"/>
                    </a:cubicBezTo>
                    <a:cubicBezTo>
                      <a:pt x="248" y="49"/>
                      <a:pt x="248" y="50"/>
                      <a:pt x="226" y="56"/>
                    </a:cubicBezTo>
                    <a:cubicBezTo>
                      <a:pt x="204" y="62"/>
                      <a:pt x="155" y="74"/>
                      <a:pt x="129" y="82"/>
                    </a:cubicBezTo>
                    <a:cubicBezTo>
                      <a:pt x="108" y="87"/>
                      <a:pt x="89" y="97"/>
                      <a:pt x="69" y="104"/>
                    </a:cubicBezTo>
                    <a:cubicBezTo>
                      <a:pt x="52" y="110"/>
                      <a:pt x="33" y="112"/>
                      <a:pt x="15" y="116"/>
                    </a:cubicBezTo>
                    <a:cubicBezTo>
                      <a:pt x="14" y="118"/>
                      <a:pt x="11" y="120"/>
                      <a:pt x="11" y="122"/>
                    </a:cubicBezTo>
                    <a:cubicBezTo>
                      <a:pt x="11" y="125"/>
                      <a:pt x="13" y="132"/>
                      <a:pt x="13" y="132"/>
                    </a:cubicBezTo>
                    <a:cubicBezTo>
                      <a:pt x="13" y="132"/>
                      <a:pt x="19" y="120"/>
                      <a:pt x="19" y="12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04" name="Freeform 960"/>
              <p:cNvSpPr>
                <a:spLocks/>
              </p:cNvSpPr>
              <p:nvPr/>
            </p:nvSpPr>
            <p:spPr bwMode="auto">
              <a:xfrm>
                <a:off x="3758" y="1360"/>
                <a:ext cx="23" cy="6"/>
              </a:xfrm>
              <a:custGeom>
                <a:avLst/>
                <a:gdLst>
                  <a:gd name="T0" fmla="*/ 0 w 120"/>
                  <a:gd name="T1" fmla="*/ 0 h 34"/>
                  <a:gd name="T2" fmla="*/ 0 w 120"/>
                  <a:gd name="T3" fmla="*/ 0 h 34"/>
                  <a:gd name="T4" fmla="*/ 0 w 120"/>
                  <a:gd name="T5" fmla="*/ 0 h 34"/>
                  <a:gd name="T6" fmla="*/ 0 w 120"/>
                  <a:gd name="T7" fmla="*/ 0 h 34"/>
                  <a:gd name="T8" fmla="*/ 0 w 120"/>
                  <a:gd name="T9" fmla="*/ 0 h 34"/>
                  <a:gd name="T10" fmla="*/ 0 w 120"/>
                  <a:gd name="T11" fmla="*/ 0 h 34"/>
                  <a:gd name="T12" fmla="*/ 0 w 120"/>
                  <a:gd name="T13" fmla="*/ 0 h 34"/>
                  <a:gd name="T14" fmla="*/ 0 w 120"/>
                  <a:gd name="T15" fmla="*/ 0 h 34"/>
                  <a:gd name="T16" fmla="*/ 0 w 120"/>
                  <a:gd name="T17" fmla="*/ 0 h 34"/>
                  <a:gd name="T18" fmla="*/ 0 w 120"/>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0"/>
                  <a:gd name="T31" fmla="*/ 0 h 34"/>
                  <a:gd name="T32" fmla="*/ 120 w 120"/>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0" h="34">
                    <a:moveTo>
                      <a:pt x="29" y="16"/>
                    </a:moveTo>
                    <a:cubicBezTo>
                      <a:pt x="18" y="20"/>
                      <a:pt x="21" y="21"/>
                      <a:pt x="5" y="22"/>
                    </a:cubicBezTo>
                    <a:cubicBezTo>
                      <a:pt x="0" y="34"/>
                      <a:pt x="13" y="28"/>
                      <a:pt x="20" y="27"/>
                    </a:cubicBezTo>
                    <a:cubicBezTo>
                      <a:pt x="25" y="24"/>
                      <a:pt x="38" y="28"/>
                      <a:pt x="38" y="28"/>
                    </a:cubicBezTo>
                    <a:cubicBezTo>
                      <a:pt x="45" y="27"/>
                      <a:pt x="49" y="25"/>
                      <a:pt x="56" y="24"/>
                    </a:cubicBezTo>
                    <a:cubicBezTo>
                      <a:pt x="73" y="11"/>
                      <a:pt x="89" y="18"/>
                      <a:pt x="113" y="18"/>
                    </a:cubicBezTo>
                    <a:cubicBezTo>
                      <a:pt x="120" y="15"/>
                      <a:pt x="119" y="13"/>
                      <a:pt x="117" y="6"/>
                    </a:cubicBezTo>
                    <a:cubicBezTo>
                      <a:pt x="112" y="7"/>
                      <a:pt x="107" y="9"/>
                      <a:pt x="102" y="10"/>
                    </a:cubicBezTo>
                    <a:cubicBezTo>
                      <a:pt x="91" y="16"/>
                      <a:pt x="82" y="8"/>
                      <a:pt x="72" y="6"/>
                    </a:cubicBezTo>
                    <a:cubicBezTo>
                      <a:pt x="34" y="7"/>
                      <a:pt x="45" y="0"/>
                      <a:pt x="29" y="16"/>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05" name="Freeform 961"/>
              <p:cNvSpPr>
                <a:spLocks/>
              </p:cNvSpPr>
              <p:nvPr/>
            </p:nvSpPr>
            <p:spPr bwMode="auto">
              <a:xfrm>
                <a:off x="3731" y="1367"/>
                <a:ext cx="43" cy="11"/>
              </a:xfrm>
              <a:custGeom>
                <a:avLst/>
                <a:gdLst>
                  <a:gd name="T0" fmla="*/ 0 w 231"/>
                  <a:gd name="T1" fmla="*/ 0 h 64"/>
                  <a:gd name="T2" fmla="*/ 0 w 231"/>
                  <a:gd name="T3" fmla="*/ 0 h 64"/>
                  <a:gd name="T4" fmla="*/ 0 w 231"/>
                  <a:gd name="T5" fmla="*/ 0 h 64"/>
                  <a:gd name="T6" fmla="*/ 0 w 231"/>
                  <a:gd name="T7" fmla="*/ 0 h 64"/>
                  <a:gd name="T8" fmla="*/ 0 w 231"/>
                  <a:gd name="T9" fmla="*/ 0 h 64"/>
                  <a:gd name="T10" fmla="*/ 0 w 231"/>
                  <a:gd name="T11" fmla="*/ 0 h 64"/>
                  <a:gd name="T12" fmla="*/ 0 w 231"/>
                  <a:gd name="T13" fmla="*/ 0 h 64"/>
                  <a:gd name="T14" fmla="*/ 0 w 231"/>
                  <a:gd name="T15" fmla="*/ 0 h 64"/>
                  <a:gd name="T16" fmla="*/ 0 w 231"/>
                  <a:gd name="T17" fmla="*/ 0 h 64"/>
                  <a:gd name="T18" fmla="*/ 0 w 231"/>
                  <a:gd name="T19" fmla="*/ 0 h 64"/>
                  <a:gd name="T20" fmla="*/ 0 w 231"/>
                  <a:gd name="T21" fmla="*/ 0 h 64"/>
                  <a:gd name="T22" fmla="*/ 0 w 231"/>
                  <a:gd name="T23" fmla="*/ 0 h 64"/>
                  <a:gd name="T24" fmla="*/ 0 w 231"/>
                  <a:gd name="T25" fmla="*/ 0 h 64"/>
                  <a:gd name="T26" fmla="*/ 0 w 231"/>
                  <a:gd name="T27" fmla="*/ 0 h 64"/>
                  <a:gd name="T28" fmla="*/ 0 w 231"/>
                  <a:gd name="T29" fmla="*/ 0 h 64"/>
                  <a:gd name="T30" fmla="*/ 0 w 231"/>
                  <a:gd name="T31" fmla="*/ 0 h 64"/>
                  <a:gd name="T32" fmla="*/ 0 w 231"/>
                  <a:gd name="T33" fmla="*/ 0 h 64"/>
                  <a:gd name="T34" fmla="*/ 0 w 231"/>
                  <a:gd name="T35" fmla="*/ 0 h 64"/>
                  <a:gd name="T36" fmla="*/ 0 w 231"/>
                  <a:gd name="T37" fmla="*/ 0 h 64"/>
                  <a:gd name="T38" fmla="*/ 0 w 231"/>
                  <a:gd name="T39" fmla="*/ 0 h 64"/>
                  <a:gd name="T40" fmla="*/ 0 w 231"/>
                  <a:gd name="T41" fmla="*/ 0 h 64"/>
                  <a:gd name="T42" fmla="*/ 0 w 231"/>
                  <a:gd name="T43" fmla="*/ 0 h 64"/>
                  <a:gd name="T44" fmla="*/ 0 w 231"/>
                  <a:gd name="T45" fmla="*/ 0 h 64"/>
                  <a:gd name="T46" fmla="*/ 0 w 231"/>
                  <a:gd name="T47" fmla="*/ 0 h 64"/>
                  <a:gd name="T48" fmla="*/ 0 w 231"/>
                  <a:gd name="T49" fmla="*/ 0 h 64"/>
                  <a:gd name="T50" fmla="*/ 0 w 231"/>
                  <a:gd name="T51" fmla="*/ 0 h 64"/>
                  <a:gd name="T52" fmla="*/ 0 w 231"/>
                  <a:gd name="T53" fmla="*/ 0 h 64"/>
                  <a:gd name="T54" fmla="*/ 0 w 231"/>
                  <a:gd name="T55" fmla="*/ 0 h 64"/>
                  <a:gd name="T56" fmla="*/ 0 w 231"/>
                  <a:gd name="T57" fmla="*/ 0 h 64"/>
                  <a:gd name="T58" fmla="*/ 0 w 231"/>
                  <a:gd name="T59" fmla="*/ 0 h 64"/>
                  <a:gd name="T60" fmla="*/ 0 w 231"/>
                  <a:gd name="T61" fmla="*/ 0 h 64"/>
                  <a:gd name="T62" fmla="*/ 0 w 231"/>
                  <a:gd name="T63" fmla="*/ 0 h 64"/>
                  <a:gd name="T64" fmla="*/ 0 w 231"/>
                  <a:gd name="T65" fmla="*/ 0 h 64"/>
                  <a:gd name="T66" fmla="*/ 0 w 231"/>
                  <a:gd name="T67" fmla="*/ 0 h 64"/>
                  <a:gd name="T68" fmla="*/ 0 w 231"/>
                  <a:gd name="T69" fmla="*/ 0 h 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1"/>
                  <a:gd name="T106" fmla="*/ 0 h 64"/>
                  <a:gd name="T107" fmla="*/ 231 w 231"/>
                  <a:gd name="T108" fmla="*/ 64 h 6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1" h="64">
                    <a:moveTo>
                      <a:pt x="66" y="19"/>
                    </a:moveTo>
                    <a:cubicBezTo>
                      <a:pt x="53" y="20"/>
                      <a:pt x="80" y="19"/>
                      <a:pt x="67" y="22"/>
                    </a:cubicBezTo>
                    <a:cubicBezTo>
                      <a:pt x="60" y="25"/>
                      <a:pt x="62" y="28"/>
                      <a:pt x="54" y="27"/>
                    </a:cubicBezTo>
                    <a:cubicBezTo>
                      <a:pt x="50" y="20"/>
                      <a:pt x="47" y="21"/>
                      <a:pt x="39" y="19"/>
                    </a:cubicBezTo>
                    <a:cubicBezTo>
                      <a:pt x="28" y="23"/>
                      <a:pt x="38" y="19"/>
                      <a:pt x="40" y="27"/>
                    </a:cubicBezTo>
                    <a:cubicBezTo>
                      <a:pt x="34" y="31"/>
                      <a:pt x="26" y="33"/>
                      <a:pt x="19" y="34"/>
                    </a:cubicBezTo>
                    <a:cubicBezTo>
                      <a:pt x="13" y="37"/>
                      <a:pt x="6" y="44"/>
                      <a:pt x="0" y="49"/>
                    </a:cubicBezTo>
                    <a:cubicBezTo>
                      <a:pt x="2" y="58"/>
                      <a:pt x="8" y="55"/>
                      <a:pt x="16" y="54"/>
                    </a:cubicBezTo>
                    <a:cubicBezTo>
                      <a:pt x="19" y="39"/>
                      <a:pt x="17" y="47"/>
                      <a:pt x="25" y="51"/>
                    </a:cubicBezTo>
                    <a:cubicBezTo>
                      <a:pt x="36" y="49"/>
                      <a:pt x="42" y="47"/>
                      <a:pt x="51" y="45"/>
                    </a:cubicBezTo>
                    <a:cubicBezTo>
                      <a:pt x="72" y="47"/>
                      <a:pt x="79" y="51"/>
                      <a:pt x="103" y="52"/>
                    </a:cubicBezTo>
                    <a:cubicBezTo>
                      <a:pt x="108" y="64"/>
                      <a:pt x="112" y="60"/>
                      <a:pt x="126" y="58"/>
                    </a:cubicBezTo>
                    <a:cubicBezTo>
                      <a:pt x="134" y="52"/>
                      <a:pt x="124" y="50"/>
                      <a:pt x="135" y="48"/>
                    </a:cubicBezTo>
                    <a:cubicBezTo>
                      <a:pt x="129" y="45"/>
                      <a:pt x="125" y="45"/>
                      <a:pt x="118" y="46"/>
                    </a:cubicBezTo>
                    <a:cubicBezTo>
                      <a:pt x="114" y="41"/>
                      <a:pt x="112" y="40"/>
                      <a:pt x="106" y="39"/>
                    </a:cubicBezTo>
                    <a:cubicBezTo>
                      <a:pt x="118" y="32"/>
                      <a:pt x="124" y="41"/>
                      <a:pt x="135" y="43"/>
                    </a:cubicBezTo>
                    <a:cubicBezTo>
                      <a:pt x="139" y="43"/>
                      <a:pt x="144" y="44"/>
                      <a:pt x="148" y="42"/>
                    </a:cubicBezTo>
                    <a:cubicBezTo>
                      <a:pt x="150" y="41"/>
                      <a:pt x="144" y="41"/>
                      <a:pt x="144" y="39"/>
                    </a:cubicBezTo>
                    <a:cubicBezTo>
                      <a:pt x="144" y="36"/>
                      <a:pt x="157" y="33"/>
                      <a:pt x="159" y="33"/>
                    </a:cubicBezTo>
                    <a:cubicBezTo>
                      <a:pt x="170" y="34"/>
                      <a:pt x="173" y="36"/>
                      <a:pt x="184" y="34"/>
                    </a:cubicBezTo>
                    <a:cubicBezTo>
                      <a:pt x="187" y="27"/>
                      <a:pt x="190" y="33"/>
                      <a:pt x="195" y="36"/>
                    </a:cubicBezTo>
                    <a:cubicBezTo>
                      <a:pt x="204" y="34"/>
                      <a:pt x="211" y="32"/>
                      <a:pt x="219" y="30"/>
                    </a:cubicBezTo>
                    <a:cubicBezTo>
                      <a:pt x="226" y="26"/>
                      <a:pt x="231" y="17"/>
                      <a:pt x="220" y="15"/>
                    </a:cubicBezTo>
                    <a:cubicBezTo>
                      <a:pt x="204" y="16"/>
                      <a:pt x="204" y="15"/>
                      <a:pt x="193" y="21"/>
                    </a:cubicBezTo>
                    <a:cubicBezTo>
                      <a:pt x="186" y="18"/>
                      <a:pt x="192" y="15"/>
                      <a:pt x="195" y="10"/>
                    </a:cubicBezTo>
                    <a:cubicBezTo>
                      <a:pt x="188" y="6"/>
                      <a:pt x="188" y="9"/>
                      <a:pt x="181" y="10"/>
                    </a:cubicBezTo>
                    <a:cubicBezTo>
                      <a:pt x="168" y="20"/>
                      <a:pt x="147" y="20"/>
                      <a:pt x="132" y="22"/>
                    </a:cubicBezTo>
                    <a:cubicBezTo>
                      <a:pt x="140" y="11"/>
                      <a:pt x="160" y="13"/>
                      <a:pt x="172" y="12"/>
                    </a:cubicBezTo>
                    <a:cubicBezTo>
                      <a:pt x="177" y="10"/>
                      <a:pt x="182" y="9"/>
                      <a:pt x="187" y="7"/>
                    </a:cubicBezTo>
                    <a:cubicBezTo>
                      <a:pt x="182" y="0"/>
                      <a:pt x="135" y="8"/>
                      <a:pt x="126" y="9"/>
                    </a:cubicBezTo>
                    <a:cubicBezTo>
                      <a:pt x="114" y="6"/>
                      <a:pt x="103" y="8"/>
                      <a:pt x="91" y="10"/>
                    </a:cubicBezTo>
                    <a:cubicBezTo>
                      <a:pt x="85" y="14"/>
                      <a:pt x="80" y="15"/>
                      <a:pt x="73" y="16"/>
                    </a:cubicBezTo>
                    <a:cubicBezTo>
                      <a:pt x="68" y="18"/>
                      <a:pt x="64" y="19"/>
                      <a:pt x="60" y="22"/>
                    </a:cubicBezTo>
                    <a:cubicBezTo>
                      <a:pt x="59" y="24"/>
                      <a:pt x="58" y="27"/>
                      <a:pt x="58" y="27"/>
                    </a:cubicBezTo>
                    <a:cubicBezTo>
                      <a:pt x="58" y="27"/>
                      <a:pt x="66" y="19"/>
                      <a:pt x="66" y="19"/>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06" name="Freeform 962"/>
              <p:cNvSpPr>
                <a:spLocks/>
              </p:cNvSpPr>
              <p:nvPr/>
            </p:nvSpPr>
            <p:spPr bwMode="auto">
              <a:xfrm>
                <a:off x="3657" y="1398"/>
                <a:ext cx="3" cy="3"/>
              </a:xfrm>
              <a:custGeom>
                <a:avLst/>
                <a:gdLst>
                  <a:gd name="T0" fmla="*/ 0 w 17"/>
                  <a:gd name="T1" fmla="*/ 0 h 18"/>
                  <a:gd name="T2" fmla="*/ 0 w 17"/>
                  <a:gd name="T3" fmla="*/ 0 h 18"/>
                  <a:gd name="T4" fmla="*/ 0 w 17"/>
                  <a:gd name="T5" fmla="*/ 0 h 18"/>
                  <a:gd name="T6" fmla="*/ 0 w 17"/>
                  <a:gd name="T7" fmla="*/ 0 h 18"/>
                  <a:gd name="T8" fmla="*/ 0 w 17"/>
                  <a:gd name="T9" fmla="*/ 0 h 18"/>
                  <a:gd name="T10" fmla="*/ 0 60000 65536"/>
                  <a:gd name="T11" fmla="*/ 0 60000 65536"/>
                  <a:gd name="T12" fmla="*/ 0 60000 65536"/>
                  <a:gd name="T13" fmla="*/ 0 60000 65536"/>
                  <a:gd name="T14" fmla="*/ 0 60000 65536"/>
                  <a:gd name="T15" fmla="*/ 0 w 17"/>
                  <a:gd name="T16" fmla="*/ 0 h 18"/>
                  <a:gd name="T17" fmla="*/ 17 w 17"/>
                  <a:gd name="T18" fmla="*/ 18 h 18"/>
                </a:gdLst>
                <a:ahLst/>
                <a:cxnLst>
                  <a:cxn ang="T10">
                    <a:pos x="T0" y="T1"/>
                  </a:cxn>
                  <a:cxn ang="T11">
                    <a:pos x="T2" y="T3"/>
                  </a:cxn>
                  <a:cxn ang="T12">
                    <a:pos x="T4" y="T5"/>
                  </a:cxn>
                  <a:cxn ang="T13">
                    <a:pos x="T6" y="T7"/>
                  </a:cxn>
                  <a:cxn ang="T14">
                    <a:pos x="T8" y="T9"/>
                  </a:cxn>
                </a:cxnLst>
                <a:rect l="T15" t="T16" r="T17" b="T18"/>
                <a:pathLst>
                  <a:path w="17" h="18">
                    <a:moveTo>
                      <a:pt x="6" y="7"/>
                    </a:moveTo>
                    <a:cubicBezTo>
                      <a:pt x="5" y="13"/>
                      <a:pt x="0" y="15"/>
                      <a:pt x="6" y="18"/>
                    </a:cubicBezTo>
                    <a:cubicBezTo>
                      <a:pt x="14" y="15"/>
                      <a:pt x="14" y="14"/>
                      <a:pt x="17" y="6"/>
                    </a:cubicBezTo>
                    <a:cubicBezTo>
                      <a:pt x="16" y="4"/>
                      <a:pt x="17" y="2"/>
                      <a:pt x="15" y="1"/>
                    </a:cubicBezTo>
                    <a:cubicBezTo>
                      <a:pt x="12" y="0"/>
                      <a:pt x="6" y="7"/>
                      <a:pt x="6" y="7"/>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07" name="Freeform 963"/>
              <p:cNvSpPr>
                <a:spLocks/>
              </p:cNvSpPr>
              <p:nvPr/>
            </p:nvSpPr>
            <p:spPr bwMode="auto">
              <a:xfrm>
                <a:off x="3633" y="1385"/>
                <a:ext cx="87" cy="35"/>
              </a:xfrm>
              <a:custGeom>
                <a:avLst/>
                <a:gdLst>
                  <a:gd name="T0" fmla="*/ 0 w 469"/>
                  <a:gd name="T1" fmla="*/ 0 h 188"/>
                  <a:gd name="T2" fmla="*/ 0 w 469"/>
                  <a:gd name="T3" fmla="*/ 0 h 188"/>
                  <a:gd name="T4" fmla="*/ 0 w 469"/>
                  <a:gd name="T5" fmla="*/ 0 h 188"/>
                  <a:gd name="T6" fmla="*/ 0 w 469"/>
                  <a:gd name="T7" fmla="*/ 0 h 188"/>
                  <a:gd name="T8" fmla="*/ 0 w 469"/>
                  <a:gd name="T9" fmla="*/ 0 h 188"/>
                  <a:gd name="T10" fmla="*/ 0 w 469"/>
                  <a:gd name="T11" fmla="*/ 0 h 188"/>
                  <a:gd name="T12" fmla="*/ 0 w 469"/>
                  <a:gd name="T13" fmla="*/ 0 h 188"/>
                  <a:gd name="T14" fmla="*/ 0 w 469"/>
                  <a:gd name="T15" fmla="*/ 0 h 188"/>
                  <a:gd name="T16" fmla="*/ 0 w 469"/>
                  <a:gd name="T17" fmla="*/ 0 h 188"/>
                  <a:gd name="T18" fmla="*/ 0 w 469"/>
                  <a:gd name="T19" fmla="*/ 0 h 188"/>
                  <a:gd name="T20" fmla="*/ 0 w 469"/>
                  <a:gd name="T21" fmla="*/ 0 h 188"/>
                  <a:gd name="T22" fmla="*/ 0 w 469"/>
                  <a:gd name="T23" fmla="*/ 0 h 188"/>
                  <a:gd name="T24" fmla="*/ 0 w 469"/>
                  <a:gd name="T25" fmla="*/ 0 h 188"/>
                  <a:gd name="T26" fmla="*/ 0 w 469"/>
                  <a:gd name="T27" fmla="*/ 0 h 188"/>
                  <a:gd name="T28" fmla="*/ 0 w 469"/>
                  <a:gd name="T29" fmla="*/ 0 h 188"/>
                  <a:gd name="T30" fmla="*/ 0 w 469"/>
                  <a:gd name="T31" fmla="*/ 0 h 188"/>
                  <a:gd name="T32" fmla="*/ 0 w 469"/>
                  <a:gd name="T33" fmla="*/ 0 h 188"/>
                  <a:gd name="T34" fmla="*/ 0 w 469"/>
                  <a:gd name="T35" fmla="*/ 0 h 188"/>
                  <a:gd name="T36" fmla="*/ 0 w 469"/>
                  <a:gd name="T37" fmla="*/ 0 h 188"/>
                  <a:gd name="T38" fmla="*/ 0 w 469"/>
                  <a:gd name="T39" fmla="*/ 0 h 188"/>
                  <a:gd name="T40" fmla="*/ 0 w 469"/>
                  <a:gd name="T41" fmla="*/ 0 h 188"/>
                  <a:gd name="T42" fmla="*/ 0 w 469"/>
                  <a:gd name="T43" fmla="*/ 0 h 188"/>
                  <a:gd name="T44" fmla="*/ 0 w 469"/>
                  <a:gd name="T45" fmla="*/ 0 h 188"/>
                  <a:gd name="T46" fmla="*/ 0 w 469"/>
                  <a:gd name="T47" fmla="*/ 0 h 188"/>
                  <a:gd name="T48" fmla="*/ 0 w 469"/>
                  <a:gd name="T49" fmla="*/ 0 h 188"/>
                  <a:gd name="T50" fmla="*/ 0 w 469"/>
                  <a:gd name="T51" fmla="*/ 0 h 188"/>
                  <a:gd name="T52" fmla="*/ 0 w 469"/>
                  <a:gd name="T53" fmla="*/ 0 h 188"/>
                  <a:gd name="T54" fmla="*/ 0 w 469"/>
                  <a:gd name="T55" fmla="*/ 0 h 188"/>
                  <a:gd name="T56" fmla="*/ 0 w 469"/>
                  <a:gd name="T57" fmla="*/ 0 h 188"/>
                  <a:gd name="T58" fmla="*/ 0 w 469"/>
                  <a:gd name="T59" fmla="*/ 0 h 188"/>
                  <a:gd name="T60" fmla="*/ 0 w 469"/>
                  <a:gd name="T61" fmla="*/ 0 h 188"/>
                  <a:gd name="T62" fmla="*/ 0 w 469"/>
                  <a:gd name="T63" fmla="*/ 0 h 188"/>
                  <a:gd name="T64" fmla="*/ 0 w 469"/>
                  <a:gd name="T65" fmla="*/ 0 h 188"/>
                  <a:gd name="T66" fmla="*/ 0 w 469"/>
                  <a:gd name="T67" fmla="*/ 0 h 188"/>
                  <a:gd name="T68" fmla="*/ 0 w 469"/>
                  <a:gd name="T69" fmla="*/ 0 h 188"/>
                  <a:gd name="T70" fmla="*/ 0 w 469"/>
                  <a:gd name="T71" fmla="*/ 0 h 188"/>
                  <a:gd name="T72" fmla="*/ 0 w 469"/>
                  <a:gd name="T73" fmla="*/ 0 h 188"/>
                  <a:gd name="T74" fmla="*/ 0 w 469"/>
                  <a:gd name="T75" fmla="*/ 0 h 188"/>
                  <a:gd name="T76" fmla="*/ 0 w 469"/>
                  <a:gd name="T77" fmla="*/ 0 h 188"/>
                  <a:gd name="T78" fmla="*/ 0 w 469"/>
                  <a:gd name="T79" fmla="*/ 0 h 188"/>
                  <a:gd name="T80" fmla="*/ 0 w 469"/>
                  <a:gd name="T81" fmla="*/ 0 h 188"/>
                  <a:gd name="T82" fmla="*/ 0 w 469"/>
                  <a:gd name="T83" fmla="*/ 0 h 18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9"/>
                  <a:gd name="T127" fmla="*/ 0 h 188"/>
                  <a:gd name="T128" fmla="*/ 469 w 469"/>
                  <a:gd name="T129" fmla="*/ 188 h 18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9" h="188">
                    <a:moveTo>
                      <a:pt x="59" y="142"/>
                    </a:moveTo>
                    <a:cubicBezTo>
                      <a:pt x="52" y="145"/>
                      <a:pt x="50" y="149"/>
                      <a:pt x="42" y="151"/>
                    </a:cubicBezTo>
                    <a:cubicBezTo>
                      <a:pt x="37" y="154"/>
                      <a:pt x="33" y="156"/>
                      <a:pt x="27" y="157"/>
                    </a:cubicBezTo>
                    <a:cubicBezTo>
                      <a:pt x="23" y="160"/>
                      <a:pt x="18" y="163"/>
                      <a:pt x="14" y="166"/>
                    </a:cubicBezTo>
                    <a:cubicBezTo>
                      <a:pt x="10" y="172"/>
                      <a:pt x="5" y="175"/>
                      <a:pt x="0" y="181"/>
                    </a:cubicBezTo>
                    <a:cubicBezTo>
                      <a:pt x="9" y="185"/>
                      <a:pt x="10" y="178"/>
                      <a:pt x="17" y="174"/>
                    </a:cubicBezTo>
                    <a:cubicBezTo>
                      <a:pt x="23" y="164"/>
                      <a:pt x="44" y="158"/>
                      <a:pt x="56" y="156"/>
                    </a:cubicBezTo>
                    <a:cubicBezTo>
                      <a:pt x="57" y="155"/>
                      <a:pt x="59" y="154"/>
                      <a:pt x="60" y="154"/>
                    </a:cubicBezTo>
                    <a:cubicBezTo>
                      <a:pt x="62" y="153"/>
                      <a:pt x="63" y="154"/>
                      <a:pt x="65" y="153"/>
                    </a:cubicBezTo>
                    <a:cubicBezTo>
                      <a:pt x="67" y="152"/>
                      <a:pt x="68" y="151"/>
                      <a:pt x="69" y="150"/>
                    </a:cubicBezTo>
                    <a:cubicBezTo>
                      <a:pt x="70" y="149"/>
                      <a:pt x="66" y="152"/>
                      <a:pt x="65" y="153"/>
                    </a:cubicBezTo>
                    <a:cubicBezTo>
                      <a:pt x="60" y="156"/>
                      <a:pt x="57" y="159"/>
                      <a:pt x="51" y="160"/>
                    </a:cubicBezTo>
                    <a:cubicBezTo>
                      <a:pt x="43" y="164"/>
                      <a:pt x="38" y="171"/>
                      <a:pt x="30" y="174"/>
                    </a:cubicBezTo>
                    <a:cubicBezTo>
                      <a:pt x="26" y="180"/>
                      <a:pt x="20" y="182"/>
                      <a:pt x="14" y="186"/>
                    </a:cubicBezTo>
                    <a:cubicBezTo>
                      <a:pt x="27" y="188"/>
                      <a:pt x="32" y="179"/>
                      <a:pt x="44" y="177"/>
                    </a:cubicBezTo>
                    <a:cubicBezTo>
                      <a:pt x="51" y="173"/>
                      <a:pt x="60" y="172"/>
                      <a:pt x="68" y="171"/>
                    </a:cubicBezTo>
                    <a:cubicBezTo>
                      <a:pt x="73" y="167"/>
                      <a:pt x="80" y="163"/>
                      <a:pt x="86" y="162"/>
                    </a:cubicBezTo>
                    <a:cubicBezTo>
                      <a:pt x="99" y="156"/>
                      <a:pt x="114" y="143"/>
                      <a:pt x="128" y="141"/>
                    </a:cubicBezTo>
                    <a:cubicBezTo>
                      <a:pt x="135" y="138"/>
                      <a:pt x="144" y="137"/>
                      <a:pt x="152" y="135"/>
                    </a:cubicBezTo>
                    <a:cubicBezTo>
                      <a:pt x="149" y="141"/>
                      <a:pt x="147" y="141"/>
                      <a:pt x="141" y="142"/>
                    </a:cubicBezTo>
                    <a:cubicBezTo>
                      <a:pt x="134" y="147"/>
                      <a:pt x="126" y="153"/>
                      <a:pt x="117" y="154"/>
                    </a:cubicBezTo>
                    <a:cubicBezTo>
                      <a:pt x="106" y="159"/>
                      <a:pt x="97" y="168"/>
                      <a:pt x="87" y="174"/>
                    </a:cubicBezTo>
                    <a:cubicBezTo>
                      <a:pt x="93" y="175"/>
                      <a:pt x="97" y="175"/>
                      <a:pt x="102" y="172"/>
                    </a:cubicBezTo>
                    <a:cubicBezTo>
                      <a:pt x="106" y="182"/>
                      <a:pt x="111" y="180"/>
                      <a:pt x="119" y="175"/>
                    </a:cubicBezTo>
                    <a:cubicBezTo>
                      <a:pt x="128" y="177"/>
                      <a:pt x="133" y="178"/>
                      <a:pt x="141" y="172"/>
                    </a:cubicBezTo>
                    <a:cubicBezTo>
                      <a:pt x="146" y="162"/>
                      <a:pt x="140" y="163"/>
                      <a:pt x="156" y="162"/>
                    </a:cubicBezTo>
                    <a:cubicBezTo>
                      <a:pt x="158" y="152"/>
                      <a:pt x="163" y="152"/>
                      <a:pt x="173" y="150"/>
                    </a:cubicBezTo>
                    <a:cubicBezTo>
                      <a:pt x="179" y="147"/>
                      <a:pt x="185" y="145"/>
                      <a:pt x="191" y="144"/>
                    </a:cubicBezTo>
                    <a:cubicBezTo>
                      <a:pt x="193" y="135"/>
                      <a:pt x="200" y="131"/>
                      <a:pt x="209" y="129"/>
                    </a:cubicBezTo>
                    <a:cubicBezTo>
                      <a:pt x="214" y="125"/>
                      <a:pt x="214" y="121"/>
                      <a:pt x="221" y="120"/>
                    </a:cubicBezTo>
                    <a:cubicBezTo>
                      <a:pt x="230" y="116"/>
                      <a:pt x="236" y="117"/>
                      <a:pt x="237" y="127"/>
                    </a:cubicBezTo>
                    <a:cubicBezTo>
                      <a:pt x="244" y="123"/>
                      <a:pt x="248" y="119"/>
                      <a:pt x="252" y="112"/>
                    </a:cubicBezTo>
                    <a:cubicBezTo>
                      <a:pt x="255" y="118"/>
                      <a:pt x="256" y="120"/>
                      <a:pt x="263" y="121"/>
                    </a:cubicBezTo>
                    <a:cubicBezTo>
                      <a:pt x="272" y="120"/>
                      <a:pt x="276" y="119"/>
                      <a:pt x="270" y="111"/>
                    </a:cubicBezTo>
                    <a:cubicBezTo>
                      <a:pt x="268" y="100"/>
                      <a:pt x="272" y="111"/>
                      <a:pt x="276" y="114"/>
                    </a:cubicBezTo>
                    <a:cubicBezTo>
                      <a:pt x="279" y="109"/>
                      <a:pt x="282" y="105"/>
                      <a:pt x="284" y="100"/>
                    </a:cubicBezTo>
                    <a:cubicBezTo>
                      <a:pt x="285" y="107"/>
                      <a:pt x="288" y="112"/>
                      <a:pt x="293" y="105"/>
                    </a:cubicBezTo>
                    <a:cubicBezTo>
                      <a:pt x="295" y="93"/>
                      <a:pt x="291" y="111"/>
                      <a:pt x="306" y="100"/>
                    </a:cubicBezTo>
                    <a:cubicBezTo>
                      <a:pt x="309" y="95"/>
                      <a:pt x="312" y="93"/>
                      <a:pt x="317" y="90"/>
                    </a:cubicBezTo>
                    <a:cubicBezTo>
                      <a:pt x="323" y="98"/>
                      <a:pt x="333" y="90"/>
                      <a:pt x="339" y="85"/>
                    </a:cubicBezTo>
                    <a:cubicBezTo>
                      <a:pt x="344" y="68"/>
                      <a:pt x="339" y="83"/>
                      <a:pt x="342" y="85"/>
                    </a:cubicBezTo>
                    <a:cubicBezTo>
                      <a:pt x="344" y="86"/>
                      <a:pt x="345" y="83"/>
                      <a:pt x="347" y="82"/>
                    </a:cubicBezTo>
                    <a:cubicBezTo>
                      <a:pt x="356" y="71"/>
                      <a:pt x="345" y="73"/>
                      <a:pt x="362" y="76"/>
                    </a:cubicBezTo>
                    <a:cubicBezTo>
                      <a:pt x="378" y="73"/>
                      <a:pt x="359" y="78"/>
                      <a:pt x="371" y="70"/>
                    </a:cubicBezTo>
                    <a:cubicBezTo>
                      <a:pt x="376" y="67"/>
                      <a:pt x="382" y="68"/>
                      <a:pt x="387" y="67"/>
                    </a:cubicBezTo>
                    <a:cubicBezTo>
                      <a:pt x="393" y="66"/>
                      <a:pt x="404" y="64"/>
                      <a:pt x="404" y="64"/>
                    </a:cubicBezTo>
                    <a:cubicBezTo>
                      <a:pt x="404" y="53"/>
                      <a:pt x="404" y="31"/>
                      <a:pt x="414" y="48"/>
                    </a:cubicBezTo>
                    <a:cubicBezTo>
                      <a:pt x="432" y="45"/>
                      <a:pt x="426" y="48"/>
                      <a:pt x="435" y="43"/>
                    </a:cubicBezTo>
                    <a:cubicBezTo>
                      <a:pt x="443" y="45"/>
                      <a:pt x="447" y="44"/>
                      <a:pt x="455" y="42"/>
                    </a:cubicBezTo>
                    <a:cubicBezTo>
                      <a:pt x="461" y="39"/>
                      <a:pt x="463" y="40"/>
                      <a:pt x="467" y="34"/>
                    </a:cubicBezTo>
                    <a:cubicBezTo>
                      <a:pt x="469" y="24"/>
                      <a:pt x="466" y="24"/>
                      <a:pt x="456" y="25"/>
                    </a:cubicBezTo>
                    <a:cubicBezTo>
                      <a:pt x="459" y="32"/>
                      <a:pt x="455" y="35"/>
                      <a:pt x="449" y="30"/>
                    </a:cubicBezTo>
                    <a:cubicBezTo>
                      <a:pt x="446" y="22"/>
                      <a:pt x="443" y="16"/>
                      <a:pt x="435" y="15"/>
                    </a:cubicBezTo>
                    <a:cubicBezTo>
                      <a:pt x="430" y="19"/>
                      <a:pt x="423" y="21"/>
                      <a:pt x="417" y="22"/>
                    </a:cubicBezTo>
                    <a:cubicBezTo>
                      <a:pt x="421" y="14"/>
                      <a:pt x="428" y="9"/>
                      <a:pt x="431" y="1"/>
                    </a:cubicBezTo>
                    <a:cubicBezTo>
                      <a:pt x="424" y="0"/>
                      <a:pt x="423" y="3"/>
                      <a:pt x="417" y="6"/>
                    </a:cubicBezTo>
                    <a:cubicBezTo>
                      <a:pt x="413" y="11"/>
                      <a:pt x="411" y="12"/>
                      <a:pt x="405" y="13"/>
                    </a:cubicBezTo>
                    <a:cubicBezTo>
                      <a:pt x="391" y="20"/>
                      <a:pt x="369" y="19"/>
                      <a:pt x="356" y="19"/>
                    </a:cubicBezTo>
                    <a:cubicBezTo>
                      <a:pt x="362" y="22"/>
                      <a:pt x="365" y="22"/>
                      <a:pt x="372" y="21"/>
                    </a:cubicBezTo>
                    <a:cubicBezTo>
                      <a:pt x="388" y="23"/>
                      <a:pt x="378" y="24"/>
                      <a:pt x="372" y="25"/>
                    </a:cubicBezTo>
                    <a:cubicBezTo>
                      <a:pt x="369" y="27"/>
                      <a:pt x="365" y="26"/>
                      <a:pt x="362" y="28"/>
                    </a:cubicBezTo>
                    <a:cubicBezTo>
                      <a:pt x="355" y="34"/>
                      <a:pt x="359" y="38"/>
                      <a:pt x="347" y="40"/>
                    </a:cubicBezTo>
                    <a:cubicBezTo>
                      <a:pt x="352" y="48"/>
                      <a:pt x="349" y="49"/>
                      <a:pt x="341" y="51"/>
                    </a:cubicBezTo>
                    <a:cubicBezTo>
                      <a:pt x="335" y="59"/>
                      <a:pt x="326" y="58"/>
                      <a:pt x="317" y="60"/>
                    </a:cubicBezTo>
                    <a:cubicBezTo>
                      <a:pt x="314" y="66"/>
                      <a:pt x="306" y="63"/>
                      <a:pt x="299" y="64"/>
                    </a:cubicBezTo>
                    <a:cubicBezTo>
                      <a:pt x="294" y="72"/>
                      <a:pt x="289" y="68"/>
                      <a:pt x="282" y="64"/>
                    </a:cubicBezTo>
                    <a:cubicBezTo>
                      <a:pt x="274" y="70"/>
                      <a:pt x="275" y="77"/>
                      <a:pt x="264" y="79"/>
                    </a:cubicBezTo>
                    <a:cubicBezTo>
                      <a:pt x="257" y="84"/>
                      <a:pt x="258" y="77"/>
                      <a:pt x="251" y="82"/>
                    </a:cubicBezTo>
                    <a:cubicBezTo>
                      <a:pt x="247" y="92"/>
                      <a:pt x="244" y="82"/>
                      <a:pt x="237" y="79"/>
                    </a:cubicBezTo>
                    <a:cubicBezTo>
                      <a:pt x="233" y="96"/>
                      <a:pt x="239" y="92"/>
                      <a:pt x="225" y="94"/>
                    </a:cubicBezTo>
                    <a:cubicBezTo>
                      <a:pt x="221" y="96"/>
                      <a:pt x="216" y="97"/>
                      <a:pt x="212" y="99"/>
                    </a:cubicBezTo>
                    <a:cubicBezTo>
                      <a:pt x="193" y="97"/>
                      <a:pt x="195" y="100"/>
                      <a:pt x="188" y="88"/>
                    </a:cubicBezTo>
                    <a:cubicBezTo>
                      <a:pt x="174" y="91"/>
                      <a:pt x="175" y="91"/>
                      <a:pt x="165" y="97"/>
                    </a:cubicBezTo>
                    <a:cubicBezTo>
                      <a:pt x="170" y="86"/>
                      <a:pt x="169" y="84"/>
                      <a:pt x="182" y="81"/>
                    </a:cubicBezTo>
                    <a:cubicBezTo>
                      <a:pt x="184" y="73"/>
                      <a:pt x="192" y="77"/>
                      <a:pt x="183" y="72"/>
                    </a:cubicBezTo>
                    <a:cubicBezTo>
                      <a:pt x="176" y="73"/>
                      <a:pt x="169" y="75"/>
                      <a:pt x="162" y="76"/>
                    </a:cubicBezTo>
                    <a:cubicBezTo>
                      <a:pt x="159" y="89"/>
                      <a:pt x="165" y="71"/>
                      <a:pt x="150" y="82"/>
                    </a:cubicBezTo>
                    <a:cubicBezTo>
                      <a:pt x="148" y="84"/>
                      <a:pt x="150" y="87"/>
                      <a:pt x="149" y="90"/>
                    </a:cubicBezTo>
                    <a:cubicBezTo>
                      <a:pt x="147" y="97"/>
                      <a:pt x="138" y="102"/>
                      <a:pt x="132" y="103"/>
                    </a:cubicBezTo>
                    <a:cubicBezTo>
                      <a:pt x="127" y="107"/>
                      <a:pt x="123" y="108"/>
                      <a:pt x="117" y="109"/>
                    </a:cubicBezTo>
                    <a:cubicBezTo>
                      <a:pt x="110" y="113"/>
                      <a:pt x="103" y="116"/>
                      <a:pt x="95" y="120"/>
                    </a:cubicBezTo>
                    <a:cubicBezTo>
                      <a:pt x="91" y="125"/>
                      <a:pt x="93" y="131"/>
                      <a:pt x="86" y="126"/>
                    </a:cubicBezTo>
                    <a:cubicBezTo>
                      <a:pt x="82" y="116"/>
                      <a:pt x="79" y="129"/>
                      <a:pt x="72" y="130"/>
                    </a:cubicBezTo>
                    <a:cubicBezTo>
                      <a:pt x="68" y="133"/>
                      <a:pt x="59" y="136"/>
                      <a:pt x="59" y="142"/>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08" name="Freeform 964"/>
              <p:cNvSpPr>
                <a:spLocks/>
              </p:cNvSpPr>
              <p:nvPr/>
            </p:nvSpPr>
            <p:spPr bwMode="auto">
              <a:xfrm>
                <a:off x="3691" y="1391"/>
                <a:ext cx="7" cy="4"/>
              </a:xfrm>
              <a:custGeom>
                <a:avLst/>
                <a:gdLst>
                  <a:gd name="T0" fmla="*/ 0 w 36"/>
                  <a:gd name="T1" fmla="*/ 0 h 20"/>
                  <a:gd name="T2" fmla="*/ 0 w 36"/>
                  <a:gd name="T3" fmla="*/ 0 h 20"/>
                  <a:gd name="T4" fmla="*/ 0 w 36"/>
                  <a:gd name="T5" fmla="*/ 0 h 20"/>
                  <a:gd name="T6" fmla="*/ 0 w 36"/>
                  <a:gd name="T7" fmla="*/ 0 h 20"/>
                  <a:gd name="T8" fmla="*/ 0 w 36"/>
                  <a:gd name="T9" fmla="*/ 0 h 20"/>
                  <a:gd name="T10" fmla="*/ 0 60000 65536"/>
                  <a:gd name="T11" fmla="*/ 0 60000 65536"/>
                  <a:gd name="T12" fmla="*/ 0 60000 65536"/>
                  <a:gd name="T13" fmla="*/ 0 60000 65536"/>
                  <a:gd name="T14" fmla="*/ 0 60000 65536"/>
                  <a:gd name="T15" fmla="*/ 0 w 36"/>
                  <a:gd name="T16" fmla="*/ 0 h 20"/>
                  <a:gd name="T17" fmla="*/ 36 w 36"/>
                  <a:gd name="T18" fmla="*/ 20 h 20"/>
                </a:gdLst>
                <a:ahLst/>
                <a:cxnLst>
                  <a:cxn ang="T10">
                    <a:pos x="T0" y="T1"/>
                  </a:cxn>
                  <a:cxn ang="T11">
                    <a:pos x="T2" y="T3"/>
                  </a:cxn>
                  <a:cxn ang="T12">
                    <a:pos x="T4" y="T5"/>
                  </a:cxn>
                  <a:cxn ang="T13">
                    <a:pos x="T6" y="T7"/>
                  </a:cxn>
                  <a:cxn ang="T14">
                    <a:pos x="T8" y="T9"/>
                  </a:cxn>
                </a:cxnLst>
                <a:rect l="T15" t="T16" r="T17" b="T18"/>
                <a:pathLst>
                  <a:path w="36" h="20">
                    <a:moveTo>
                      <a:pt x="21" y="11"/>
                    </a:moveTo>
                    <a:cubicBezTo>
                      <a:pt x="9" y="13"/>
                      <a:pt x="0" y="20"/>
                      <a:pt x="21" y="17"/>
                    </a:cubicBezTo>
                    <a:cubicBezTo>
                      <a:pt x="27" y="13"/>
                      <a:pt x="29" y="14"/>
                      <a:pt x="33" y="8"/>
                    </a:cubicBezTo>
                    <a:cubicBezTo>
                      <a:pt x="34" y="0"/>
                      <a:pt x="36" y="1"/>
                      <a:pt x="30" y="5"/>
                    </a:cubicBezTo>
                    <a:cubicBezTo>
                      <a:pt x="27" y="10"/>
                      <a:pt x="27" y="11"/>
                      <a:pt x="21" y="11"/>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09" name="Freeform 965"/>
              <p:cNvSpPr>
                <a:spLocks/>
              </p:cNvSpPr>
              <p:nvPr/>
            </p:nvSpPr>
            <p:spPr bwMode="auto">
              <a:xfrm>
                <a:off x="3689" y="1394"/>
                <a:ext cx="4" cy="2"/>
              </a:xfrm>
              <a:custGeom>
                <a:avLst/>
                <a:gdLst>
                  <a:gd name="T0" fmla="*/ 0 w 22"/>
                  <a:gd name="T1" fmla="*/ 0 h 9"/>
                  <a:gd name="T2" fmla="*/ 0 w 22"/>
                  <a:gd name="T3" fmla="*/ 0 h 9"/>
                  <a:gd name="T4" fmla="*/ 0 w 22"/>
                  <a:gd name="T5" fmla="*/ 0 h 9"/>
                  <a:gd name="T6" fmla="*/ 0 60000 65536"/>
                  <a:gd name="T7" fmla="*/ 0 60000 65536"/>
                  <a:gd name="T8" fmla="*/ 0 60000 65536"/>
                  <a:gd name="T9" fmla="*/ 0 w 22"/>
                  <a:gd name="T10" fmla="*/ 0 h 9"/>
                  <a:gd name="T11" fmla="*/ 22 w 22"/>
                  <a:gd name="T12" fmla="*/ 9 h 9"/>
                </a:gdLst>
                <a:ahLst/>
                <a:cxnLst>
                  <a:cxn ang="T6">
                    <a:pos x="T0" y="T1"/>
                  </a:cxn>
                  <a:cxn ang="T7">
                    <a:pos x="T2" y="T3"/>
                  </a:cxn>
                  <a:cxn ang="T8">
                    <a:pos x="T4" y="T5"/>
                  </a:cxn>
                </a:cxnLst>
                <a:rect l="T9" t="T10" r="T11" b="T12"/>
                <a:pathLst>
                  <a:path w="22" h="9">
                    <a:moveTo>
                      <a:pt x="10" y="0"/>
                    </a:moveTo>
                    <a:cubicBezTo>
                      <a:pt x="2" y="1"/>
                      <a:pt x="0" y="4"/>
                      <a:pt x="7" y="9"/>
                    </a:cubicBezTo>
                    <a:cubicBezTo>
                      <a:pt x="11" y="7"/>
                      <a:pt x="22" y="0"/>
                      <a:pt x="10"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10" name="Freeform 966"/>
              <p:cNvSpPr>
                <a:spLocks/>
              </p:cNvSpPr>
              <p:nvPr/>
            </p:nvSpPr>
            <p:spPr bwMode="auto">
              <a:xfrm>
                <a:off x="3675" y="1396"/>
                <a:ext cx="9" cy="5"/>
              </a:xfrm>
              <a:custGeom>
                <a:avLst/>
                <a:gdLst>
                  <a:gd name="T0" fmla="*/ 0 w 44"/>
                  <a:gd name="T1" fmla="*/ 0 h 27"/>
                  <a:gd name="T2" fmla="*/ 0 w 44"/>
                  <a:gd name="T3" fmla="*/ 0 h 27"/>
                  <a:gd name="T4" fmla="*/ 0 w 44"/>
                  <a:gd name="T5" fmla="*/ 0 h 27"/>
                  <a:gd name="T6" fmla="*/ 0 w 44"/>
                  <a:gd name="T7" fmla="*/ 0 h 27"/>
                  <a:gd name="T8" fmla="*/ 0 w 44"/>
                  <a:gd name="T9" fmla="*/ 0 h 27"/>
                  <a:gd name="T10" fmla="*/ 0 w 44"/>
                  <a:gd name="T11" fmla="*/ 0 h 27"/>
                  <a:gd name="T12" fmla="*/ 0 w 44"/>
                  <a:gd name="T13" fmla="*/ 0 h 27"/>
                  <a:gd name="T14" fmla="*/ 0 w 44"/>
                  <a:gd name="T15" fmla="*/ 0 h 27"/>
                  <a:gd name="T16" fmla="*/ 0 60000 65536"/>
                  <a:gd name="T17" fmla="*/ 0 60000 65536"/>
                  <a:gd name="T18" fmla="*/ 0 60000 65536"/>
                  <a:gd name="T19" fmla="*/ 0 60000 65536"/>
                  <a:gd name="T20" fmla="*/ 0 60000 65536"/>
                  <a:gd name="T21" fmla="*/ 0 60000 65536"/>
                  <a:gd name="T22" fmla="*/ 0 60000 65536"/>
                  <a:gd name="T23" fmla="*/ 0 60000 65536"/>
                  <a:gd name="T24" fmla="*/ 0 w 44"/>
                  <a:gd name="T25" fmla="*/ 0 h 27"/>
                  <a:gd name="T26" fmla="*/ 44 w 44"/>
                  <a:gd name="T27" fmla="*/ 27 h 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 h="27">
                    <a:moveTo>
                      <a:pt x="27" y="6"/>
                    </a:moveTo>
                    <a:cubicBezTo>
                      <a:pt x="14" y="9"/>
                      <a:pt x="14" y="10"/>
                      <a:pt x="4" y="14"/>
                    </a:cubicBezTo>
                    <a:cubicBezTo>
                      <a:pt x="0" y="20"/>
                      <a:pt x="1" y="23"/>
                      <a:pt x="7" y="27"/>
                    </a:cubicBezTo>
                    <a:cubicBezTo>
                      <a:pt x="9" y="22"/>
                      <a:pt x="11" y="17"/>
                      <a:pt x="15" y="24"/>
                    </a:cubicBezTo>
                    <a:cubicBezTo>
                      <a:pt x="19" y="24"/>
                      <a:pt x="24" y="25"/>
                      <a:pt x="27" y="23"/>
                    </a:cubicBezTo>
                    <a:cubicBezTo>
                      <a:pt x="35" y="17"/>
                      <a:pt x="21" y="11"/>
                      <a:pt x="33" y="18"/>
                    </a:cubicBezTo>
                    <a:cubicBezTo>
                      <a:pt x="44" y="16"/>
                      <a:pt x="41" y="11"/>
                      <a:pt x="37" y="2"/>
                    </a:cubicBezTo>
                    <a:cubicBezTo>
                      <a:pt x="24" y="3"/>
                      <a:pt x="23" y="0"/>
                      <a:pt x="27" y="6"/>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11" name="Freeform 967"/>
              <p:cNvSpPr>
                <a:spLocks/>
              </p:cNvSpPr>
              <p:nvPr/>
            </p:nvSpPr>
            <p:spPr bwMode="auto">
              <a:xfrm>
                <a:off x="3822" y="1359"/>
                <a:ext cx="78" cy="16"/>
              </a:xfrm>
              <a:custGeom>
                <a:avLst/>
                <a:gdLst>
                  <a:gd name="T0" fmla="*/ 0 w 419"/>
                  <a:gd name="T1" fmla="*/ 0 h 84"/>
                  <a:gd name="T2" fmla="*/ 0 w 419"/>
                  <a:gd name="T3" fmla="*/ 0 h 84"/>
                  <a:gd name="T4" fmla="*/ 0 w 419"/>
                  <a:gd name="T5" fmla="*/ 0 h 84"/>
                  <a:gd name="T6" fmla="*/ 0 w 419"/>
                  <a:gd name="T7" fmla="*/ 0 h 84"/>
                  <a:gd name="T8" fmla="*/ 0 w 419"/>
                  <a:gd name="T9" fmla="*/ 0 h 84"/>
                  <a:gd name="T10" fmla="*/ 0 w 419"/>
                  <a:gd name="T11" fmla="*/ 0 h 84"/>
                  <a:gd name="T12" fmla="*/ 0 w 419"/>
                  <a:gd name="T13" fmla="*/ 0 h 84"/>
                  <a:gd name="T14" fmla="*/ 0 w 419"/>
                  <a:gd name="T15" fmla="*/ 0 h 84"/>
                  <a:gd name="T16" fmla="*/ 0 w 419"/>
                  <a:gd name="T17" fmla="*/ 0 h 84"/>
                  <a:gd name="T18" fmla="*/ 0 w 419"/>
                  <a:gd name="T19" fmla="*/ 0 h 84"/>
                  <a:gd name="T20" fmla="*/ 0 w 419"/>
                  <a:gd name="T21" fmla="*/ 0 h 84"/>
                  <a:gd name="T22" fmla="*/ 0 w 419"/>
                  <a:gd name="T23" fmla="*/ 0 h 84"/>
                  <a:gd name="T24" fmla="*/ 0 w 419"/>
                  <a:gd name="T25" fmla="*/ 0 h 84"/>
                  <a:gd name="T26" fmla="*/ 0 w 419"/>
                  <a:gd name="T27" fmla="*/ 0 h 84"/>
                  <a:gd name="T28" fmla="*/ 0 w 419"/>
                  <a:gd name="T29" fmla="*/ 0 h 84"/>
                  <a:gd name="T30" fmla="*/ 0 w 419"/>
                  <a:gd name="T31" fmla="*/ 0 h 84"/>
                  <a:gd name="T32" fmla="*/ 0 w 419"/>
                  <a:gd name="T33" fmla="*/ 0 h 84"/>
                  <a:gd name="T34" fmla="*/ 0 w 419"/>
                  <a:gd name="T35" fmla="*/ 0 h 84"/>
                  <a:gd name="T36" fmla="*/ 0 w 419"/>
                  <a:gd name="T37" fmla="*/ 0 h 84"/>
                  <a:gd name="T38" fmla="*/ 0 w 419"/>
                  <a:gd name="T39" fmla="*/ 0 h 84"/>
                  <a:gd name="T40" fmla="*/ 0 w 419"/>
                  <a:gd name="T41" fmla="*/ 0 h 84"/>
                  <a:gd name="T42" fmla="*/ 0 w 419"/>
                  <a:gd name="T43" fmla="*/ 0 h 84"/>
                  <a:gd name="T44" fmla="*/ 0 w 419"/>
                  <a:gd name="T45" fmla="*/ 0 h 84"/>
                  <a:gd name="T46" fmla="*/ 0 w 419"/>
                  <a:gd name="T47" fmla="*/ 0 h 84"/>
                  <a:gd name="T48" fmla="*/ 0 w 419"/>
                  <a:gd name="T49" fmla="*/ 0 h 84"/>
                  <a:gd name="T50" fmla="*/ 0 w 419"/>
                  <a:gd name="T51" fmla="*/ 0 h 84"/>
                  <a:gd name="T52" fmla="*/ 0 w 419"/>
                  <a:gd name="T53" fmla="*/ 0 h 84"/>
                  <a:gd name="T54" fmla="*/ 0 w 419"/>
                  <a:gd name="T55" fmla="*/ 0 h 84"/>
                  <a:gd name="T56" fmla="*/ 0 w 419"/>
                  <a:gd name="T57" fmla="*/ 0 h 8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19"/>
                  <a:gd name="T88" fmla="*/ 0 h 84"/>
                  <a:gd name="T89" fmla="*/ 419 w 419"/>
                  <a:gd name="T90" fmla="*/ 84 h 8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19" h="84">
                    <a:moveTo>
                      <a:pt x="1" y="28"/>
                    </a:moveTo>
                    <a:cubicBezTo>
                      <a:pt x="8" y="31"/>
                      <a:pt x="11" y="36"/>
                      <a:pt x="18" y="39"/>
                    </a:cubicBezTo>
                    <a:cubicBezTo>
                      <a:pt x="32" y="32"/>
                      <a:pt x="45" y="37"/>
                      <a:pt x="61" y="37"/>
                    </a:cubicBezTo>
                    <a:cubicBezTo>
                      <a:pt x="73" y="44"/>
                      <a:pt x="72" y="42"/>
                      <a:pt x="91" y="43"/>
                    </a:cubicBezTo>
                    <a:cubicBezTo>
                      <a:pt x="101" y="47"/>
                      <a:pt x="112" y="47"/>
                      <a:pt x="123" y="49"/>
                    </a:cubicBezTo>
                    <a:cubicBezTo>
                      <a:pt x="132" y="53"/>
                      <a:pt x="138" y="55"/>
                      <a:pt x="148" y="57"/>
                    </a:cubicBezTo>
                    <a:cubicBezTo>
                      <a:pt x="154" y="61"/>
                      <a:pt x="157" y="62"/>
                      <a:pt x="163" y="58"/>
                    </a:cubicBezTo>
                    <a:cubicBezTo>
                      <a:pt x="167" y="68"/>
                      <a:pt x="167" y="67"/>
                      <a:pt x="178" y="66"/>
                    </a:cubicBezTo>
                    <a:cubicBezTo>
                      <a:pt x="192" y="60"/>
                      <a:pt x="203" y="63"/>
                      <a:pt x="220" y="64"/>
                    </a:cubicBezTo>
                    <a:cubicBezTo>
                      <a:pt x="242" y="77"/>
                      <a:pt x="224" y="70"/>
                      <a:pt x="276" y="72"/>
                    </a:cubicBezTo>
                    <a:cubicBezTo>
                      <a:pt x="293" y="74"/>
                      <a:pt x="295" y="78"/>
                      <a:pt x="316" y="79"/>
                    </a:cubicBezTo>
                    <a:cubicBezTo>
                      <a:pt x="321" y="81"/>
                      <a:pt x="335" y="84"/>
                      <a:pt x="328" y="73"/>
                    </a:cubicBezTo>
                    <a:cubicBezTo>
                      <a:pt x="325" y="68"/>
                      <a:pt x="315" y="64"/>
                      <a:pt x="310" y="63"/>
                    </a:cubicBezTo>
                    <a:cubicBezTo>
                      <a:pt x="304" y="60"/>
                      <a:pt x="298" y="58"/>
                      <a:pt x="292" y="57"/>
                    </a:cubicBezTo>
                    <a:cubicBezTo>
                      <a:pt x="288" y="55"/>
                      <a:pt x="283" y="53"/>
                      <a:pt x="279" y="52"/>
                    </a:cubicBezTo>
                    <a:cubicBezTo>
                      <a:pt x="277" y="51"/>
                      <a:pt x="272" y="51"/>
                      <a:pt x="274" y="51"/>
                    </a:cubicBezTo>
                    <a:cubicBezTo>
                      <a:pt x="277" y="51"/>
                      <a:pt x="280" y="52"/>
                      <a:pt x="283" y="52"/>
                    </a:cubicBezTo>
                    <a:cubicBezTo>
                      <a:pt x="297" y="58"/>
                      <a:pt x="288" y="57"/>
                      <a:pt x="312" y="55"/>
                    </a:cubicBezTo>
                    <a:cubicBezTo>
                      <a:pt x="314" y="43"/>
                      <a:pt x="349" y="52"/>
                      <a:pt x="358" y="52"/>
                    </a:cubicBezTo>
                    <a:cubicBezTo>
                      <a:pt x="364" y="55"/>
                      <a:pt x="371" y="57"/>
                      <a:pt x="378" y="58"/>
                    </a:cubicBezTo>
                    <a:cubicBezTo>
                      <a:pt x="384" y="61"/>
                      <a:pt x="392" y="63"/>
                      <a:pt x="399" y="64"/>
                    </a:cubicBezTo>
                    <a:cubicBezTo>
                      <a:pt x="414" y="71"/>
                      <a:pt x="419" y="57"/>
                      <a:pt x="400" y="54"/>
                    </a:cubicBezTo>
                    <a:cubicBezTo>
                      <a:pt x="394" y="51"/>
                      <a:pt x="388" y="49"/>
                      <a:pt x="382" y="48"/>
                    </a:cubicBezTo>
                    <a:cubicBezTo>
                      <a:pt x="361" y="38"/>
                      <a:pt x="308" y="35"/>
                      <a:pt x="285" y="33"/>
                    </a:cubicBezTo>
                    <a:cubicBezTo>
                      <a:pt x="267" y="29"/>
                      <a:pt x="249" y="25"/>
                      <a:pt x="231" y="24"/>
                    </a:cubicBezTo>
                    <a:cubicBezTo>
                      <a:pt x="203" y="19"/>
                      <a:pt x="174" y="14"/>
                      <a:pt x="145" y="12"/>
                    </a:cubicBezTo>
                    <a:cubicBezTo>
                      <a:pt x="103" y="4"/>
                      <a:pt x="56" y="3"/>
                      <a:pt x="12" y="0"/>
                    </a:cubicBezTo>
                    <a:cubicBezTo>
                      <a:pt x="9" y="7"/>
                      <a:pt x="11" y="11"/>
                      <a:pt x="4" y="15"/>
                    </a:cubicBezTo>
                    <a:cubicBezTo>
                      <a:pt x="0" y="20"/>
                      <a:pt x="7" y="32"/>
                      <a:pt x="1" y="28"/>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12" name="Freeform 968"/>
              <p:cNvSpPr>
                <a:spLocks/>
              </p:cNvSpPr>
              <p:nvPr/>
            </p:nvSpPr>
            <p:spPr bwMode="auto">
              <a:xfrm>
                <a:off x="3881" y="1369"/>
                <a:ext cx="16" cy="6"/>
              </a:xfrm>
              <a:custGeom>
                <a:avLst/>
                <a:gdLst>
                  <a:gd name="T0" fmla="*/ 0 w 82"/>
                  <a:gd name="T1" fmla="*/ 0 h 33"/>
                  <a:gd name="T2" fmla="*/ 0 w 82"/>
                  <a:gd name="T3" fmla="*/ 0 h 33"/>
                  <a:gd name="T4" fmla="*/ 0 w 82"/>
                  <a:gd name="T5" fmla="*/ 0 h 33"/>
                  <a:gd name="T6" fmla="*/ 0 w 82"/>
                  <a:gd name="T7" fmla="*/ 0 h 33"/>
                  <a:gd name="T8" fmla="*/ 0 w 82"/>
                  <a:gd name="T9" fmla="*/ 0 h 33"/>
                  <a:gd name="T10" fmla="*/ 0 w 82"/>
                  <a:gd name="T11" fmla="*/ 0 h 33"/>
                  <a:gd name="T12" fmla="*/ 0 w 82"/>
                  <a:gd name="T13" fmla="*/ 0 h 33"/>
                  <a:gd name="T14" fmla="*/ 0 w 82"/>
                  <a:gd name="T15" fmla="*/ 0 h 33"/>
                  <a:gd name="T16" fmla="*/ 0 w 82"/>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2"/>
                  <a:gd name="T28" fmla="*/ 0 h 33"/>
                  <a:gd name="T29" fmla="*/ 82 w 82"/>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2" h="33">
                    <a:moveTo>
                      <a:pt x="0" y="9"/>
                    </a:moveTo>
                    <a:cubicBezTo>
                      <a:pt x="8" y="11"/>
                      <a:pt x="14" y="20"/>
                      <a:pt x="19" y="21"/>
                    </a:cubicBezTo>
                    <a:cubicBezTo>
                      <a:pt x="31" y="22"/>
                      <a:pt x="42" y="22"/>
                      <a:pt x="54" y="23"/>
                    </a:cubicBezTo>
                    <a:cubicBezTo>
                      <a:pt x="59" y="24"/>
                      <a:pt x="64" y="26"/>
                      <a:pt x="69" y="27"/>
                    </a:cubicBezTo>
                    <a:cubicBezTo>
                      <a:pt x="74" y="30"/>
                      <a:pt x="76" y="33"/>
                      <a:pt x="82" y="30"/>
                    </a:cubicBezTo>
                    <a:cubicBezTo>
                      <a:pt x="77" y="23"/>
                      <a:pt x="76" y="19"/>
                      <a:pt x="67" y="17"/>
                    </a:cubicBezTo>
                    <a:cubicBezTo>
                      <a:pt x="57" y="12"/>
                      <a:pt x="44" y="12"/>
                      <a:pt x="33" y="11"/>
                    </a:cubicBezTo>
                    <a:cubicBezTo>
                      <a:pt x="28" y="9"/>
                      <a:pt x="24" y="6"/>
                      <a:pt x="19" y="3"/>
                    </a:cubicBezTo>
                    <a:cubicBezTo>
                      <a:pt x="0" y="6"/>
                      <a:pt x="3" y="0"/>
                      <a:pt x="0" y="9"/>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13" name="Freeform 969"/>
              <p:cNvSpPr>
                <a:spLocks/>
              </p:cNvSpPr>
              <p:nvPr/>
            </p:nvSpPr>
            <p:spPr bwMode="auto">
              <a:xfrm>
                <a:off x="3892" y="1383"/>
                <a:ext cx="9" cy="4"/>
              </a:xfrm>
              <a:custGeom>
                <a:avLst/>
                <a:gdLst>
                  <a:gd name="T0" fmla="*/ 0 w 49"/>
                  <a:gd name="T1" fmla="*/ 0 h 21"/>
                  <a:gd name="T2" fmla="*/ 0 w 49"/>
                  <a:gd name="T3" fmla="*/ 0 h 21"/>
                  <a:gd name="T4" fmla="*/ 0 w 49"/>
                  <a:gd name="T5" fmla="*/ 0 h 21"/>
                  <a:gd name="T6" fmla="*/ 0 w 49"/>
                  <a:gd name="T7" fmla="*/ 0 h 21"/>
                  <a:gd name="T8" fmla="*/ 0 w 49"/>
                  <a:gd name="T9" fmla="*/ 0 h 21"/>
                  <a:gd name="T10" fmla="*/ 0 w 49"/>
                  <a:gd name="T11" fmla="*/ 0 h 21"/>
                  <a:gd name="T12" fmla="*/ 0 w 49"/>
                  <a:gd name="T13" fmla="*/ 0 h 21"/>
                  <a:gd name="T14" fmla="*/ 0 60000 65536"/>
                  <a:gd name="T15" fmla="*/ 0 60000 65536"/>
                  <a:gd name="T16" fmla="*/ 0 60000 65536"/>
                  <a:gd name="T17" fmla="*/ 0 60000 65536"/>
                  <a:gd name="T18" fmla="*/ 0 60000 65536"/>
                  <a:gd name="T19" fmla="*/ 0 60000 65536"/>
                  <a:gd name="T20" fmla="*/ 0 60000 65536"/>
                  <a:gd name="T21" fmla="*/ 0 w 49"/>
                  <a:gd name="T22" fmla="*/ 0 h 21"/>
                  <a:gd name="T23" fmla="*/ 49 w 49"/>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21">
                    <a:moveTo>
                      <a:pt x="12" y="0"/>
                    </a:moveTo>
                    <a:cubicBezTo>
                      <a:pt x="18" y="3"/>
                      <a:pt x="22" y="5"/>
                      <a:pt x="29" y="6"/>
                    </a:cubicBezTo>
                    <a:cubicBezTo>
                      <a:pt x="35" y="9"/>
                      <a:pt x="41" y="9"/>
                      <a:pt x="47" y="11"/>
                    </a:cubicBezTo>
                    <a:cubicBezTo>
                      <a:pt x="49" y="21"/>
                      <a:pt x="43" y="18"/>
                      <a:pt x="35" y="17"/>
                    </a:cubicBezTo>
                    <a:cubicBezTo>
                      <a:pt x="25" y="13"/>
                      <a:pt x="17" y="12"/>
                      <a:pt x="6" y="11"/>
                    </a:cubicBezTo>
                    <a:cubicBezTo>
                      <a:pt x="5" y="4"/>
                      <a:pt x="0" y="3"/>
                      <a:pt x="8" y="0"/>
                    </a:cubicBezTo>
                    <a:cubicBezTo>
                      <a:pt x="16" y="2"/>
                      <a:pt x="17" y="3"/>
                      <a:pt x="12" y="0"/>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114" name="Freeform 970"/>
              <p:cNvSpPr>
                <a:spLocks/>
              </p:cNvSpPr>
              <p:nvPr/>
            </p:nvSpPr>
            <p:spPr bwMode="auto">
              <a:xfrm>
                <a:off x="3899" y="1375"/>
                <a:ext cx="10" cy="5"/>
              </a:xfrm>
              <a:custGeom>
                <a:avLst/>
                <a:gdLst>
                  <a:gd name="T0" fmla="*/ 0 w 53"/>
                  <a:gd name="T1" fmla="*/ 0 h 24"/>
                  <a:gd name="T2" fmla="*/ 0 w 53"/>
                  <a:gd name="T3" fmla="*/ 0 h 24"/>
                  <a:gd name="T4" fmla="*/ 0 w 53"/>
                  <a:gd name="T5" fmla="*/ 0 h 24"/>
                  <a:gd name="T6" fmla="*/ 0 w 53"/>
                  <a:gd name="T7" fmla="*/ 0 h 24"/>
                  <a:gd name="T8" fmla="*/ 0 w 53"/>
                  <a:gd name="T9" fmla="*/ 0 h 24"/>
                  <a:gd name="T10" fmla="*/ 0 w 53"/>
                  <a:gd name="T11" fmla="*/ 0 h 24"/>
                  <a:gd name="T12" fmla="*/ 0 w 53"/>
                  <a:gd name="T13" fmla="*/ 0 h 24"/>
                  <a:gd name="T14" fmla="*/ 0 w 53"/>
                  <a:gd name="T15" fmla="*/ 0 h 24"/>
                  <a:gd name="T16" fmla="*/ 0 60000 65536"/>
                  <a:gd name="T17" fmla="*/ 0 60000 65536"/>
                  <a:gd name="T18" fmla="*/ 0 60000 65536"/>
                  <a:gd name="T19" fmla="*/ 0 60000 65536"/>
                  <a:gd name="T20" fmla="*/ 0 60000 65536"/>
                  <a:gd name="T21" fmla="*/ 0 60000 65536"/>
                  <a:gd name="T22" fmla="*/ 0 60000 65536"/>
                  <a:gd name="T23" fmla="*/ 0 60000 65536"/>
                  <a:gd name="T24" fmla="*/ 0 w 53"/>
                  <a:gd name="T25" fmla="*/ 0 h 24"/>
                  <a:gd name="T26" fmla="*/ 53 w 53"/>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 h="24">
                    <a:moveTo>
                      <a:pt x="0" y="0"/>
                    </a:moveTo>
                    <a:cubicBezTo>
                      <a:pt x="4" y="6"/>
                      <a:pt x="7" y="14"/>
                      <a:pt x="14" y="15"/>
                    </a:cubicBezTo>
                    <a:cubicBezTo>
                      <a:pt x="22" y="19"/>
                      <a:pt x="30" y="19"/>
                      <a:pt x="38" y="24"/>
                    </a:cubicBezTo>
                    <a:cubicBezTo>
                      <a:pt x="46" y="23"/>
                      <a:pt x="46" y="20"/>
                      <a:pt x="50" y="14"/>
                    </a:cubicBezTo>
                    <a:cubicBezTo>
                      <a:pt x="50" y="12"/>
                      <a:pt x="53" y="9"/>
                      <a:pt x="51" y="9"/>
                    </a:cubicBezTo>
                    <a:cubicBezTo>
                      <a:pt x="46" y="8"/>
                      <a:pt x="29" y="10"/>
                      <a:pt x="21" y="8"/>
                    </a:cubicBezTo>
                    <a:cubicBezTo>
                      <a:pt x="17" y="5"/>
                      <a:pt x="13" y="2"/>
                      <a:pt x="8" y="0"/>
                    </a:cubicBezTo>
                    <a:cubicBezTo>
                      <a:pt x="2" y="2"/>
                      <a:pt x="4" y="3"/>
                      <a:pt x="0" y="0"/>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115" name="Freeform 971"/>
              <p:cNvSpPr>
                <a:spLocks/>
              </p:cNvSpPr>
              <p:nvPr/>
            </p:nvSpPr>
            <p:spPr bwMode="auto">
              <a:xfrm>
                <a:off x="3906" y="1374"/>
                <a:ext cx="8" cy="3"/>
              </a:xfrm>
              <a:custGeom>
                <a:avLst/>
                <a:gdLst>
                  <a:gd name="T0" fmla="*/ 0 w 39"/>
                  <a:gd name="T1" fmla="*/ 0 h 18"/>
                  <a:gd name="T2" fmla="*/ 0 w 39"/>
                  <a:gd name="T3" fmla="*/ 0 h 18"/>
                  <a:gd name="T4" fmla="*/ 0 w 39"/>
                  <a:gd name="T5" fmla="*/ 0 h 18"/>
                  <a:gd name="T6" fmla="*/ 0 w 39"/>
                  <a:gd name="T7" fmla="*/ 0 h 18"/>
                  <a:gd name="T8" fmla="*/ 0 w 39"/>
                  <a:gd name="T9" fmla="*/ 0 h 18"/>
                  <a:gd name="T10" fmla="*/ 0 60000 65536"/>
                  <a:gd name="T11" fmla="*/ 0 60000 65536"/>
                  <a:gd name="T12" fmla="*/ 0 60000 65536"/>
                  <a:gd name="T13" fmla="*/ 0 60000 65536"/>
                  <a:gd name="T14" fmla="*/ 0 60000 65536"/>
                  <a:gd name="T15" fmla="*/ 0 w 39"/>
                  <a:gd name="T16" fmla="*/ 0 h 18"/>
                  <a:gd name="T17" fmla="*/ 39 w 39"/>
                  <a:gd name="T18" fmla="*/ 18 h 18"/>
                </a:gdLst>
                <a:ahLst/>
                <a:cxnLst>
                  <a:cxn ang="T10">
                    <a:pos x="T0" y="T1"/>
                  </a:cxn>
                  <a:cxn ang="T11">
                    <a:pos x="T2" y="T3"/>
                  </a:cxn>
                  <a:cxn ang="T12">
                    <a:pos x="T4" y="T5"/>
                  </a:cxn>
                  <a:cxn ang="T13">
                    <a:pos x="T6" y="T7"/>
                  </a:cxn>
                  <a:cxn ang="T14">
                    <a:pos x="T8" y="T9"/>
                  </a:cxn>
                </a:cxnLst>
                <a:rect l="T15" t="T16" r="T17" b="T18"/>
                <a:pathLst>
                  <a:path w="39" h="18">
                    <a:moveTo>
                      <a:pt x="0" y="0"/>
                    </a:moveTo>
                    <a:cubicBezTo>
                      <a:pt x="3" y="7"/>
                      <a:pt x="5" y="9"/>
                      <a:pt x="12" y="10"/>
                    </a:cubicBezTo>
                    <a:cubicBezTo>
                      <a:pt x="16" y="13"/>
                      <a:pt x="20" y="16"/>
                      <a:pt x="25" y="18"/>
                    </a:cubicBezTo>
                    <a:cubicBezTo>
                      <a:pt x="39" y="14"/>
                      <a:pt x="30" y="11"/>
                      <a:pt x="22" y="9"/>
                    </a:cubicBezTo>
                    <a:cubicBezTo>
                      <a:pt x="15" y="4"/>
                      <a:pt x="9" y="0"/>
                      <a:pt x="0" y="0"/>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116" name="Freeform 972"/>
              <p:cNvSpPr>
                <a:spLocks/>
              </p:cNvSpPr>
              <p:nvPr/>
            </p:nvSpPr>
            <p:spPr bwMode="auto">
              <a:xfrm>
                <a:off x="3903" y="1409"/>
                <a:ext cx="5" cy="4"/>
              </a:xfrm>
              <a:custGeom>
                <a:avLst/>
                <a:gdLst>
                  <a:gd name="T0" fmla="*/ 0 w 23"/>
                  <a:gd name="T1" fmla="*/ 0 h 24"/>
                  <a:gd name="T2" fmla="*/ 0 w 23"/>
                  <a:gd name="T3" fmla="*/ 0 h 24"/>
                  <a:gd name="T4" fmla="*/ 0 w 23"/>
                  <a:gd name="T5" fmla="*/ 0 h 24"/>
                  <a:gd name="T6" fmla="*/ 0 w 23"/>
                  <a:gd name="T7" fmla="*/ 0 h 24"/>
                  <a:gd name="T8" fmla="*/ 0 w 23"/>
                  <a:gd name="T9" fmla="*/ 0 h 24"/>
                  <a:gd name="T10" fmla="*/ 0 60000 65536"/>
                  <a:gd name="T11" fmla="*/ 0 60000 65536"/>
                  <a:gd name="T12" fmla="*/ 0 60000 65536"/>
                  <a:gd name="T13" fmla="*/ 0 60000 65536"/>
                  <a:gd name="T14" fmla="*/ 0 60000 65536"/>
                  <a:gd name="T15" fmla="*/ 0 w 23"/>
                  <a:gd name="T16" fmla="*/ 0 h 24"/>
                  <a:gd name="T17" fmla="*/ 23 w 23"/>
                  <a:gd name="T18" fmla="*/ 24 h 24"/>
                </a:gdLst>
                <a:ahLst/>
                <a:cxnLst>
                  <a:cxn ang="T10">
                    <a:pos x="T0" y="T1"/>
                  </a:cxn>
                  <a:cxn ang="T11">
                    <a:pos x="T2" y="T3"/>
                  </a:cxn>
                  <a:cxn ang="T12">
                    <a:pos x="T4" y="T5"/>
                  </a:cxn>
                  <a:cxn ang="T13">
                    <a:pos x="T6" y="T7"/>
                  </a:cxn>
                  <a:cxn ang="T14">
                    <a:pos x="T8" y="T9"/>
                  </a:cxn>
                </a:cxnLst>
                <a:rect l="T15" t="T16" r="T17" b="T18"/>
                <a:pathLst>
                  <a:path w="23" h="24">
                    <a:moveTo>
                      <a:pt x="11" y="5"/>
                    </a:moveTo>
                    <a:cubicBezTo>
                      <a:pt x="0" y="11"/>
                      <a:pt x="1" y="18"/>
                      <a:pt x="13" y="20"/>
                    </a:cubicBezTo>
                    <a:cubicBezTo>
                      <a:pt x="19" y="24"/>
                      <a:pt x="22" y="24"/>
                      <a:pt x="23" y="17"/>
                    </a:cubicBezTo>
                    <a:cubicBezTo>
                      <a:pt x="22" y="8"/>
                      <a:pt x="19" y="12"/>
                      <a:pt x="13" y="7"/>
                    </a:cubicBezTo>
                    <a:cubicBezTo>
                      <a:pt x="11" y="1"/>
                      <a:pt x="11" y="0"/>
                      <a:pt x="11" y="5"/>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117" name="Freeform 973"/>
              <p:cNvSpPr>
                <a:spLocks/>
              </p:cNvSpPr>
              <p:nvPr/>
            </p:nvSpPr>
            <p:spPr bwMode="auto">
              <a:xfrm>
                <a:off x="3901" y="1414"/>
                <a:ext cx="10" cy="9"/>
              </a:xfrm>
              <a:custGeom>
                <a:avLst/>
                <a:gdLst>
                  <a:gd name="T0" fmla="*/ 0 w 53"/>
                  <a:gd name="T1" fmla="*/ 0 h 51"/>
                  <a:gd name="T2" fmla="*/ 0 w 53"/>
                  <a:gd name="T3" fmla="*/ 0 h 51"/>
                  <a:gd name="T4" fmla="*/ 0 w 53"/>
                  <a:gd name="T5" fmla="*/ 0 h 51"/>
                  <a:gd name="T6" fmla="*/ 0 w 53"/>
                  <a:gd name="T7" fmla="*/ 0 h 51"/>
                  <a:gd name="T8" fmla="*/ 0 w 53"/>
                  <a:gd name="T9" fmla="*/ 0 h 51"/>
                  <a:gd name="T10" fmla="*/ 0 w 53"/>
                  <a:gd name="T11" fmla="*/ 0 h 51"/>
                  <a:gd name="T12" fmla="*/ 0 w 53"/>
                  <a:gd name="T13" fmla="*/ 0 h 51"/>
                  <a:gd name="T14" fmla="*/ 0 w 53"/>
                  <a:gd name="T15" fmla="*/ 0 h 51"/>
                  <a:gd name="T16" fmla="*/ 0 w 53"/>
                  <a:gd name="T17" fmla="*/ 0 h 51"/>
                  <a:gd name="T18" fmla="*/ 0 w 53"/>
                  <a:gd name="T19" fmla="*/ 0 h 51"/>
                  <a:gd name="T20" fmla="*/ 0 w 53"/>
                  <a:gd name="T21" fmla="*/ 0 h 51"/>
                  <a:gd name="T22" fmla="*/ 0 w 53"/>
                  <a:gd name="T23" fmla="*/ 0 h 51"/>
                  <a:gd name="T24" fmla="*/ 0 w 53"/>
                  <a:gd name="T25" fmla="*/ 0 h 51"/>
                  <a:gd name="T26" fmla="*/ 0 w 53"/>
                  <a:gd name="T27" fmla="*/ 0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3"/>
                  <a:gd name="T43" fmla="*/ 0 h 51"/>
                  <a:gd name="T44" fmla="*/ 53 w 53"/>
                  <a:gd name="T45" fmla="*/ 51 h 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3" h="51">
                    <a:moveTo>
                      <a:pt x="36" y="5"/>
                    </a:moveTo>
                    <a:cubicBezTo>
                      <a:pt x="32" y="3"/>
                      <a:pt x="27" y="2"/>
                      <a:pt x="23" y="0"/>
                    </a:cubicBezTo>
                    <a:cubicBezTo>
                      <a:pt x="5" y="3"/>
                      <a:pt x="5" y="7"/>
                      <a:pt x="21" y="9"/>
                    </a:cubicBezTo>
                    <a:cubicBezTo>
                      <a:pt x="0" y="13"/>
                      <a:pt x="6" y="14"/>
                      <a:pt x="18" y="23"/>
                    </a:cubicBezTo>
                    <a:cubicBezTo>
                      <a:pt x="11" y="24"/>
                      <a:pt x="10" y="27"/>
                      <a:pt x="3" y="26"/>
                    </a:cubicBezTo>
                    <a:cubicBezTo>
                      <a:pt x="8" y="29"/>
                      <a:pt x="11" y="32"/>
                      <a:pt x="17" y="33"/>
                    </a:cubicBezTo>
                    <a:cubicBezTo>
                      <a:pt x="22" y="41"/>
                      <a:pt x="24" y="36"/>
                      <a:pt x="32" y="35"/>
                    </a:cubicBezTo>
                    <a:cubicBezTo>
                      <a:pt x="29" y="41"/>
                      <a:pt x="27" y="41"/>
                      <a:pt x="21" y="42"/>
                    </a:cubicBezTo>
                    <a:cubicBezTo>
                      <a:pt x="20" y="43"/>
                      <a:pt x="16" y="43"/>
                      <a:pt x="17" y="44"/>
                    </a:cubicBezTo>
                    <a:cubicBezTo>
                      <a:pt x="21" y="51"/>
                      <a:pt x="33" y="44"/>
                      <a:pt x="41" y="44"/>
                    </a:cubicBezTo>
                    <a:cubicBezTo>
                      <a:pt x="37" y="34"/>
                      <a:pt x="45" y="33"/>
                      <a:pt x="53" y="32"/>
                    </a:cubicBezTo>
                    <a:cubicBezTo>
                      <a:pt x="50" y="24"/>
                      <a:pt x="47" y="18"/>
                      <a:pt x="39" y="17"/>
                    </a:cubicBezTo>
                    <a:cubicBezTo>
                      <a:pt x="41" y="13"/>
                      <a:pt x="43" y="12"/>
                      <a:pt x="39" y="8"/>
                    </a:cubicBezTo>
                    <a:cubicBezTo>
                      <a:pt x="36" y="5"/>
                      <a:pt x="34" y="7"/>
                      <a:pt x="36" y="5"/>
                    </a:cubicBezTo>
                    <a:close/>
                  </a:path>
                </a:pathLst>
              </a:custGeom>
              <a:solidFill>
                <a:schemeClr val="accent2"/>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118" name="Freeform 974"/>
              <p:cNvSpPr>
                <a:spLocks/>
              </p:cNvSpPr>
              <p:nvPr/>
            </p:nvSpPr>
            <p:spPr bwMode="auto">
              <a:xfrm>
                <a:off x="3913" y="1418"/>
                <a:ext cx="8" cy="4"/>
              </a:xfrm>
              <a:custGeom>
                <a:avLst/>
                <a:gdLst>
                  <a:gd name="T0" fmla="*/ 0 w 40"/>
                  <a:gd name="T1" fmla="*/ 0 h 22"/>
                  <a:gd name="T2" fmla="*/ 0 w 40"/>
                  <a:gd name="T3" fmla="*/ 0 h 22"/>
                  <a:gd name="T4" fmla="*/ 0 w 40"/>
                  <a:gd name="T5" fmla="*/ 0 h 22"/>
                  <a:gd name="T6" fmla="*/ 0 w 40"/>
                  <a:gd name="T7" fmla="*/ 0 h 22"/>
                  <a:gd name="T8" fmla="*/ 0 w 40"/>
                  <a:gd name="T9" fmla="*/ 0 h 22"/>
                  <a:gd name="T10" fmla="*/ 0 60000 65536"/>
                  <a:gd name="T11" fmla="*/ 0 60000 65536"/>
                  <a:gd name="T12" fmla="*/ 0 60000 65536"/>
                  <a:gd name="T13" fmla="*/ 0 60000 65536"/>
                  <a:gd name="T14" fmla="*/ 0 60000 65536"/>
                  <a:gd name="T15" fmla="*/ 0 w 40"/>
                  <a:gd name="T16" fmla="*/ 0 h 22"/>
                  <a:gd name="T17" fmla="*/ 40 w 40"/>
                  <a:gd name="T18" fmla="*/ 22 h 22"/>
                </a:gdLst>
                <a:ahLst/>
                <a:cxnLst>
                  <a:cxn ang="T10">
                    <a:pos x="T0" y="T1"/>
                  </a:cxn>
                  <a:cxn ang="T11">
                    <a:pos x="T2" y="T3"/>
                  </a:cxn>
                  <a:cxn ang="T12">
                    <a:pos x="T4" y="T5"/>
                  </a:cxn>
                  <a:cxn ang="T13">
                    <a:pos x="T6" y="T7"/>
                  </a:cxn>
                  <a:cxn ang="T14">
                    <a:pos x="T8" y="T9"/>
                  </a:cxn>
                </a:cxnLst>
                <a:rect l="T15" t="T16" r="T17" b="T18"/>
                <a:pathLst>
                  <a:path w="40" h="22">
                    <a:moveTo>
                      <a:pt x="34" y="0"/>
                    </a:moveTo>
                    <a:cubicBezTo>
                      <a:pt x="28" y="1"/>
                      <a:pt x="24" y="3"/>
                      <a:pt x="18" y="4"/>
                    </a:cubicBezTo>
                    <a:cubicBezTo>
                      <a:pt x="20" y="15"/>
                      <a:pt x="10" y="12"/>
                      <a:pt x="0" y="13"/>
                    </a:cubicBezTo>
                    <a:cubicBezTo>
                      <a:pt x="6" y="13"/>
                      <a:pt x="38" y="22"/>
                      <a:pt x="40" y="13"/>
                    </a:cubicBezTo>
                    <a:cubicBezTo>
                      <a:pt x="40" y="9"/>
                      <a:pt x="40" y="0"/>
                      <a:pt x="34" y="0"/>
                    </a:cubicBezTo>
                    <a:close/>
                  </a:path>
                </a:pathLst>
              </a:custGeom>
              <a:solidFill>
                <a:schemeClr val="accent2"/>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119" name="Freeform 975"/>
              <p:cNvSpPr>
                <a:spLocks/>
              </p:cNvSpPr>
              <p:nvPr/>
            </p:nvSpPr>
            <p:spPr bwMode="auto">
              <a:xfrm>
                <a:off x="3902" y="1443"/>
                <a:ext cx="6" cy="3"/>
              </a:xfrm>
              <a:custGeom>
                <a:avLst/>
                <a:gdLst>
                  <a:gd name="T0" fmla="*/ 0 w 29"/>
                  <a:gd name="T1" fmla="*/ 0 h 14"/>
                  <a:gd name="T2" fmla="*/ 0 w 29"/>
                  <a:gd name="T3" fmla="*/ 0 h 14"/>
                  <a:gd name="T4" fmla="*/ 0 w 29"/>
                  <a:gd name="T5" fmla="*/ 0 h 14"/>
                  <a:gd name="T6" fmla="*/ 0 w 29"/>
                  <a:gd name="T7" fmla="*/ 0 h 14"/>
                  <a:gd name="T8" fmla="*/ 0 w 29"/>
                  <a:gd name="T9" fmla="*/ 0 h 14"/>
                  <a:gd name="T10" fmla="*/ 0 60000 65536"/>
                  <a:gd name="T11" fmla="*/ 0 60000 65536"/>
                  <a:gd name="T12" fmla="*/ 0 60000 65536"/>
                  <a:gd name="T13" fmla="*/ 0 60000 65536"/>
                  <a:gd name="T14" fmla="*/ 0 60000 65536"/>
                  <a:gd name="T15" fmla="*/ 0 w 29"/>
                  <a:gd name="T16" fmla="*/ 0 h 14"/>
                  <a:gd name="T17" fmla="*/ 29 w 29"/>
                  <a:gd name="T18" fmla="*/ 14 h 14"/>
                </a:gdLst>
                <a:ahLst/>
                <a:cxnLst>
                  <a:cxn ang="T10">
                    <a:pos x="T0" y="T1"/>
                  </a:cxn>
                  <a:cxn ang="T11">
                    <a:pos x="T2" y="T3"/>
                  </a:cxn>
                  <a:cxn ang="T12">
                    <a:pos x="T4" y="T5"/>
                  </a:cxn>
                  <a:cxn ang="T13">
                    <a:pos x="T6" y="T7"/>
                  </a:cxn>
                  <a:cxn ang="T14">
                    <a:pos x="T8" y="T9"/>
                  </a:cxn>
                </a:cxnLst>
                <a:rect l="T15" t="T16" r="T17" b="T18"/>
                <a:pathLst>
                  <a:path w="29" h="14">
                    <a:moveTo>
                      <a:pt x="27" y="8"/>
                    </a:moveTo>
                    <a:cubicBezTo>
                      <a:pt x="26" y="1"/>
                      <a:pt x="22" y="2"/>
                      <a:pt x="15" y="0"/>
                    </a:cubicBezTo>
                    <a:cubicBezTo>
                      <a:pt x="10" y="1"/>
                      <a:pt x="0" y="4"/>
                      <a:pt x="9" y="8"/>
                    </a:cubicBezTo>
                    <a:cubicBezTo>
                      <a:pt x="18" y="5"/>
                      <a:pt x="16" y="10"/>
                      <a:pt x="23" y="14"/>
                    </a:cubicBezTo>
                    <a:cubicBezTo>
                      <a:pt x="25" y="13"/>
                      <a:pt x="29" y="8"/>
                      <a:pt x="27" y="8"/>
                    </a:cubicBezTo>
                    <a:close/>
                  </a:path>
                </a:pathLst>
              </a:custGeom>
              <a:solidFill>
                <a:schemeClr val="accent2"/>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120" name="Freeform 976"/>
              <p:cNvSpPr>
                <a:spLocks/>
              </p:cNvSpPr>
              <p:nvPr/>
            </p:nvSpPr>
            <p:spPr bwMode="auto">
              <a:xfrm>
                <a:off x="3906" y="1447"/>
                <a:ext cx="3" cy="3"/>
              </a:xfrm>
              <a:custGeom>
                <a:avLst/>
                <a:gdLst>
                  <a:gd name="T0" fmla="*/ 0 w 16"/>
                  <a:gd name="T1" fmla="*/ 0 h 18"/>
                  <a:gd name="T2" fmla="*/ 0 w 16"/>
                  <a:gd name="T3" fmla="*/ 0 h 18"/>
                  <a:gd name="T4" fmla="*/ 0 w 16"/>
                  <a:gd name="T5" fmla="*/ 0 h 18"/>
                  <a:gd name="T6" fmla="*/ 0 w 16"/>
                  <a:gd name="T7" fmla="*/ 0 h 18"/>
                  <a:gd name="T8" fmla="*/ 0 60000 65536"/>
                  <a:gd name="T9" fmla="*/ 0 60000 65536"/>
                  <a:gd name="T10" fmla="*/ 0 60000 65536"/>
                  <a:gd name="T11" fmla="*/ 0 60000 65536"/>
                  <a:gd name="T12" fmla="*/ 0 w 16"/>
                  <a:gd name="T13" fmla="*/ 0 h 18"/>
                  <a:gd name="T14" fmla="*/ 16 w 16"/>
                  <a:gd name="T15" fmla="*/ 18 h 18"/>
                </a:gdLst>
                <a:ahLst/>
                <a:cxnLst>
                  <a:cxn ang="T8">
                    <a:pos x="T0" y="T1"/>
                  </a:cxn>
                  <a:cxn ang="T9">
                    <a:pos x="T2" y="T3"/>
                  </a:cxn>
                  <a:cxn ang="T10">
                    <a:pos x="T4" y="T5"/>
                  </a:cxn>
                  <a:cxn ang="T11">
                    <a:pos x="T6" y="T7"/>
                  </a:cxn>
                </a:cxnLst>
                <a:rect l="T12" t="T13" r="T14" b="T15"/>
                <a:pathLst>
                  <a:path w="16" h="18">
                    <a:moveTo>
                      <a:pt x="0" y="14"/>
                    </a:moveTo>
                    <a:cubicBezTo>
                      <a:pt x="1" y="7"/>
                      <a:pt x="1" y="4"/>
                      <a:pt x="7" y="0"/>
                    </a:cubicBezTo>
                    <a:cubicBezTo>
                      <a:pt x="12" y="8"/>
                      <a:pt x="16" y="16"/>
                      <a:pt x="4" y="18"/>
                    </a:cubicBezTo>
                    <a:cubicBezTo>
                      <a:pt x="1" y="14"/>
                      <a:pt x="0" y="3"/>
                      <a:pt x="0" y="14"/>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121" name="Freeform 977"/>
              <p:cNvSpPr>
                <a:spLocks/>
              </p:cNvSpPr>
              <p:nvPr/>
            </p:nvSpPr>
            <p:spPr bwMode="auto">
              <a:xfrm>
                <a:off x="4048" y="1448"/>
                <a:ext cx="1" cy="3"/>
              </a:xfrm>
              <a:custGeom>
                <a:avLst/>
                <a:gdLst>
                  <a:gd name="T0" fmla="*/ 0 w 10"/>
                  <a:gd name="T1" fmla="*/ 0 h 14"/>
                  <a:gd name="T2" fmla="*/ 0 w 10"/>
                  <a:gd name="T3" fmla="*/ 0 h 14"/>
                  <a:gd name="T4" fmla="*/ 0 w 10"/>
                  <a:gd name="T5" fmla="*/ 0 h 14"/>
                  <a:gd name="T6" fmla="*/ 0 w 10"/>
                  <a:gd name="T7" fmla="*/ 0 h 14"/>
                  <a:gd name="T8" fmla="*/ 0 60000 65536"/>
                  <a:gd name="T9" fmla="*/ 0 60000 65536"/>
                  <a:gd name="T10" fmla="*/ 0 60000 65536"/>
                  <a:gd name="T11" fmla="*/ 0 60000 65536"/>
                  <a:gd name="T12" fmla="*/ 0 w 10"/>
                  <a:gd name="T13" fmla="*/ 0 h 14"/>
                  <a:gd name="T14" fmla="*/ 10 w 10"/>
                  <a:gd name="T15" fmla="*/ 14 h 14"/>
                </a:gdLst>
                <a:ahLst/>
                <a:cxnLst>
                  <a:cxn ang="T8">
                    <a:pos x="T0" y="T1"/>
                  </a:cxn>
                  <a:cxn ang="T9">
                    <a:pos x="T2" y="T3"/>
                  </a:cxn>
                  <a:cxn ang="T10">
                    <a:pos x="T4" y="T5"/>
                  </a:cxn>
                  <a:cxn ang="T11">
                    <a:pos x="T6" y="T7"/>
                  </a:cxn>
                </a:cxnLst>
                <a:rect l="T12" t="T13" r="T14" b="T15"/>
                <a:pathLst>
                  <a:path w="10" h="14">
                    <a:moveTo>
                      <a:pt x="2" y="10"/>
                    </a:moveTo>
                    <a:cubicBezTo>
                      <a:pt x="0" y="0"/>
                      <a:pt x="8" y="6"/>
                      <a:pt x="10" y="11"/>
                    </a:cubicBezTo>
                    <a:cubicBezTo>
                      <a:pt x="8" y="12"/>
                      <a:pt x="7" y="14"/>
                      <a:pt x="5" y="14"/>
                    </a:cubicBezTo>
                    <a:cubicBezTo>
                      <a:pt x="3" y="14"/>
                      <a:pt x="2" y="10"/>
                      <a:pt x="2" y="1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22" name="Freeform 978"/>
              <p:cNvSpPr>
                <a:spLocks/>
              </p:cNvSpPr>
              <p:nvPr/>
            </p:nvSpPr>
            <p:spPr bwMode="auto">
              <a:xfrm>
                <a:off x="4052" y="1451"/>
                <a:ext cx="2" cy="4"/>
              </a:xfrm>
              <a:custGeom>
                <a:avLst/>
                <a:gdLst>
                  <a:gd name="T0" fmla="*/ 0 w 8"/>
                  <a:gd name="T1" fmla="*/ 0 h 20"/>
                  <a:gd name="T2" fmla="*/ 0 w 8"/>
                  <a:gd name="T3" fmla="*/ 0 h 20"/>
                  <a:gd name="T4" fmla="*/ 0 w 8"/>
                  <a:gd name="T5" fmla="*/ 0 h 20"/>
                  <a:gd name="T6" fmla="*/ 0 60000 65536"/>
                  <a:gd name="T7" fmla="*/ 0 60000 65536"/>
                  <a:gd name="T8" fmla="*/ 0 60000 65536"/>
                  <a:gd name="T9" fmla="*/ 0 w 8"/>
                  <a:gd name="T10" fmla="*/ 0 h 20"/>
                  <a:gd name="T11" fmla="*/ 8 w 8"/>
                  <a:gd name="T12" fmla="*/ 20 h 20"/>
                </a:gdLst>
                <a:ahLst/>
                <a:cxnLst>
                  <a:cxn ang="T6">
                    <a:pos x="T0" y="T1"/>
                  </a:cxn>
                  <a:cxn ang="T7">
                    <a:pos x="T2" y="T3"/>
                  </a:cxn>
                  <a:cxn ang="T8">
                    <a:pos x="T4" y="T5"/>
                  </a:cxn>
                </a:cxnLst>
                <a:rect l="T9" t="T10" r="T11" b="T12"/>
                <a:pathLst>
                  <a:path w="8" h="20">
                    <a:moveTo>
                      <a:pt x="2" y="11"/>
                    </a:moveTo>
                    <a:cubicBezTo>
                      <a:pt x="8" y="0"/>
                      <a:pt x="4" y="18"/>
                      <a:pt x="4" y="20"/>
                    </a:cubicBezTo>
                    <a:cubicBezTo>
                      <a:pt x="0" y="15"/>
                      <a:pt x="1" y="18"/>
                      <a:pt x="2" y="11"/>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23" name="Freeform 979"/>
              <p:cNvSpPr>
                <a:spLocks/>
              </p:cNvSpPr>
              <p:nvPr/>
            </p:nvSpPr>
            <p:spPr bwMode="auto">
              <a:xfrm>
                <a:off x="4064" y="1462"/>
                <a:ext cx="3" cy="3"/>
              </a:xfrm>
              <a:custGeom>
                <a:avLst/>
                <a:gdLst>
                  <a:gd name="T0" fmla="*/ 0 w 18"/>
                  <a:gd name="T1" fmla="*/ 0 h 15"/>
                  <a:gd name="T2" fmla="*/ 0 w 18"/>
                  <a:gd name="T3" fmla="*/ 0 h 15"/>
                  <a:gd name="T4" fmla="*/ 0 w 18"/>
                  <a:gd name="T5" fmla="*/ 0 h 15"/>
                  <a:gd name="T6" fmla="*/ 0 w 18"/>
                  <a:gd name="T7" fmla="*/ 0 h 15"/>
                  <a:gd name="T8" fmla="*/ 0 60000 65536"/>
                  <a:gd name="T9" fmla="*/ 0 60000 65536"/>
                  <a:gd name="T10" fmla="*/ 0 60000 65536"/>
                  <a:gd name="T11" fmla="*/ 0 60000 65536"/>
                  <a:gd name="T12" fmla="*/ 0 w 18"/>
                  <a:gd name="T13" fmla="*/ 0 h 15"/>
                  <a:gd name="T14" fmla="*/ 18 w 18"/>
                  <a:gd name="T15" fmla="*/ 15 h 15"/>
                </a:gdLst>
                <a:ahLst/>
                <a:cxnLst>
                  <a:cxn ang="T8">
                    <a:pos x="T0" y="T1"/>
                  </a:cxn>
                  <a:cxn ang="T9">
                    <a:pos x="T2" y="T3"/>
                  </a:cxn>
                  <a:cxn ang="T10">
                    <a:pos x="T4" y="T5"/>
                  </a:cxn>
                  <a:cxn ang="T11">
                    <a:pos x="T6" y="T7"/>
                  </a:cxn>
                </a:cxnLst>
                <a:rect l="T12" t="T13" r="T14" b="T15"/>
                <a:pathLst>
                  <a:path w="18" h="15">
                    <a:moveTo>
                      <a:pt x="3" y="0"/>
                    </a:moveTo>
                    <a:cubicBezTo>
                      <a:pt x="11" y="3"/>
                      <a:pt x="15" y="6"/>
                      <a:pt x="18" y="14"/>
                    </a:cubicBezTo>
                    <a:cubicBezTo>
                      <a:pt x="11" y="15"/>
                      <a:pt x="7" y="15"/>
                      <a:pt x="1" y="11"/>
                    </a:cubicBezTo>
                    <a:cubicBezTo>
                      <a:pt x="0" y="5"/>
                      <a:pt x="3" y="5"/>
                      <a:pt x="3"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24" name="Freeform 980"/>
              <p:cNvSpPr>
                <a:spLocks/>
              </p:cNvSpPr>
              <p:nvPr/>
            </p:nvSpPr>
            <p:spPr bwMode="auto">
              <a:xfrm>
                <a:off x="4036" y="1460"/>
                <a:ext cx="44" cy="33"/>
              </a:xfrm>
              <a:custGeom>
                <a:avLst/>
                <a:gdLst>
                  <a:gd name="T0" fmla="*/ 0 w 239"/>
                  <a:gd name="T1" fmla="*/ 0 h 175"/>
                  <a:gd name="T2" fmla="*/ 0 w 239"/>
                  <a:gd name="T3" fmla="*/ 0 h 175"/>
                  <a:gd name="T4" fmla="*/ 0 w 239"/>
                  <a:gd name="T5" fmla="*/ 0 h 175"/>
                  <a:gd name="T6" fmla="*/ 0 w 239"/>
                  <a:gd name="T7" fmla="*/ 0 h 175"/>
                  <a:gd name="T8" fmla="*/ 0 w 239"/>
                  <a:gd name="T9" fmla="*/ 0 h 175"/>
                  <a:gd name="T10" fmla="*/ 0 w 239"/>
                  <a:gd name="T11" fmla="*/ 0 h 175"/>
                  <a:gd name="T12" fmla="*/ 0 w 239"/>
                  <a:gd name="T13" fmla="*/ 0 h 175"/>
                  <a:gd name="T14" fmla="*/ 0 w 239"/>
                  <a:gd name="T15" fmla="*/ 0 h 175"/>
                  <a:gd name="T16" fmla="*/ 0 w 239"/>
                  <a:gd name="T17" fmla="*/ 0 h 175"/>
                  <a:gd name="T18" fmla="*/ 0 w 239"/>
                  <a:gd name="T19" fmla="*/ 0 h 175"/>
                  <a:gd name="T20" fmla="*/ 0 w 239"/>
                  <a:gd name="T21" fmla="*/ 0 h 175"/>
                  <a:gd name="T22" fmla="*/ 0 w 239"/>
                  <a:gd name="T23" fmla="*/ 0 h 175"/>
                  <a:gd name="T24" fmla="*/ 0 w 239"/>
                  <a:gd name="T25" fmla="*/ 0 h 175"/>
                  <a:gd name="T26" fmla="*/ 0 w 239"/>
                  <a:gd name="T27" fmla="*/ 0 h 175"/>
                  <a:gd name="T28" fmla="*/ 0 w 239"/>
                  <a:gd name="T29" fmla="*/ 0 h 175"/>
                  <a:gd name="T30" fmla="*/ 0 w 239"/>
                  <a:gd name="T31" fmla="*/ 0 h 175"/>
                  <a:gd name="T32" fmla="*/ 0 w 239"/>
                  <a:gd name="T33" fmla="*/ 0 h 175"/>
                  <a:gd name="T34" fmla="*/ 0 w 239"/>
                  <a:gd name="T35" fmla="*/ 0 h 175"/>
                  <a:gd name="T36" fmla="*/ 0 w 239"/>
                  <a:gd name="T37" fmla="*/ 0 h 175"/>
                  <a:gd name="T38" fmla="*/ 0 w 239"/>
                  <a:gd name="T39" fmla="*/ 0 h 175"/>
                  <a:gd name="T40" fmla="*/ 0 w 239"/>
                  <a:gd name="T41" fmla="*/ 0 h 175"/>
                  <a:gd name="T42" fmla="*/ 0 w 239"/>
                  <a:gd name="T43" fmla="*/ 0 h 175"/>
                  <a:gd name="T44" fmla="*/ 0 w 239"/>
                  <a:gd name="T45" fmla="*/ 0 h 175"/>
                  <a:gd name="T46" fmla="*/ 0 w 239"/>
                  <a:gd name="T47" fmla="*/ 0 h 175"/>
                  <a:gd name="T48" fmla="*/ 0 w 239"/>
                  <a:gd name="T49" fmla="*/ 0 h 175"/>
                  <a:gd name="T50" fmla="*/ 0 w 239"/>
                  <a:gd name="T51" fmla="*/ 0 h 175"/>
                  <a:gd name="T52" fmla="*/ 0 w 239"/>
                  <a:gd name="T53" fmla="*/ 0 h 17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39"/>
                  <a:gd name="T82" fmla="*/ 0 h 175"/>
                  <a:gd name="T83" fmla="*/ 239 w 239"/>
                  <a:gd name="T84" fmla="*/ 175 h 17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39" h="175">
                    <a:moveTo>
                      <a:pt x="0" y="0"/>
                    </a:moveTo>
                    <a:cubicBezTo>
                      <a:pt x="16" y="3"/>
                      <a:pt x="21" y="9"/>
                      <a:pt x="35" y="12"/>
                    </a:cubicBezTo>
                    <a:cubicBezTo>
                      <a:pt x="45" y="19"/>
                      <a:pt x="57" y="23"/>
                      <a:pt x="66" y="32"/>
                    </a:cubicBezTo>
                    <a:cubicBezTo>
                      <a:pt x="71" y="37"/>
                      <a:pt x="70" y="41"/>
                      <a:pt x="77" y="42"/>
                    </a:cubicBezTo>
                    <a:cubicBezTo>
                      <a:pt x="83" y="45"/>
                      <a:pt x="89" y="47"/>
                      <a:pt x="95" y="48"/>
                    </a:cubicBezTo>
                    <a:cubicBezTo>
                      <a:pt x="100" y="52"/>
                      <a:pt x="107" y="56"/>
                      <a:pt x="113" y="57"/>
                    </a:cubicBezTo>
                    <a:cubicBezTo>
                      <a:pt x="121" y="61"/>
                      <a:pt x="131" y="67"/>
                      <a:pt x="140" y="69"/>
                    </a:cubicBezTo>
                    <a:cubicBezTo>
                      <a:pt x="144" y="71"/>
                      <a:pt x="154" y="73"/>
                      <a:pt x="144" y="75"/>
                    </a:cubicBezTo>
                    <a:cubicBezTo>
                      <a:pt x="143" y="82"/>
                      <a:pt x="141" y="85"/>
                      <a:pt x="149" y="87"/>
                    </a:cubicBezTo>
                    <a:cubicBezTo>
                      <a:pt x="168" y="95"/>
                      <a:pt x="164" y="113"/>
                      <a:pt x="185" y="117"/>
                    </a:cubicBezTo>
                    <a:cubicBezTo>
                      <a:pt x="194" y="124"/>
                      <a:pt x="204" y="127"/>
                      <a:pt x="215" y="129"/>
                    </a:cubicBezTo>
                    <a:cubicBezTo>
                      <a:pt x="220" y="132"/>
                      <a:pt x="223" y="133"/>
                      <a:pt x="227" y="138"/>
                    </a:cubicBezTo>
                    <a:cubicBezTo>
                      <a:pt x="226" y="140"/>
                      <a:pt x="226" y="142"/>
                      <a:pt x="224" y="143"/>
                    </a:cubicBezTo>
                    <a:cubicBezTo>
                      <a:pt x="222" y="144"/>
                      <a:pt x="220" y="140"/>
                      <a:pt x="218" y="141"/>
                    </a:cubicBezTo>
                    <a:cubicBezTo>
                      <a:pt x="216" y="142"/>
                      <a:pt x="222" y="144"/>
                      <a:pt x="227" y="146"/>
                    </a:cubicBezTo>
                    <a:cubicBezTo>
                      <a:pt x="230" y="150"/>
                      <a:pt x="233" y="155"/>
                      <a:pt x="236" y="159"/>
                    </a:cubicBezTo>
                    <a:cubicBezTo>
                      <a:pt x="239" y="175"/>
                      <a:pt x="225" y="161"/>
                      <a:pt x="221" y="158"/>
                    </a:cubicBezTo>
                    <a:cubicBezTo>
                      <a:pt x="220" y="157"/>
                      <a:pt x="218" y="157"/>
                      <a:pt x="216" y="156"/>
                    </a:cubicBezTo>
                    <a:cubicBezTo>
                      <a:pt x="208" y="145"/>
                      <a:pt x="206" y="139"/>
                      <a:pt x="195" y="131"/>
                    </a:cubicBezTo>
                    <a:cubicBezTo>
                      <a:pt x="193" y="127"/>
                      <a:pt x="180" y="122"/>
                      <a:pt x="176" y="119"/>
                    </a:cubicBezTo>
                    <a:cubicBezTo>
                      <a:pt x="165" y="111"/>
                      <a:pt x="152" y="102"/>
                      <a:pt x="141" y="95"/>
                    </a:cubicBezTo>
                    <a:cubicBezTo>
                      <a:pt x="139" y="85"/>
                      <a:pt x="124" y="76"/>
                      <a:pt x="114" y="74"/>
                    </a:cubicBezTo>
                    <a:cubicBezTo>
                      <a:pt x="101" y="65"/>
                      <a:pt x="87" y="49"/>
                      <a:pt x="72" y="48"/>
                    </a:cubicBezTo>
                    <a:cubicBezTo>
                      <a:pt x="62" y="44"/>
                      <a:pt x="53" y="35"/>
                      <a:pt x="42" y="33"/>
                    </a:cubicBezTo>
                    <a:cubicBezTo>
                      <a:pt x="35" y="28"/>
                      <a:pt x="30" y="28"/>
                      <a:pt x="23" y="23"/>
                    </a:cubicBezTo>
                    <a:cubicBezTo>
                      <a:pt x="20" y="16"/>
                      <a:pt x="24" y="16"/>
                      <a:pt x="24" y="8"/>
                    </a:cubicBezTo>
                    <a:cubicBezTo>
                      <a:pt x="24" y="8"/>
                      <a:pt x="0" y="0"/>
                      <a:pt x="0" y="0"/>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125" name="Freeform 981"/>
              <p:cNvSpPr>
                <a:spLocks/>
              </p:cNvSpPr>
              <p:nvPr/>
            </p:nvSpPr>
            <p:spPr bwMode="auto">
              <a:xfrm>
                <a:off x="4099" y="1535"/>
                <a:ext cx="18" cy="36"/>
              </a:xfrm>
              <a:custGeom>
                <a:avLst/>
                <a:gdLst>
                  <a:gd name="T0" fmla="*/ 0 w 97"/>
                  <a:gd name="T1" fmla="*/ 0 h 193"/>
                  <a:gd name="T2" fmla="*/ 0 w 97"/>
                  <a:gd name="T3" fmla="*/ 0 h 193"/>
                  <a:gd name="T4" fmla="*/ 0 w 97"/>
                  <a:gd name="T5" fmla="*/ 0 h 193"/>
                  <a:gd name="T6" fmla="*/ 0 w 97"/>
                  <a:gd name="T7" fmla="*/ 0 h 193"/>
                  <a:gd name="T8" fmla="*/ 0 w 97"/>
                  <a:gd name="T9" fmla="*/ 0 h 193"/>
                  <a:gd name="T10" fmla="*/ 0 w 97"/>
                  <a:gd name="T11" fmla="*/ 0 h 193"/>
                  <a:gd name="T12" fmla="*/ 0 w 97"/>
                  <a:gd name="T13" fmla="*/ 0 h 193"/>
                  <a:gd name="T14" fmla="*/ 0 w 97"/>
                  <a:gd name="T15" fmla="*/ 0 h 193"/>
                  <a:gd name="T16" fmla="*/ 0 w 97"/>
                  <a:gd name="T17" fmla="*/ 0 h 193"/>
                  <a:gd name="T18" fmla="*/ 0 w 97"/>
                  <a:gd name="T19" fmla="*/ 0 h 193"/>
                  <a:gd name="T20" fmla="*/ 0 w 97"/>
                  <a:gd name="T21" fmla="*/ 0 h 193"/>
                  <a:gd name="T22" fmla="*/ 0 w 97"/>
                  <a:gd name="T23" fmla="*/ 0 h 193"/>
                  <a:gd name="T24" fmla="*/ 0 w 97"/>
                  <a:gd name="T25" fmla="*/ 0 h 193"/>
                  <a:gd name="T26" fmla="*/ 0 w 97"/>
                  <a:gd name="T27" fmla="*/ 0 h 193"/>
                  <a:gd name="T28" fmla="*/ 0 w 97"/>
                  <a:gd name="T29" fmla="*/ 0 h 1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7"/>
                  <a:gd name="T46" fmla="*/ 0 h 193"/>
                  <a:gd name="T47" fmla="*/ 97 w 97"/>
                  <a:gd name="T48" fmla="*/ 193 h 19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7" h="193">
                    <a:moveTo>
                      <a:pt x="0" y="0"/>
                    </a:moveTo>
                    <a:cubicBezTo>
                      <a:pt x="10" y="19"/>
                      <a:pt x="28" y="35"/>
                      <a:pt x="38" y="55"/>
                    </a:cubicBezTo>
                    <a:cubicBezTo>
                      <a:pt x="39" y="61"/>
                      <a:pt x="41" y="67"/>
                      <a:pt x="44" y="73"/>
                    </a:cubicBezTo>
                    <a:cubicBezTo>
                      <a:pt x="50" y="101"/>
                      <a:pt x="50" y="119"/>
                      <a:pt x="81" y="124"/>
                    </a:cubicBezTo>
                    <a:cubicBezTo>
                      <a:pt x="88" y="127"/>
                      <a:pt x="86" y="130"/>
                      <a:pt x="89" y="136"/>
                    </a:cubicBezTo>
                    <a:cubicBezTo>
                      <a:pt x="90" y="146"/>
                      <a:pt x="97" y="171"/>
                      <a:pt x="86" y="177"/>
                    </a:cubicBezTo>
                    <a:cubicBezTo>
                      <a:pt x="87" y="183"/>
                      <a:pt x="90" y="186"/>
                      <a:pt x="92" y="192"/>
                    </a:cubicBezTo>
                    <a:cubicBezTo>
                      <a:pt x="85" y="193"/>
                      <a:pt x="84" y="192"/>
                      <a:pt x="81" y="186"/>
                    </a:cubicBezTo>
                    <a:cubicBezTo>
                      <a:pt x="77" y="189"/>
                      <a:pt x="76" y="192"/>
                      <a:pt x="74" y="184"/>
                    </a:cubicBezTo>
                    <a:cubicBezTo>
                      <a:pt x="69" y="166"/>
                      <a:pt x="68" y="152"/>
                      <a:pt x="51" y="142"/>
                    </a:cubicBezTo>
                    <a:cubicBezTo>
                      <a:pt x="39" y="144"/>
                      <a:pt x="38" y="152"/>
                      <a:pt x="33" y="139"/>
                    </a:cubicBezTo>
                    <a:cubicBezTo>
                      <a:pt x="31" y="130"/>
                      <a:pt x="29" y="115"/>
                      <a:pt x="23" y="108"/>
                    </a:cubicBezTo>
                    <a:cubicBezTo>
                      <a:pt x="21" y="96"/>
                      <a:pt x="18" y="86"/>
                      <a:pt x="12" y="76"/>
                    </a:cubicBezTo>
                    <a:cubicBezTo>
                      <a:pt x="10" y="62"/>
                      <a:pt x="11" y="51"/>
                      <a:pt x="6" y="37"/>
                    </a:cubicBezTo>
                    <a:cubicBezTo>
                      <a:pt x="4" y="25"/>
                      <a:pt x="2" y="12"/>
                      <a:pt x="0"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26" name="Freeform 982"/>
              <p:cNvSpPr>
                <a:spLocks/>
              </p:cNvSpPr>
              <p:nvPr/>
            </p:nvSpPr>
            <p:spPr bwMode="auto">
              <a:xfrm>
                <a:off x="4115" y="1556"/>
                <a:ext cx="15" cy="30"/>
              </a:xfrm>
              <a:custGeom>
                <a:avLst/>
                <a:gdLst>
                  <a:gd name="T0" fmla="*/ 0 w 83"/>
                  <a:gd name="T1" fmla="*/ 0 h 158"/>
                  <a:gd name="T2" fmla="*/ 0 w 83"/>
                  <a:gd name="T3" fmla="*/ 0 h 158"/>
                  <a:gd name="T4" fmla="*/ 0 w 83"/>
                  <a:gd name="T5" fmla="*/ 0 h 158"/>
                  <a:gd name="T6" fmla="*/ 0 w 83"/>
                  <a:gd name="T7" fmla="*/ 0 h 158"/>
                  <a:gd name="T8" fmla="*/ 0 w 83"/>
                  <a:gd name="T9" fmla="*/ 0 h 158"/>
                  <a:gd name="T10" fmla="*/ 0 w 83"/>
                  <a:gd name="T11" fmla="*/ 0 h 158"/>
                  <a:gd name="T12" fmla="*/ 0 w 83"/>
                  <a:gd name="T13" fmla="*/ 0 h 158"/>
                  <a:gd name="T14" fmla="*/ 0 w 83"/>
                  <a:gd name="T15" fmla="*/ 0 h 158"/>
                  <a:gd name="T16" fmla="*/ 0 w 83"/>
                  <a:gd name="T17" fmla="*/ 0 h 158"/>
                  <a:gd name="T18" fmla="*/ 0 w 83"/>
                  <a:gd name="T19" fmla="*/ 0 h 158"/>
                  <a:gd name="T20" fmla="*/ 0 w 83"/>
                  <a:gd name="T21" fmla="*/ 0 h 158"/>
                  <a:gd name="T22" fmla="*/ 0 w 83"/>
                  <a:gd name="T23" fmla="*/ 0 h 158"/>
                  <a:gd name="T24" fmla="*/ 0 w 83"/>
                  <a:gd name="T25" fmla="*/ 0 h 158"/>
                  <a:gd name="T26" fmla="*/ 0 w 83"/>
                  <a:gd name="T27" fmla="*/ 0 h 158"/>
                  <a:gd name="T28" fmla="*/ 0 w 83"/>
                  <a:gd name="T29" fmla="*/ 0 h 158"/>
                  <a:gd name="T30" fmla="*/ 0 w 83"/>
                  <a:gd name="T31" fmla="*/ 0 h 158"/>
                  <a:gd name="T32" fmla="*/ 0 w 83"/>
                  <a:gd name="T33" fmla="*/ 0 h 1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3"/>
                  <a:gd name="T52" fmla="*/ 0 h 158"/>
                  <a:gd name="T53" fmla="*/ 83 w 83"/>
                  <a:gd name="T54" fmla="*/ 158 h 1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3" h="158">
                    <a:moveTo>
                      <a:pt x="0" y="15"/>
                    </a:moveTo>
                    <a:cubicBezTo>
                      <a:pt x="21" y="19"/>
                      <a:pt x="14" y="20"/>
                      <a:pt x="29" y="29"/>
                    </a:cubicBezTo>
                    <a:cubicBezTo>
                      <a:pt x="36" y="38"/>
                      <a:pt x="40" y="47"/>
                      <a:pt x="50" y="53"/>
                    </a:cubicBezTo>
                    <a:cubicBezTo>
                      <a:pt x="53" y="58"/>
                      <a:pt x="55" y="62"/>
                      <a:pt x="60" y="65"/>
                    </a:cubicBezTo>
                    <a:cubicBezTo>
                      <a:pt x="64" y="72"/>
                      <a:pt x="70" y="77"/>
                      <a:pt x="75" y="84"/>
                    </a:cubicBezTo>
                    <a:cubicBezTo>
                      <a:pt x="73" y="92"/>
                      <a:pt x="70" y="91"/>
                      <a:pt x="74" y="98"/>
                    </a:cubicBezTo>
                    <a:cubicBezTo>
                      <a:pt x="75" y="105"/>
                      <a:pt x="75" y="109"/>
                      <a:pt x="81" y="113"/>
                    </a:cubicBezTo>
                    <a:cubicBezTo>
                      <a:pt x="74" y="118"/>
                      <a:pt x="78" y="126"/>
                      <a:pt x="83" y="132"/>
                    </a:cubicBezTo>
                    <a:cubicBezTo>
                      <a:pt x="81" y="147"/>
                      <a:pt x="79" y="147"/>
                      <a:pt x="77" y="158"/>
                    </a:cubicBezTo>
                    <a:cubicBezTo>
                      <a:pt x="73" y="149"/>
                      <a:pt x="69" y="139"/>
                      <a:pt x="63" y="131"/>
                    </a:cubicBezTo>
                    <a:cubicBezTo>
                      <a:pt x="59" y="109"/>
                      <a:pt x="46" y="95"/>
                      <a:pt x="24" y="90"/>
                    </a:cubicBezTo>
                    <a:cubicBezTo>
                      <a:pt x="25" y="87"/>
                      <a:pt x="24" y="83"/>
                      <a:pt x="26" y="80"/>
                    </a:cubicBezTo>
                    <a:cubicBezTo>
                      <a:pt x="27" y="78"/>
                      <a:pt x="30" y="82"/>
                      <a:pt x="32" y="81"/>
                    </a:cubicBezTo>
                    <a:cubicBezTo>
                      <a:pt x="33" y="80"/>
                      <a:pt x="31" y="78"/>
                      <a:pt x="30" y="77"/>
                    </a:cubicBezTo>
                    <a:cubicBezTo>
                      <a:pt x="27" y="71"/>
                      <a:pt x="25" y="69"/>
                      <a:pt x="18" y="68"/>
                    </a:cubicBezTo>
                    <a:cubicBezTo>
                      <a:pt x="12" y="64"/>
                      <a:pt x="7" y="62"/>
                      <a:pt x="2" y="56"/>
                    </a:cubicBezTo>
                    <a:cubicBezTo>
                      <a:pt x="2" y="53"/>
                      <a:pt x="10" y="0"/>
                      <a:pt x="0" y="15"/>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27" name="Freeform 983"/>
              <p:cNvSpPr>
                <a:spLocks/>
              </p:cNvSpPr>
              <p:nvPr/>
            </p:nvSpPr>
            <p:spPr bwMode="auto">
              <a:xfrm>
                <a:off x="4133" y="1588"/>
                <a:ext cx="2" cy="4"/>
              </a:xfrm>
              <a:custGeom>
                <a:avLst/>
                <a:gdLst>
                  <a:gd name="T0" fmla="*/ 0 w 10"/>
                  <a:gd name="T1" fmla="*/ 0 h 23"/>
                  <a:gd name="T2" fmla="*/ 0 w 10"/>
                  <a:gd name="T3" fmla="*/ 0 h 23"/>
                  <a:gd name="T4" fmla="*/ 0 w 10"/>
                  <a:gd name="T5" fmla="*/ 0 h 23"/>
                  <a:gd name="T6" fmla="*/ 0 60000 65536"/>
                  <a:gd name="T7" fmla="*/ 0 60000 65536"/>
                  <a:gd name="T8" fmla="*/ 0 60000 65536"/>
                  <a:gd name="T9" fmla="*/ 0 w 10"/>
                  <a:gd name="T10" fmla="*/ 0 h 23"/>
                  <a:gd name="T11" fmla="*/ 10 w 10"/>
                  <a:gd name="T12" fmla="*/ 23 h 23"/>
                </a:gdLst>
                <a:ahLst/>
                <a:cxnLst>
                  <a:cxn ang="T6">
                    <a:pos x="T0" y="T1"/>
                  </a:cxn>
                  <a:cxn ang="T7">
                    <a:pos x="T2" y="T3"/>
                  </a:cxn>
                  <a:cxn ang="T8">
                    <a:pos x="T4" y="T5"/>
                  </a:cxn>
                </a:cxnLst>
                <a:rect l="T9" t="T10" r="T11" b="T12"/>
                <a:pathLst>
                  <a:path w="10" h="23">
                    <a:moveTo>
                      <a:pt x="5" y="0"/>
                    </a:moveTo>
                    <a:cubicBezTo>
                      <a:pt x="0" y="8"/>
                      <a:pt x="2" y="15"/>
                      <a:pt x="7" y="23"/>
                    </a:cubicBezTo>
                    <a:cubicBezTo>
                      <a:pt x="9" y="15"/>
                      <a:pt x="10" y="7"/>
                      <a:pt x="5"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28" name="Freeform 984"/>
              <p:cNvSpPr>
                <a:spLocks/>
              </p:cNvSpPr>
              <p:nvPr/>
            </p:nvSpPr>
            <p:spPr bwMode="auto">
              <a:xfrm>
                <a:off x="4152" y="1605"/>
                <a:ext cx="2" cy="5"/>
              </a:xfrm>
              <a:custGeom>
                <a:avLst/>
                <a:gdLst>
                  <a:gd name="T0" fmla="*/ 0 w 11"/>
                  <a:gd name="T1" fmla="*/ 0 h 25"/>
                  <a:gd name="T2" fmla="*/ 0 w 11"/>
                  <a:gd name="T3" fmla="*/ 0 h 25"/>
                  <a:gd name="T4" fmla="*/ 0 w 11"/>
                  <a:gd name="T5" fmla="*/ 0 h 25"/>
                  <a:gd name="T6" fmla="*/ 0 w 11"/>
                  <a:gd name="T7" fmla="*/ 0 h 25"/>
                  <a:gd name="T8" fmla="*/ 0 60000 65536"/>
                  <a:gd name="T9" fmla="*/ 0 60000 65536"/>
                  <a:gd name="T10" fmla="*/ 0 60000 65536"/>
                  <a:gd name="T11" fmla="*/ 0 60000 65536"/>
                  <a:gd name="T12" fmla="*/ 0 w 11"/>
                  <a:gd name="T13" fmla="*/ 0 h 25"/>
                  <a:gd name="T14" fmla="*/ 11 w 11"/>
                  <a:gd name="T15" fmla="*/ 25 h 25"/>
                </a:gdLst>
                <a:ahLst/>
                <a:cxnLst>
                  <a:cxn ang="T8">
                    <a:pos x="T0" y="T1"/>
                  </a:cxn>
                  <a:cxn ang="T9">
                    <a:pos x="T2" y="T3"/>
                  </a:cxn>
                  <a:cxn ang="T10">
                    <a:pos x="T4" y="T5"/>
                  </a:cxn>
                  <a:cxn ang="T11">
                    <a:pos x="T6" y="T7"/>
                  </a:cxn>
                </a:cxnLst>
                <a:rect l="T12" t="T13" r="T14" b="T15"/>
                <a:pathLst>
                  <a:path w="11" h="25">
                    <a:moveTo>
                      <a:pt x="5" y="8"/>
                    </a:moveTo>
                    <a:cubicBezTo>
                      <a:pt x="4" y="16"/>
                      <a:pt x="0" y="25"/>
                      <a:pt x="11" y="21"/>
                    </a:cubicBezTo>
                    <a:cubicBezTo>
                      <a:pt x="11" y="18"/>
                      <a:pt x="11" y="14"/>
                      <a:pt x="10" y="11"/>
                    </a:cubicBezTo>
                    <a:cubicBezTo>
                      <a:pt x="5" y="0"/>
                      <a:pt x="5" y="12"/>
                      <a:pt x="5" y="8"/>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29" name="Freeform 985"/>
              <p:cNvSpPr>
                <a:spLocks/>
              </p:cNvSpPr>
              <p:nvPr/>
            </p:nvSpPr>
            <p:spPr bwMode="auto">
              <a:xfrm>
                <a:off x="4154" y="1611"/>
                <a:ext cx="1" cy="2"/>
              </a:xfrm>
              <a:custGeom>
                <a:avLst/>
                <a:gdLst>
                  <a:gd name="T0" fmla="*/ 0 w 5"/>
                  <a:gd name="T1" fmla="*/ 0 h 11"/>
                  <a:gd name="T2" fmla="*/ 0 w 5"/>
                  <a:gd name="T3" fmla="*/ 0 h 11"/>
                  <a:gd name="T4" fmla="*/ 0 w 5"/>
                  <a:gd name="T5" fmla="*/ 0 h 11"/>
                  <a:gd name="T6" fmla="*/ 0 w 5"/>
                  <a:gd name="T7" fmla="*/ 0 h 11"/>
                  <a:gd name="T8" fmla="*/ 0 60000 65536"/>
                  <a:gd name="T9" fmla="*/ 0 60000 65536"/>
                  <a:gd name="T10" fmla="*/ 0 60000 65536"/>
                  <a:gd name="T11" fmla="*/ 0 60000 65536"/>
                  <a:gd name="T12" fmla="*/ 0 w 5"/>
                  <a:gd name="T13" fmla="*/ 0 h 11"/>
                  <a:gd name="T14" fmla="*/ 5 w 5"/>
                  <a:gd name="T15" fmla="*/ 11 h 11"/>
                </a:gdLst>
                <a:ahLst/>
                <a:cxnLst>
                  <a:cxn ang="T8">
                    <a:pos x="T0" y="T1"/>
                  </a:cxn>
                  <a:cxn ang="T9">
                    <a:pos x="T2" y="T3"/>
                  </a:cxn>
                  <a:cxn ang="T10">
                    <a:pos x="T4" y="T5"/>
                  </a:cxn>
                  <a:cxn ang="T11">
                    <a:pos x="T6" y="T7"/>
                  </a:cxn>
                </a:cxnLst>
                <a:rect l="T12" t="T13" r="T14" b="T15"/>
                <a:pathLst>
                  <a:path w="5" h="11">
                    <a:moveTo>
                      <a:pt x="1" y="0"/>
                    </a:moveTo>
                    <a:cubicBezTo>
                      <a:pt x="1" y="2"/>
                      <a:pt x="0" y="4"/>
                      <a:pt x="0" y="6"/>
                    </a:cubicBezTo>
                    <a:cubicBezTo>
                      <a:pt x="0" y="8"/>
                      <a:pt x="2" y="11"/>
                      <a:pt x="3" y="10"/>
                    </a:cubicBezTo>
                    <a:cubicBezTo>
                      <a:pt x="5" y="7"/>
                      <a:pt x="1" y="3"/>
                      <a:pt x="1"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30" name="Freeform 986"/>
              <p:cNvSpPr>
                <a:spLocks/>
              </p:cNvSpPr>
              <p:nvPr/>
            </p:nvSpPr>
            <p:spPr bwMode="auto">
              <a:xfrm>
                <a:off x="4156" y="1619"/>
                <a:ext cx="3" cy="7"/>
              </a:xfrm>
              <a:custGeom>
                <a:avLst/>
                <a:gdLst>
                  <a:gd name="T0" fmla="*/ 0 w 17"/>
                  <a:gd name="T1" fmla="*/ 0 h 39"/>
                  <a:gd name="T2" fmla="*/ 0 w 17"/>
                  <a:gd name="T3" fmla="*/ 0 h 39"/>
                  <a:gd name="T4" fmla="*/ 0 w 17"/>
                  <a:gd name="T5" fmla="*/ 0 h 39"/>
                  <a:gd name="T6" fmla="*/ 0 w 17"/>
                  <a:gd name="T7" fmla="*/ 0 h 39"/>
                  <a:gd name="T8" fmla="*/ 0 w 17"/>
                  <a:gd name="T9" fmla="*/ 0 h 39"/>
                  <a:gd name="T10" fmla="*/ 0 w 17"/>
                  <a:gd name="T11" fmla="*/ 0 h 39"/>
                  <a:gd name="T12" fmla="*/ 0 w 17"/>
                  <a:gd name="T13" fmla="*/ 0 h 39"/>
                  <a:gd name="T14" fmla="*/ 0 60000 65536"/>
                  <a:gd name="T15" fmla="*/ 0 60000 65536"/>
                  <a:gd name="T16" fmla="*/ 0 60000 65536"/>
                  <a:gd name="T17" fmla="*/ 0 60000 65536"/>
                  <a:gd name="T18" fmla="*/ 0 60000 65536"/>
                  <a:gd name="T19" fmla="*/ 0 60000 65536"/>
                  <a:gd name="T20" fmla="*/ 0 60000 65536"/>
                  <a:gd name="T21" fmla="*/ 0 w 17"/>
                  <a:gd name="T22" fmla="*/ 0 h 39"/>
                  <a:gd name="T23" fmla="*/ 17 w 17"/>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9">
                    <a:moveTo>
                      <a:pt x="7" y="4"/>
                    </a:moveTo>
                    <a:cubicBezTo>
                      <a:pt x="4" y="11"/>
                      <a:pt x="0" y="23"/>
                      <a:pt x="10" y="25"/>
                    </a:cubicBezTo>
                    <a:cubicBezTo>
                      <a:pt x="13" y="30"/>
                      <a:pt x="15" y="39"/>
                      <a:pt x="17" y="28"/>
                    </a:cubicBezTo>
                    <a:cubicBezTo>
                      <a:pt x="17" y="26"/>
                      <a:pt x="17" y="24"/>
                      <a:pt x="16" y="22"/>
                    </a:cubicBezTo>
                    <a:cubicBezTo>
                      <a:pt x="15" y="21"/>
                      <a:pt x="11" y="23"/>
                      <a:pt x="11" y="21"/>
                    </a:cubicBezTo>
                    <a:cubicBezTo>
                      <a:pt x="9" y="14"/>
                      <a:pt x="10" y="7"/>
                      <a:pt x="10" y="0"/>
                    </a:cubicBezTo>
                    <a:cubicBezTo>
                      <a:pt x="4" y="1"/>
                      <a:pt x="4" y="0"/>
                      <a:pt x="7" y="4"/>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31" name="Freeform 987"/>
              <p:cNvSpPr>
                <a:spLocks/>
              </p:cNvSpPr>
              <p:nvPr/>
            </p:nvSpPr>
            <p:spPr bwMode="auto">
              <a:xfrm>
                <a:off x="4132" y="1573"/>
                <a:ext cx="14" cy="17"/>
              </a:xfrm>
              <a:custGeom>
                <a:avLst/>
                <a:gdLst>
                  <a:gd name="T0" fmla="*/ 0 w 73"/>
                  <a:gd name="T1" fmla="*/ 0 h 92"/>
                  <a:gd name="T2" fmla="*/ 0 w 73"/>
                  <a:gd name="T3" fmla="*/ 0 h 92"/>
                  <a:gd name="T4" fmla="*/ 0 w 73"/>
                  <a:gd name="T5" fmla="*/ 0 h 92"/>
                  <a:gd name="T6" fmla="*/ 0 w 73"/>
                  <a:gd name="T7" fmla="*/ 0 h 92"/>
                  <a:gd name="T8" fmla="*/ 0 w 73"/>
                  <a:gd name="T9" fmla="*/ 0 h 92"/>
                  <a:gd name="T10" fmla="*/ 0 w 73"/>
                  <a:gd name="T11" fmla="*/ 0 h 92"/>
                  <a:gd name="T12" fmla="*/ 0 w 73"/>
                  <a:gd name="T13" fmla="*/ 0 h 92"/>
                  <a:gd name="T14" fmla="*/ 0 w 73"/>
                  <a:gd name="T15" fmla="*/ 0 h 92"/>
                  <a:gd name="T16" fmla="*/ 0 w 73"/>
                  <a:gd name="T17" fmla="*/ 0 h 92"/>
                  <a:gd name="T18" fmla="*/ 0 w 73"/>
                  <a:gd name="T19" fmla="*/ 0 h 92"/>
                  <a:gd name="T20" fmla="*/ 0 w 73"/>
                  <a:gd name="T21" fmla="*/ 0 h 92"/>
                  <a:gd name="T22" fmla="*/ 0 w 73"/>
                  <a:gd name="T23" fmla="*/ 0 h 92"/>
                  <a:gd name="T24" fmla="*/ 0 w 73"/>
                  <a:gd name="T25" fmla="*/ 0 h 92"/>
                  <a:gd name="T26" fmla="*/ 0 w 73"/>
                  <a:gd name="T27" fmla="*/ 0 h 92"/>
                  <a:gd name="T28" fmla="*/ 0 w 73"/>
                  <a:gd name="T29" fmla="*/ 0 h 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3"/>
                  <a:gd name="T46" fmla="*/ 0 h 92"/>
                  <a:gd name="T47" fmla="*/ 73 w 73"/>
                  <a:gd name="T48" fmla="*/ 92 h 9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3" h="92">
                    <a:moveTo>
                      <a:pt x="16" y="10"/>
                    </a:moveTo>
                    <a:cubicBezTo>
                      <a:pt x="15" y="14"/>
                      <a:pt x="16" y="19"/>
                      <a:pt x="14" y="23"/>
                    </a:cubicBezTo>
                    <a:cubicBezTo>
                      <a:pt x="13" y="26"/>
                      <a:pt x="0" y="34"/>
                      <a:pt x="13" y="29"/>
                    </a:cubicBezTo>
                    <a:cubicBezTo>
                      <a:pt x="27" y="33"/>
                      <a:pt x="17" y="39"/>
                      <a:pt x="26" y="47"/>
                    </a:cubicBezTo>
                    <a:cubicBezTo>
                      <a:pt x="30" y="50"/>
                      <a:pt x="36" y="52"/>
                      <a:pt x="40" y="55"/>
                    </a:cubicBezTo>
                    <a:cubicBezTo>
                      <a:pt x="38" y="48"/>
                      <a:pt x="35" y="47"/>
                      <a:pt x="29" y="43"/>
                    </a:cubicBezTo>
                    <a:cubicBezTo>
                      <a:pt x="26" y="29"/>
                      <a:pt x="37" y="41"/>
                      <a:pt x="40" y="46"/>
                    </a:cubicBezTo>
                    <a:cubicBezTo>
                      <a:pt x="41" y="53"/>
                      <a:pt x="45" y="59"/>
                      <a:pt x="49" y="65"/>
                    </a:cubicBezTo>
                    <a:cubicBezTo>
                      <a:pt x="50" y="71"/>
                      <a:pt x="50" y="73"/>
                      <a:pt x="56" y="76"/>
                    </a:cubicBezTo>
                    <a:cubicBezTo>
                      <a:pt x="60" y="82"/>
                      <a:pt x="62" y="87"/>
                      <a:pt x="68" y="92"/>
                    </a:cubicBezTo>
                    <a:cubicBezTo>
                      <a:pt x="73" y="81"/>
                      <a:pt x="66" y="59"/>
                      <a:pt x="55" y="53"/>
                    </a:cubicBezTo>
                    <a:cubicBezTo>
                      <a:pt x="52" y="49"/>
                      <a:pt x="50" y="44"/>
                      <a:pt x="47" y="40"/>
                    </a:cubicBezTo>
                    <a:cubicBezTo>
                      <a:pt x="46" y="34"/>
                      <a:pt x="42" y="27"/>
                      <a:pt x="38" y="22"/>
                    </a:cubicBezTo>
                    <a:cubicBezTo>
                      <a:pt x="37" y="15"/>
                      <a:pt x="30" y="11"/>
                      <a:pt x="23" y="10"/>
                    </a:cubicBezTo>
                    <a:cubicBezTo>
                      <a:pt x="18" y="8"/>
                      <a:pt x="12" y="0"/>
                      <a:pt x="16" y="1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32" name="Freeform 988"/>
              <p:cNvSpPr>
                <a:spLocks/>
              </p:cNvSpPr>
              <p:nvPr/>
            </p:nvSpPr>
            <p:spPr bwMode="auto">
              <a:xfrm>
                <a:off x="4136" y="1584"/>
                <a:ext cx="1" cy="1"/>
              </a:xfrm>
              <a:custGeom>
                <a:avLst/>
                <a:gdLst>
                  <a:gd name="T0" fmla="*/ 0 w 5"/>
                  <a:gd name="T1" fmla="*/ 0 h 8"/>
                  <a:gd name="T2" fmla="*/ 0 w 5"/>
                  <a:gd name="T3" fmla="*/ 0 h 8"/>
                  <a:gd name="T4" fmla="*/ 0 w 5"/>
                  <a:gd name="T5" fmla="*/ 0 h 8"/>
                  <a:gd name="T6" fmla="*/ 0 w 5"/>
                  <a:gd name="T7" fmla="*/ 0 h 8"/>
                  <a:gd name="T8" fmla="*/ 0 w 5"/>
                  <a:gd name="T9" fmla="*/ 0 h 8"/>
                  <a:gd name="T10" fmla="*/ 0 60000 65536"/>
                  <a:gd name="T11" fmla="*/ 0 60000 65536"/>
                  <a:gd name="T12" fmla="*/ 0 60000 65536"/>
                  <a:gd name="T13" fmla="*/ 0 60000 65536"/>
                  <a:gd name="T14" fmla="*/ 0 60000 65536"/>
                  <a:gd name="T15" fmla="*/ 0 w 5"/>
                  <a:gd name="T16" fmla="*/ 0 h 8"/>
                  <a:gd name="T17" fmla="*/ 5 w 5"/>
                  <a:gd name="T18" fmla="*/ 8 h 8"/>
                </a:gdLst>
                <a:ahLst/>
                <a:cxnLst>
                  <a:cxn ang="T10">
                    <a:pos x="T0" y="T1"/>
                  </a:cxn>
                  <a:cxn ang="T11">
                    <a:pos x="T2" y="T3"/>
                  </a:cxn>
                  <a:cxn ang="T12">
                    <a:pos x="T4" y="T5"/>
                  </a:cxn>
                  <a:cxn ang="T13">
                    <a:pos x="T6" y="T7"/>
                  </a:cxn>
                  <a:cxn ang="T14">
                    <a:pos x="T8" y="T9"/>
                  </a:cxn>
                </a:cxnLst>
                <a:rect l="T15" t="T16" r="T17" b="T18"/>
                <a:pathLst>
                  <a:path w="5" h="8">
                    <a:moveTo>
                      <a:pt x="0" y="1"/>
                    </a:moveTo>
                    <a:cubicBezTo>
                      <a:pt x="1" y="3"/>
                      <a:pt x="0" y="6"/>
                      <a:pt x="2" y="7"/>
                    </a:cubicBezTo>
                    <a:cubicBezTo>
                      <a:pt x="4" y="8"/>
                      <a:pt x="5" y="5"/>
                      <a:pt x="5" y="3"/>
                    </a:cubicBezTo>
                    <a:lnTo>
                      <a:pt x="0" y="0"/>
                    </a:lnTo>
                    <a:cubicBezTo>
                      <a:pt x="0" y="0"/>
                      <a:pt x="0" y="1"/>
                      <a:pt x="0" y="1"/>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33" name="Freeform 989"/>
              <p:cNvSpPr>
                <a:spLocks/>
              </p:cNvSpPr>
              <p:nvPr/>
            </p:nvSpPr>
            <p:spPr bwMode="auto">
              <a:xfrm>
                <a:off x="4130" y="1575"/>
                <a:ext cx="3" cy="4"/>
              </a:xfrm>
              <a:custGeom>
                <a:avLst/>
                <a:gdLst>
                  <a:gd name="T0" fmla="*/ 0 w 16"/>
                  <a:gd name="T1" fmla="*/ 0 h 21"/>
                  <a:gd name="T2" fmla="*/ 0 w 16"/>
                  <a:gd name="T3" fmla="*/ 0 h 21"/>
                  <a:gd name="T4" fmla="*/ 0 w 16"/>
                  <a:gd name="T5" fmla="*/ 0 h 21"/>
                  <a:gd name="T6" fmla="*/ 0 w 16"/>
                  <a:gd name="T7" fmla="*/ 0 h 21"/>
                  <a:gd name="T8" fmla="*/ 0 60000 65536"/>
                  <a:gd name="T9" fmla="*/ 0 60000 65536"/>
                  <a:gd name="T10" fmla="*/ 0 60000 65536"/>
                  <a:gd name="T11" fmla="*/ 0 60000 65536"/>
                  <a:gd name="T12" fmla="*/ 0 w 16"/>
                  <a:gd name="T13" fmla="*/ 0 h 21"/>
                  <a:gd name="T14" fmla="*/ 16 w 16"/>
                  <a:gd name="T15" fmla="*/ 21 h 21"/>
                </a:gdLst>
                <a:ahLst/>
                <a:cxnLst>
                  <a:cxn ang="T8">
                    <a:pos x="T0" y="T1"/>
                  </a:cxn>
                  <a:cxn ang="T9">
                    <a:pos x="T2" y="T3"/>
                  </a:cxn>
                  <a:cxn ang="T10">
                    <a:pos x="T4" y="T5"/>
                  </a:cxn>
                  <a:cxn ang="T11">
                    <a:pos x="T6" y="T7"/>
                  </a:cxn>
                </a:cxnLst>
                <a:rect l="T12" t="T13" r="T14" b="T15"/>
                <a:pathLst>
                  <a:path w="16" h="21">
                    <a:moveTo>
                      <a:pt x="0" y="0"/>
                    </a:moveTo>
                    <a:cubicBezTo>
                      <a:pt x="11" y="1"/>
                      <a:pt x="9" y="2"/>
                      <a:pt x="15" y="10"/>
                    </a:cubicBezTo>
                    <a:cubicBezTo>
                      <a:pt x="16" y="16"/>
                      <a:pt x="16" y="21"/>
                      <a:pt x="9" y="16"/>
                    </a:cubicBezTo>
                    <a:cubicBezTo>
                      <a:pt x="11" y="5"/>
                      <a:pt x="0" y="4"/>
                      <a:pt x="0"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34" name="Freeform 990"/>
              <p:cNvSpPr>
                <a:spLocks/>
              </p:cNvSpPr>
              <p:nvPr/>
            </p:nvSpPr>
            <p:spPr bwMode="auto">
              <a:xfrm>
                <a:off x="4137" y="1586"/>
                <a:ext cx="2" cy="2"/>
              </a:xfrm>
              <a:custGeom>
                <a:avLst/>
                <a:gdLst>
                  <a:gd name="T0" fmla="*/ 0 w 8"/>
                  <a:gd name="T1" fmla="*/ 0 h 12"/>
                  <a:gd name="T2" fmla="*/ 0 w 8"/>
                  <a:gd name="T3" fmla="*/ 0 h 12"/>
                  <a:gd name="T4" fmla="*/ 0 w 8"/>
                  <a:gd name="T5" fmla="*/ 0 h 12"/>
                  <a:gd name="T6" fmla="*/ 0 w 8"/>
                  <a:gd name="T7" fmla="*/ 0 h 12"/>
                  <a:gd name="T8" fmla="*/ 0 60000 65536"/>
                  <a:gd name="T9" fmla="*/ 0 60000 65536"/>
                  <a:gd name="T10" fmla="*/ 0 60000 65536"/>
                  <a:gd name="T11" fmla="*/ 0 60000 65536"/>
                  <a:gd name="T12" fmla="*/ 0 w 8"/>
                  <a:gd name="T13" fmla="*/ 0 h 12"/>
                  <a:gd name="T14" fmla="*/ 8 w 8"/>
                  <a:gd name="T15" fmla="*/ 12 h 12"/>
                </a:gdLst>
                <a:ahLst/>
                <a:cxnLst>
                  <a:cxn ang="T8">
                    <a:pos x="T0" y="T1"/>
                  </a:cxn>
                  <a:cxn ang="T9">
                    <a:pos x="T2" y="T3"/>
                  </a:cxn>
                  <a:cxn ang="T10">
                    <a:pos x="T4" y="T5"/>
                  </a:cxn>
                  <a:cxn ang="T11">
                    <a:pos x="T6" y="T7"/>
                  </a:cxn>
                </a:cxnLst>
                <a:rect l="T12" t="T13" r="T14" b="T15"/>
                <a:pathLst>
                  <a:path w="8" h="12">
                    <a:moveTo>
                      <a:pt x="3" y="5"/>
                    </a:moveTo>
                    <a:cubicBezTo>
                      <a:pt x="4" y="6"/>
                      <a:pt x="6" y="9"/>
                      <a:pt x="7" y="8"/>
                    </a:cubicBezTo>
                    <a:cubicBezTo>
                      <a:pt x="8" y="7"/>
                      <a:pt x="8" y="3"/>
                      <a:pt x="6" y="2"/>
                    </a:cubicBezTo>
                    <a:cubicBezTo>
                      <a:pt x="0" y="0"/>
                      <a:pt x="6" y="12"/>
                      <a:pt x="3" y="5"/>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35" name="Freeform 991"/>
              <p:cNvSpPr>
                <a:spLocks/>
              </p:cNvSpPr>
              <p:nvPr/>
            </p:nvSpPr>
            <p:spPr bwMode="auto">
              <a:xfrm>
                <a:off x="4146" y="1590"/>
                <a:ext cx="3" cy="5"/>
              </a:xfrm>
              <a:custGeom>
                <a:avLst/>
                <a:gdLst>
                  <a:gd name="T0" fmla="*/ 0 w 19"/>
                  <a:gd name="T1" fmla="*/ 0 h 24"/>
                  <a:gd name="T2" fmla="*/ 0 w 19"/>
                  <a:gd name="T3" fmla="*/ 0 h 24"/>
                  <a:gd name="T4" fmla="*/ 0 w 19"/>
                  <a:gd name="T5" fmla="*/ 0 h 24"/>
                  <a:gd name="T6" fmla="*/ 0 w 19"/>
                  <a:gd name="T7" fmla="*/ 0 h 24"/>
                  <a:gd name="T8" fmla="*/ 0 w 19"/>
                  <a:gd name="T9" fmla="*/ 0 h 24"/>
                  <a:gd name="T10" fmla="*/ 0 w 19"/>
                  <a:gd name="T11" fmla="*/ 0 h 24"/>
                  <a:gd name="T12" fmla="*/ 0 60000 65536"/>
                  <a:gd name="T13" fmla="*/ 0 60000 65536"/>
                  <a:gd name="T14" fmla="*/ 0 60000 65536"/>
                  <a:gd name="T15" fmla="*/ 0 60000 65536"/>
                  <a:gd name="T16" fmla="*/ 0 60000 65536"/>
                  <a:gd name="T17" fmla="*/ 0 60000 65536"/>
                  <a:gd name="T18" fmla="*/ 0 w 19"/>
                  <a:gd name="T19" fmla="*/ 0 h 24"/>
                  <a:gd name="T20" fmla="*/ 19 w 19"/>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9" h="24">
                    <a:moveTo>
                      <a:pt x="0" y="0"/>
                    </a:moveTo>
                    <a:cubicBezTo>
                      <a:pt x="5" y="4"/>
                      <a:pt x="7" y="7"/>
                      <a:pt x="10" y="12"/>
                    </a:cubicBezTo>
                    <a:cubicBezTo>
                      <a:pt x="9" y="20"/>
                      <a:pt x="4" y="21"/>
                      <a:pt x="13" y="24"/>
                    </a:cubicBezTo>
                    <a:cubicBezTo>
                      <a:pt x="15" y="23"/>
                      <a:pt x="19" y="24"/>
                      <a:pt x="19" y="22"/>
                    </a:cubicBezTo>
                    <a:cubicBezTo>
                      <a:pt x="19" y="20"/>
                      <a:pt x="15" y="22"/>
                      <a:pt x="13" y="21"/>
                    </a:cubicBezTo>
                    <a:cubicBezTo>
                      <a:pt x="4" y="13"/>
                      <a:pt x="17" y="0"/>
                      <a:pt x="0"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36" name="Freeform 992"/>
              <p:cNvSpPr>
                <a:spLocks/>
              </p:cNvSpPr>
              <p:nvPr/>
            </p:nvSpPr>
            <p:spPr bwMode="auto">
              <a:xfrm>
                <a:off x="4102" y="1511"/>
                <a:ext cx="35" cy="64"/>
              </a:xfrm>
              <a:custGeom>
                <a:avLst/>
                <a:gdLst>
                  <a:gd name="T0" fmla="*/ 0 w 191"/>
                  <a:gd name="T1" fmla="*/ 0 h 349"/>
                  <a:gd name="T2" fmla="*/ 0 w 191"/>
                  <a:gd name="T3" fmla="*/ 0 h 349"/>
                  <a:gd name="T4" fmla="*/ 0 w 191"/>
                  <a:gd name="T5" fmla="*/ 0 h 349"/>
                  <a:gd name="T6" fmla="*/ 0 w 191"/>
                  <a:gd name="T7" fmla="*/ 0 h 349"/>
                  <a:gd name="T8" fmla="*/ 0 w 191"/>
                  <a:gd name="T9" fmla="*/ 0 h 349"/>
                  <a:gd name="T10" fmla="*/ 0 w 191"/>
                  <a:gd name="T11" fmla="*/ 0 h 349"/>
                  <a:gd name="T12" fmla="*/ 0 w 191"/>
                  <a:gd name="T13" fmla="*/ 0 h 349"/>
                  <a:gd name="T14" fmla="*/ 0 w 191"/>
                  <a:gd name="T15" fmla="*/ 0 h 349"/>
                  <a:gd name="T16" fmla="*/ 0 w 191"/>
                  <a:gd name="T17" fmla="*/ 0 h 349"/>
                  <a:gd name="T18" fmla="*/ 0 w 191"/>
                  <a:gd name="T19" fmla="*/ 0 h 349"/>
                  <a:gd name="T20" fmla="*/ 0 w 191"/>
                  <a:gd name="T21" fmla="*/ 0 h 349"/>
                  <a:gd name="T22" fmla="*/ 0 w 191"/>
                  <a:gd name="T23" fmla="*/ 0 h 349"/>
                  <a:gd name="T24" fmla="*/ 0 w 191"/>
                  <a:gd name="T25" fmla="*/ 0 h 349"/>
                  <a:gd name="T26" fmla="*/ 0 w 191"/>
                  <a:gd name="T27" fmla="*/ 0 h 349"/>
                  <a:gd name="T28" fmla="*/ 0 w 191"/>
                  <a:gd name="T29" fmla="*/ 0 h 349"/>
                  <a:gd name="T30" fmla="*/ 0 w 191"/>
                  <a:gd name="T31" fmla="*/ 0 h 349"/>
                  <a:gd name="T32" fmla="*/ 0 w 191"/>
                  <a:gd name="T33" fmla="*/ 0 h 349"/>
                  <a:gd name="T34" fmla="*/ 0 w 191"/>
                  <a:gd name="T35" fmla="*/ 0 h 349"/>
                  <a:gd name="T36" fmla="*/ 0 w 191"/>
                  <a:gd name="T37" fmla="*/ 0 h 349"/>
                  <a:gd name="T38" fmla="*/ 0 w 191"/>
                  <a:gd name="T39" fmla="*/ 0 h 349"/>
                  <a:gd name="T40" fmla="*/ 0 w 191"/>
                  <a:gd name="T41" fmla="*/ 0 h 349"/>
                  <a:gd name="T42" fmla="*/ 0 w 191"/>
                  <a:gd name="T43" fmla="*/ 0 h 349"/>
                  <a:gd name="T44" fmla="*/ 0 w 191"/>
                  <a:gd name="T45" fmla="*/ 0 h 349"/>
                  <a:gd name="T46" fmla="*/ 0 w 191"/>
                  <a:gd name="T47" fmla="*/ 0 h 349"/>
                  <a:gd name="T48" fmla="*/ 0 w 191"/>
                  <a:gd name="T49" fmla="*/ 0 h 349"/>
                  <a:gd name="T50" fmla="*/ 0 w 191"/>
                  <a:gd name="T51" fmla="*/ 0 h 349"/>
                  <a:gd name="T52" fmla="*/ 0 w 191"/>
                  <a:gd name="T53" fmla="*/ 0 h 349"/>
                  <a:gd name="T54" fmla="*/ 0 w 191"/>
                  <a:gd name="T55" fmla="*/ 0 h 349"/>
                  <a:gd name="T56" fmla="*/ 0 w 191"/>
                  <a:gd name="T57" fmla="*/ 0 h 349"/>
                  <a:gd name="T58" fmla="*/ 0 w 191"/>
                  <a:gd name="T59" fmla="*/ 0 h 349"/>
                  <a:gd name="T60" fmla="*/ 0 w 191"/>
                  <a:gd name="T61" fmla="*/ 0 h 349"/>
                  <a:gd name="T62" fmla="*/ 0 w 191"/>
                  <a:gd name="T63" fmla="*/ 0 h 349"/>
                  <a:gd name="T64" fmla="*/ 0 w 191"/>
                  <a:gd name="T65" fmla="*/ 0 h 349"/>
                  <a:gd name="T66" fmla="*/ 0 w 191"/>
                  <a:gd name="T67" fmla="*/ 0 h 349"/>
                  <a:gd name="T68" fmla="*/ 0 w 191"/>
                  <a:gd name="T69" fmla="*/ 0 h 349"/>
                  <a:gd name="T70" fmla="*/ 0 w 191"/>
                  <a:gd name="T71" fmla="*/ 0 h 349"/>
                  <a:gd name="T72" fmla="*/ 0 w 191"/>
                  <a:gd name="T73" fmla="*/ 0 h 349"/>
                  <a:gd name="T74" fmla="*/ 0 w 191"/>
                  <a:gd name="T75" fmla="*/ 0 h 349"/>
                  <a:gd name="T76" fmla="*/ 0 w 191"/>
                  <a:gd name="T77" fmla="*/ 0 h 349"/>
                  <a:gd name="T78" fmla="*/ 0 w 191"/>
                  <a:gd name="T79" fmla="*/ 0 h 349"/>
                  <a:gd name="T80" fmla="*/ 0 w 191"/>
                  <a:gd name="T81" fmla="*/ 0 h 349"/>
                  <a:gd name="T82" fmla="*/ 0 w 191"/>
                  <a:gd name="T83" fmla="*/ 0 h 349"/>
                  <a:gd name="T84" fmla="*/ 0 w 191"/>
                  <a:gd name="T85" fmla="*/ 0 h 349"/>
                  <a:gd name="T86" fmla="*/ 0 w 191"/>
                  <a:gd name="T87" fmla="*/ 0 h 349"/>
                  <a:gd name="T88" fmla="*/ 0 w 191"/>
                  <a:gd name="T89" fmla="*/ 0 h 349"/>
                  <a:gd name="T90" fmla="*/ 0 w 191"/>
                  <a:gd name="T91" fmla="*/ 0 h 349"/>
                  <a:gd name="T92" fmla="*/ 0 w 191"/>
                  <a:gd name="T93" fmla="*/ 0 h 349"/>
                  <a:gd name="T94" fmla="*/ 0 w 191"/>
                  <a:gd name="T95" fmla="*/ 0 h 349"/>
                  <a:gd name="T96" fmla="*/ 0 w 191"/>
                  <a:gd name="T97" fmla="*/ 0 h 349"/>
                  <a:gd name="T98" fmla="*/ 0 w 191"/>
                  <a:gd name="T99" fmla="*/ 0 h 349"/>
                  <a:gd name="T100" fmla="*/ 0 w 191"/>
                  <a:gd name="T101" fmla="*/ 0 h 349"/>
                  <a:gd name="T102" fmla="*/ 0 w 191"/>
                  <a:gd name="T103" fmla="*/ 0 h 349"/>
                  <a:gd name="T104" fmla="*/ 0 w 191"/>
                  <a:gd name="T105" fmla="*/ 0 h 34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1"/>
                  <a:gd name="T160" fmla="*/ 0 h 349"/>
                  <a:gd name="T161" fmla="*/ 191 w 191"/>
                  <a:gd name="T162" fmla="*/ 349 h 34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1" h="349">
                    <a:moveTo>
                      <a:pt x="165" y="334"/>
                    </a:moveTo>
                    <a:cubicBezTo>
                      <a:pt x="164" y="323"/>
                      <a:pt x="164" y="321"/>
                      <a:pt x="159" y="313"/>
                    </a:cubicBezTo>
                    <a:cubicBezTo>
                      <a:pt x="158" y="297"/>
                      <a:pt x="156" y="291"/>
                      <a:pt x="147" y="279"/>
                    </a:cubicBezTo>
                    <a:cubicBezTo>
                      <a:pt x="146" y="273"/>
                      <a:pt x="144" y="267"/>
                      <a:pt x="141" y="261"/>
                    </a:cubicBezTo>
                    <a:cubicBezTo>
                      <a:pt x="142" y="255"/>
                      <a:pt x="143" y="249"/>
                      <a:pt x="146" y="243"/>
                    </a:cubicBezTo>
                    <a:cubicBezTo>
                      <a:pt x="149" y="228"/>
                      <a:pt x="146" y="218"/>
                      <a:pt x="138" y="207"/>
                    </a:cubicBezTo>
                    <a:cubicBezTo>
                      <a:pt x="137" y="201"/>
                      <a:pt x="130" y="196"/>
                      <a:pt x="125" y="192"/>
                    </a:cubicBezTo>
                    <a:cubicBezTo>
                      <a:pt x="120" y="184"/>
                      <a:pt x="116" y="176"/>
                      <a:pt x="108" y="171"/>
                    </a:cubicBezTo>
                    <a:cubicBezTo>
                      <a:pt x="107" y="169"/>
                      <a:pt x="106" y="168"/>
                      <a:pt x="105" y="166"/>
                    </a:cubicBezTo>
                    <a:cubicBezTo>
                      <a:pt x="98" y="156"/>
                      <a:pt x="101" y="158"/>
                      <a:pt x="108" y="165"/>
                    </a:cubicBezTo>
                    <a:cubicBezTo>
                      <a:pt x="111" y="168"/>
                      <a:pt x="111" y="172"/>
                      <a:pt x="114" y="174"/>
                    </a:cubicBezTo>
                    <a:cubicBezTo>
                      <a:pt x="115" y="175"/>
                      <a:pt x="117" y="175"/>
                      <a:pt x="119" y="175"/>
                    </a:cubicBezTo>
                    <a:cubicBezTo>
                      <a:pt x="121" y="164"/>
                      <a:pt x="108" y="152"/>
                      <a:pt x="102" y="142"/>
                    </a:cubicBezTo>
                    <a:cubicBezTo>
                      <a:pt x="101" y="136"/>
                      <a:pt x="98" y="133"/>
                      <a:pt x="96" y="127"/>
                    </a:cubicBezTo>
                    <a:cubicBezTo>
                      <a:pt x="89" y="129"/>
                      <a:pt x="86" y="129"/>
                      <a:pt x="81" y="123"/>
                    </a:cubicBezTo>
                    <a:cubicBezTo>
                      <a:pt x="79" y="112"/>
                      <a:pt x="90" y="109"/>
                      <a:pt x="74" y="97"/>
                    </a:cubicBezTo>
                    <a:cubicBezTo>
                      <a:pt x="71" y="92"/>
                      <a:pt x="68" y="90"/>
                      <a:pt x="63" y="87"/>
                    </a:cubicBezTo>
                    <a:cubicBezTo>
                      <a:pt x="61" y="79"/>
                      <a:pt x="54" y="66"/>
                      <a:pt x="47" y="61"/>
                    </a:cubicBezTo>
                    <a:cubicBezTo>
                      <a:pt x="43" y="52"/>
                      <a:pt x="30" y="50"/>
                      <a:pt x="23" y="43"/>
                    </a:cubicBezTo>
                    <a:cubicBezTo>
                      <a:pt x="18" y="38"/>
                      <a:pt x="15" y="31"/>
                      <a:pt x="12" y="25"/>
                    </a:cubicBezTo>
                    <a:cubicBezTo>
                      <a:pt x="11" y="16"/>
                      <a:pt x="8" y="11"/>
                      <a:pt x="0" y="6"/>
                    </a:cubicBezTo>
                    <a:cubicBezTo>
                      <a:pt x="1" y="4"/>
                      <a:pt x="0" y="1"/>
                      <a:pt x="2" y="0"/>
                    </a:cubicBezTo>
                    <a:cubicBezTo>
                      <a:pt x="3" y="0"/>
                      <a:pt x="10" y="12"/>
                      <a:pt x="11" y="13"/>
                    </a:cubicBezTo>
                    <a:cubicBezTo>
                      <a:pt x="16" y="18"/>
                      <a:pt x="22" y="19"/>
                      <a:pt x="29" y="21"/>
                    </a:cubicBezTo>
                    <a:cubicBezTo>
                      <a:pt x="36" y="26"/>
                      <a:pt x="38" y="35"/>
                      <a:pt x="45" y="40"/>
                    </a:cubicBezTo>
                    <a:cubicBezTo>
                      <a:pt x="47" y="46"/>
                      <a:pt x="49" y="48"/>
                      <a:pt x="54" y="51"/>
                    </a:cubicBezTo>
                    <a:cubicBezTo>
                      <a:pt x="61" y="65"/>
                      <a:pt x="73" y="81"/>
                      <a:pt x="83" y="94"/>
                    </a:cubicBezTo>
                    <a:cubicBezTo>
                      <a:pt x="84" y="101"/>
                      <a:pt x="89" y="107"/>
                      <a:pt x="95" y="111"/>
                    </a:cubicBezTo>
                    <a:cubicBezTo>
                      <a:pt x="91" y="105"/>
                      <a:pt x="88" y="99"/>
                      <a:pt x="84" y="93"/>
                    </a:cubicBezTo>
                    <a:cubicBezTo>
                      <a:pt x="83" y="89"/>
                      <a:pt x="83" y="88"/>
                      <a:pt x="81" y="84"/>
                    </a:cubicBezTo>
                    <a:cubicBezTo>
                      <a:pt x="80" y="82"/>
                      <a:pt x="77" y="79"/>
                      <a:pt x="77" y="79"/>
                    </a:cubicBezTo>
                    <a:cubicBezTo>
                      <a:pt x="82" y="87"/>
                      <a:pt x="85" y="95"/>
                      <a:pt x="95" y="97"/>
                    </a:cubicBezTo>
                    <a:cubicBezTo>
                      <a:pt x="96" y="104"/>
                      <a:pt x="100" y="109"/>
                      <a:pt x="104" y="115"/>
                    </a:cubicBezTo>
                    <a:cubicBezTo>
                      <a:pt x="107" y="130"/>
                      <a:pt x="121" y="136"/>
                      <a:pt x="132" y="145"/>
                    </a:cubicBezTo>
                    <a:cubicBezTo>
                      <a:pt x="136" y="151"/>
                      <a:pt x="139" y="157"/>
                      <a:pt x="143" y="163"/>
                    </a:cubicBezTo>
                    <a:cubicBezTo>
                      <a:pt x="144" y="168"/>
                      <a:pt x="155" y="181"/>
                      <a:pt x="146" y="174"/>
                    </a:cubicBezTo>
                    <a:cubicBezTo>
                      <a:pt x="144" y="168"/>
                      <a:pt x="142" y="166"/>
                      <a:pt x="137" y="162"/>
                    </a:cubicBezTo>
                    <a:cubicBezTo>
                      <a:pt x="133" y="171"/>
                      <a:pt x="146" y="186"/>
                      <a:pt x="152" y="193"/>
                    </a:cubicBezTo>
                    <a:cubicBezTo>
                      <a:pt x="153" y="197"/>
                      <a:pt x="154" y="209"/>
                      <a:pt x="156" y="196"/>
                    </a:cubicBezTo>
                    <a:cubicBezTo>
                      <a:pt x="169" y="201"/>
                      <a:pt x="159" y="215"/>
                      <a:pt x="164" y="226"/>
                    </a:cubicBezTo>
                    <a:cubicBezTo>
                      <a:pt x="162" y="227"/>
                      <a:pt x="161" y="228"/>
                      <a:pt x="159" y="228"/>
                    </a:cubicBezTo>
                    <a:cubicBezTo>
                      <a:pt x="158" y="228"/>
                      <a:pt x="156" y="225"/>
                      <a:pt x="155" y="226"/>
                    </a:cubicBezTo>
                    <a:cubicBezTo>
                      <a:pt x="150" y="231"/>
                      <a:pt x="166" y="239"/>
                      <a:pt x="168" y="240"/>
                    </a:cubicBezTo>
                    <a:cubicBezTo>
                      <a:pt x="170" y="245"/>
                      <a:pt x="173" y="249"/>
                      <a:pt x="176" y="253"/>
                    </a:cubicBezTo>
                    <a:cubicBezTo>
                      <a:pt x="177" y="260"/>
                      <a:pt x="181" y="265"/>
                      <a:pt x="185" y="271"/>
                    </a:cubicBezTo>
                    <a:cubicBezTo>
                      <a:pt x="186" y="277"/>
                      <a:pt x="189" y="280"/>
                      <a:pt x="191" y="285"/>
                    </a:cubicBezTo>
                    <a:cubicBezTo>
                      <a:pt x="178" y="288"/>
                      <a:pt x="174" y="269"/>
                      <a:pt x="168" y="261"/>
                    </a:cubicBezTo>
                    <a:cubicBezTo>
                      <a:pt x="164" y="267"/>
                      <a:pt x="167" y="277"/>
                      <a:pt x="168" y="285"/>
                    </a:cubicBezTo>
                    <a:cubicBezTo>
                      <a:pt x="168" y="294"/>
                      <a:pt x="161" y="313"/>
                      <a:pt x="171" y="318"/>
                    </a:cubicBezTo>
                    <a:cubicBezTo>
                      <a:pt x="175" y="326"/>
                      <a:pt x="173" y="334"/>
                      <a:pt x="176" y="342"/>
                    </a:cubicBezTo>
                    <a:cubicBezTo>
                      <a:pt x="175" y="344"/>
                      <a:pt x="176" y="347"/>
                      <a:pt x="174" y="348"/>
                    </a:cubicBezTo>
                    <a:cubicBezTo>
                      <a:pt x="172" y="349"/>
                      <a:pt x="174" y="345"/>
                      <a:pt x="173" y="343"/>
                    </a:cubicBezTo>
                    <a:cubicBezTo>
                      <a:pt x="172" y="341"/>
                      <a:pt x="162" y="325"/>
                      <a:pt x="165" y="334"/>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37" name="Freeform 993"/>
              <p:cNvSpPr>
                <a:spLocks/>
              </p:cNvSpPr>
              <p:nvPr/>
            </p:nvSpPr>
            <p:spPr bwMode="auto">
              <a:xfrm>
                <a:off x="4132" y="1561"/>
                <a:ext cx="9" cy="15"/>
              </a:xfrm>
              <a:custGeom>
                <a:avLst/>
                <a:gdLst>
                  <a:gd name="T0" fmla="*/ 0 w 46"/>
                  <a:gd name="T1" fmla="*/ 0 h 82"/>
                  <a:gd name="T2" fmla="*/ 0 w 46"/>
                  <a:gd name="T3" fmla="*/ 0 h 82"/>
                  <a:gd name="T4" fmla="*/ 0 w 46"/>
                  <a:gd name="T5" fmla="*/ 0 h 82"/>
                  <a:gd name="T6" fmla="*/ 0 w 46"/>
                  <a:gd name="T7" fmla="*/ 0 h 82"/>
                  <a:gd name="T8" fmla="*/ 0 w 46"/>
                  <a:gd name="T9" fmla="*/ 0 h 82"/>
                  <a:gd name="T10" fmla="*/ 0 w 46"/>
                  <a:gd name="T11" fmla="*/ 0 h 82"/>
                  <a:gd name="T12" fmla="*/ 0 w 46"/>
                  <a:gd name="T13" fmla="*/ 0 h 82"/>
                  <a:gd name="T14" fmla="*/ 0 w 46"/>
                  <a:gd name="T15" fmla="*/ 0 h 82"/>
                  <a:gd name="T16" fmla="*/ 0 w 46"/>
                  <a:gd name="T17" fmla="*/ 0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
                  <a:gd name="T28" fmla="*/ 0 h 82"/>
                  <a:gd name="T29" fmla="*/ 46 w 46"/>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 h="82">
                    <a:moveTo>
                      <a:pt x="7" y="17"/>
                    </a:moveTo>
                    <a:cubicBezTo>
                      <a:pt x="12" y="23"/>
                      <a:pt x="15" y="32"/>
                      <a:pt x="19" y="39"/>
                    </a:cubicBezTo>
                    <a:cubicBezTo>
                      <a:pt x="17" y="52"/>
                      <a:pt x="9" y="60"/>
                      <a:pt x="25" y="63"/>
                    </a:cubicBezTo>
                    <a:cubicBezTo>
                      <a:pt x="27" y="82"/>
                      <a:pt x="24" y="73"/>
                      <a:pt x="34" y="69"/>
                    </a:cubicBezTo>
                    <a:cubicBezTo>
                      <a:pt x="37" y="71"/>
                      <a:pt x="40" y="76"/>
                      <a:pt x="43" y="74"/>
                    </a:cubicBezTo>
                    <a:cubicBezTo>
                      <a:pt x="46" y="72"/>
                      <a:pt x="35" y="63"/>
                      <a:pt x="34" y="62"/>
                    </a:cubicBezTo>
                    <a:cubicBezTo>
                      <a:pt x="31" y="54"/>
                      <a:pt x="26" y="47"/>
                      <a:pt x="23" y="39"/>
                    </a:cubicBezTo>
                    <a:cubicBezTo>
                      <a:pt x="22" y="22"/>
                      <a:pt x="14" y="15"/>
                      <a:pt x="8" y="0"/>
                    </a:cubicBezTo>
                    <a:cubicBezTo>
                      <a:pt x="0" y="4"/>
                      <a:pt x="1" y="30"/>
                      <a:pt x="7" y="17"/>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38" name="Freeform 994"/>
              <p:cNvSpPr>
                <a:spLocks/>
              </p:cNvSpPr>
              <p:nvPr/>
            </p:nvSpPr>
            <p:spPr bwMode="auto">
              <a:xfrm>
                <a:off x="4119" y="1555"/>
                <a:ext cx="2" cy="2"/>
              </a:xfrm>
              <a:custGeom>
                <a:avLst/>
                <a:gdLst>
                  <a:gd name="T0" fmla="*/ 0 w 9"/>
                  <a:gd name="T1" fmla="*/ 0 h 9"/>
                  <a:gd name="T2" fmla="*/ 0 w 9"/>
                  <a:gd name="T3" fmla="*/ 0 h 9"/>
                  <a:gd name="T4" fmla="*/ 0 w 9"/>
                  <a:gd name="T5" fmla="*/ 0 h 9"/>
                  <a:gd name="T6" fmla="*/ 0 60000 65536"/>
                  <a:gd name="T7" fmla="*/ 0 60000 65536"/>
                  <a:gd name="T8" fmla="*/ 0 60000 65536"/>
                  <a:gd name="T9" fmla="*/ 0 w 9"/>
                  <a:gd name="T10" fmla="*/ 0 h 9"/>
                  <a:gd name="T11" fmla="*/ 9 w 9"/>
                  <a:gd name="T12" fmla="*/ 9 h 9"/>
                </a:gdLst>
                <a:ahLst/>
                <a:cxnLst>
                  <a:cxn ang="T6">
                    <a:pos x="T0" y="T1"/>
                  </a:cxn>
                  <a:cxn ang="T7">
                    <a:pos x="T2" y="T3"/>
                  </a:cxn>
                  <a:cxn ang="T8">
                    <a:pos x="T4" y="T5"/>
                  </a:cxn>
                </a:cxnLst>
                <a:rect l="T9" t="T10" r="T11" b="T12"/>
                <a:pathLst>
                  <a:path w="9" h="9">
                    <a:moveTo>
                      <a:pt x="3" y="0"/>
                    </a:moveTo>
                    <a:cubicBezTo>
                      <a:pt x="0" y="7"/>
                      <a:pt x="1" y="9"/>
                      <a:pt x="9" y="8"/>
                    </a:cubicBezTo>
                    <a:cubicBezTo>
                      <a:pt x="8" y="5"/>
                      <a:pt x="3" y="0"/>
                      <a:pt x="3"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39" name="Freeform 995"/>
              <p:cNvSpPr>
                <a:spLocks/>
              </p:cNvSpPr>
              <p:nvPr/>
            </p:nvSpPr>
            <p:spPr bwMode="auto">
              <a:xfrm>
                <a:off x="4082" y="1486"/>
                <a:ext cx="21" cy="28"/>
              </a:xfrm>
              <a:custGeom>
                <a:avLst/>
                <a:gdLst>
                  <a:gd name="T0" fmla="*/ 0 w 115"/>
                  <a:gd name="T1" fmla="*/ 0 h 150"/>
                  <a:gd name="T2" fmla="*/ 0 w 115"/>
                  <a:gd name="T3" fmla="*/ 0 h 150"/>
                  <a:gd name="T4" fmla="*/ 0 w 115"/>
                  <a:gd name="T5" fmla="*/ 0 h 150"/>
                  <a:gd name="T6" fmla="*/ 0 w 115"/>
                  <a:gd name="T7" fmla="*/ 0 h 150"/>
                  <a:gd name="T8" fmla="*/ 0 w 115"/>
                  <a:gd name="T9" fmla="*/ 0 h 150"/>
                  <a:gd name="T10" fmla="*/ 0 w 115"/>
                  <a:gd name="T11" fmla="*/ 0 h 150"/>
                  <a:gd name="T12" fmla="*/ 0 w 115"/>
                  <a:gd name="T13" fmla="*/ 0 h 150"/>
                  <a:gd name="T14" fmla="*/ 0 w 115"/>
                  <a:gd name="T15" fmla="*/ 0 h 150"/>
                  <a:gd name="T16" fmla="*/ 0 w 115"/>
                  <a:gd name="T17" fmla="*/ 0 h 150"/>
                  <a:gd name="T18" fmla="*/ 0 w 115"/>
                  <a:gd name="T19" fmla="*/ 0 h 150"/>
                  <a:gd name="T20" fmla="*/ 0 w 115"/>
                  <a:gd name="T21" fmla="*/ 0 h 150"/>
                  <a:gd name="T22" fmla="*/ 0 w 115"/>
                  <a:gd name="T23" fmla="*/ 0 h 150"/>
                  <a:gd name="T24" fmla="*/ 0 w 115"/>
                  <a:gd name="T25" fmla="*/ 0 h 150"/>
                  <a:gd name="T26" fmla="*/ 0 w 115"/>
                  <a:gd name="T27" fmla="*/ 0 h 150"/>
                  <a:gd name="T28" fmla="*/ 0 w 115"/>
                  <a:gd name="T29" fmla="*/ 0 h 150"/>
                  <a:gd name="T30" fmla="*/ 0 w 115"/>
                  <a:gd name="T31" fmla="*/ 0 h 150"/>
                  <a:gd name="T32" fmla="*/ 0 w 115"/>
                  <a:gd name="T33" fmla="*/ 0 h 150"/>
                  <a:gd name="T34" fmla="*/ 0 w 115"/>
                  <a:gd name="T35" fmla="*/ 0 h 150"/>
                  <a:gd name="T36" fmla="*/ 0 w 115"/>
                  <a:gd name="T37" fmla="*/ 0 h 150"/>
                  <a:gd name="T38" fmla="*/ 0 w 115"/>
                  <a:gd name="T39" fmla="*/ 0 h 150"/>
                  <a:gd name="T40" fmla="*/ 0 w 115"/>
                  <a:gd name="T41" fmla="*/ 0 h 150"/>
                  <a:gd name="T42" fmla="*/ 0 w 115"/>
                  <a:gd name="T43" fmla="*/ 0 h 150"/>
                  <a:gd name="T44" fmla="*/ 0 w 115"/>
                  <a:gd name="T45" fmla="*/ 0 h 150"/>
                  <a:gd name="T46" fmla="*/ 0 w 115"/>
                  <a:gd name="T47" fmla="*/ 0 h 150"/>
                  <a:gd name="T48" fmla="*/ 0 w 115"/>
                  <a:gd name="T49" fmla="*/ 0 h 150"/>
                  <a:gd name="T50" fmla="*/ 0 w 115"/>
                  <a:gd name="T51" fmla="*/ 0 h 150"/>
                  <a:gd name="T52" fmla="*/ 0 w 115"/>
                  <a:gd name="T53" fmla="*/ 0 h 15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15"/>
                  <a:gd name="T82" fmla="*/ 0 h 150"/>
                  <a:gd name="T83" fmla="*/ 115 w 115"/>
                  <a:gd name="T84" fmla="*/ 150 h 15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15" h="150">
                    <a:moveTo>
                      <a:pt x="10" y="0"/>
                    </a:moveTo>
                    <a:cubicBezTo>
                      <a:pt x="17" y="3"/>
                      <a:pt x="23" y="5"/>
                      <a:pt x="30" y="8"/>
                    </a:cubicBezTo>
                    <a:cubicBezTo>
                      <a:pt x="22" y="13"/>
                      <a:pt x="28" y="18"/>
                      <a:pt x="34" y="23"/>
                    </a:cubicBezTo>
                    <a:cubicBezTo>
                      <a:pt x="35" y="25"/>
                      <a:pt x="34" y="29"/>
                      <a:pt x="36" y="30"/>
                    </a:cubicBezTo>
                    <a:cubicBezTo>
                      <a:pt x="38" y="31"/>
                      <a:pt x="40" y="28"/>
                      <a:pt x="42" y="29"/>
                    </a:cubicBezTo>
                    <a:cubicBezTo>
                      <a:pt x="44" y="30"/>
                      <a:pt x="42" y="33"/>
                      <a:pt x="43" y="35"/>
                    </a:cubicBezTo>
                    <a:cubicBezTo>
                      <a:pt x="44" y="37"/>
                      <a:pt x="46" y="37"/>
                      <a:pt x="48" y="38"/>
                    </a:cubicBezTo>
                    <a:cubicBezTo>
                      <a:pt x="55" y="47"/>
                      <a:pt x="56" y="57"/>
                      <a:pt x="63" y="66"/>
                    </a:cubicBezTo>
                    <a:cubicBezTo>
                      <a:pt x="65" y="74"/>
                      <a:pt x="73" y="88"/>
                      <a:pt x="81" y="90"/>
                    </a:cubicBezTo>
                    <a:cubicBezTo>
                      <a:pt x="91" y="95"/>
                      <a:pt x="80" y="100"/>
                      <a:pt x="75" y="104"/>
                    </a:cubicBezTo>
                    <a:cubicBezTo>
                      <a:pt x="78" y="108"/>
                      <a:pt x="79" y="112"/>
                      <a:pt x="81" y="117"/>
                    </a:cubicBezTo>
                    <a:cubicBezTo>
                      <a:pt x="82" y="124"/>
                      <a:pt x="89" y="125"/>
                      <a:pt x="96" y="126"/>
                    </a:cubicBezTo>
                    <a:cubicBezTo>
                      <a:pt x="100" y="132"/>
                      <a:pt x="98" y="136"/>
                      <a:pt x="105" y="140"/>
                    </a:cubicBezTo>
                    <a:cubicBezTo>
                      <a:pt x="109" y="145"/>
                      <a:pt x="115" y="148"/>
                      <a:pt x="106" y="150"/>
                    </a:cubicBezTo>
                    <a:cubicBezTo>
                      <a:pt x="99" y="145"/>
                      <a:pt x="100" y="139"/>
                      <a:pt x="91" y="137"/>
                    </a:cubicBezTo>
                    <a:cubicBezTo>
                      <a:pt x="87" y="134"/>
                      <a:pt x="82" y="131"/>
                      <a:pt x="78" y="128"/>
                    </a:cubicBezTo>
                    <a:cubicBezTo>
                      <a:pt x="76" y="120"/>
                      <a:pt x="76" y="116"/>
                      <a:pt x="69" y="111"/>
                    </a:cubicBezTo>
                    <a:cubicBezTo>
                      <a:pt x="68" y="108"/>
                      <a:pt x="64" y="107"/>
                      <a:pt x="63" y="104"/>
                    </a:cubicBezTo>
                    <a:cubicBezTo>
                      <a:pt x="61" y="100"/>
                      <a:pt x="62" y="95"/>
                      <a:pt x="61" y="90"/>
                    </a:cubicBezTo>
                    <a:cubicBezTo>
                      <a:pt x="57" y="76"/>
                      <a:pt x="36" y="59"/>
                      <a:pt x="22" y="56"/>
                    </a:cubicBezTo>
                    <a:cubicBezTo>
                      <a:pt x="13" y="51"/>
                      <a:pt x="6" y="56"/>
                      <a:pt x="12" y="44"/>
                    </a:cubicBezTo>
                    <a:cubicBezTo>
                      <a:pt x="6" y="41"/>
                      <a:pt x="3" y="39"/>
                      <a:pt x="0" y="33"/>
                    </a:cubicBezTo>
                    <a:cubicBezTo>
                      <a:pt x="5" y="27"/>
                      <a:pt x="5" y="32"/>
                      <a:pt x="12" y="33"/>
                    </a:cubicBezTo>
                    <a:cubicBezTo>
                      <a:pt x="16" y="36"/>
                      <a:pt x="21" y="38"/>
                      <a:pt x="25" y="41"/>
                    </a:cubicBezTo>
                    <a:cubicBezTo>
                      <a:pt x="37" y="38"/>
                      <a:pt x="31" y="34"/>
                      <a:pt x="25" y="26"/>
                    </a:cubicBezTo>
                    <a:cubicBezTo>
                      <a:pt x="24" y="20"/>
                      <a:pt x="21" y="17"/>
                      <a:pt x="18" y="12"/>
                    </a:cubicBezTo>
                    <a:cubicBezTo>
                      <a:pt x="19" y="4"/>
                      <a:pt x="17" y="4"/>
                      <a:pt x="10"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40" name="Freeform 996"/>
              <p:cNvSpPr>
                <a:spLocks/>
              </p:cNvSpPr>
              <p:nvPr/>
            </p:nvSpPr>
            <p:spPr bwMode="auto">
              <a:xfrm>
                <a:off x="4160" y="1639"/>
                <a:ext cx="2" cy="2"/>
              </a:xfrm>
              <a:custGeom>
                <a:avLst/>
                <a:gdLst>
                  <a:gd name="T0" fmla="*/ 0 w 11"/>
                  <a:gd name="T1" fmla="*/ 0 h 11"/>
                  <a:gd name="T2" fmla="*/ 0 w 11"/>
                  <a:gd name="T3" fmla="*/ 0 h 11"/>
                  <a:gd name="T4" fmla="*/ 0 w 11"/>
                  <a:gd name="T5" fmla="*/ 0 h 11"/>
                  <a:gd name="T6" fmla="*/ 0 60000 65536"/>
                  <a:gd name="T7" fmla="*/ 0 60000 65536"/>
                  <a:gd name="T8" fmla="*/ 0 60000 65536"/>
                  <a:gd name="T9" fmla="*/ 0 w 11"/>
                  <a:gd name="T10" fmla="*/ 0 h 11"/>
                  <a:gd name="T11" fmla="*/ 11 w 11"/>
                  <a:gd name="T12" fmla="*/ 11 h 11"/>
                </a:gdLst>
                <a:ahLst/>
                <a:cxnLst>
                  <a:cxn ang="T6">
                    <a:pos x="T0" y="T1"/>
                  </a:cxn>
                  <a:cxn ang="T7">
                    <a:pos x="T2" y="T3"/>
                  </a:cxn>
                  <a:cxn ang="T8">
                    <a:pos x="T4" y="T5"/>
                  </a:cxn>
                </a:cxnLst>
                <a:rect l="T9" t="T10" r="T11" b="T12"/>
                <a:pathLst>
                  <a:path w="11" h="11">
                    <a:moveTo>
                      <a:pt x="8" y="0"/>
                    </a:moveTo>
                    <a:cubicBezTo>
                      <a:pt x="0" y="3"/>
                      <a:pt x="1" y="11"/>
                      <a:pt x="11" y="6"/>
                    </a:cubicBezTo>
                    <a:cubicBezTo>
                      <a:pt x="9" y="0"/>
                      <a:pt x="11" y="0"/>
                      <a:pt x="8"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41" name="Freeform 997"/>
              <p:cNvSpPr>
                <a:spLocks/>
              </p:cNvSpPr>
              <p:nvPr/>
            </p:nvSpPr>
            <p:spPr bwMode="auto">
              <a:xfrm>
                <a:off x="4159" y="1645"/>
                <a:ext cx="4" cy="4"/>
              </a:xfrm>
              <a:custGeom>
                <a:avLst/>
                <a:gdLst>
                  <a:gd name="T0" fmla="*/ 0 w 26"/>
                  <a:gd name="T1" fmla="*/ 0 h 23"/>
                  <a:gd name="T2" fmla="*/ 0 w 26"/>
                  <a:gd name="T3" fmla="*/ 0 h 23"/>
                  <a:gd name="T4" fmla="*/ 0 w 26"/>
                  <a:gd name="T5" fmla="*/ 0 h 23"/>
                  <a:gd name="T6" fmla="*/ 0 w 26"/>
                  <a:gd name="T7" fmla="*/ 0 h 23"/>
                  <a:gd name="T8" fmla="*/ 0 60000 65536"/>
                  <a:gd name="T9" fmla="*/ 0 60000 65536"/>
                  <a:gd name="T10" fmla="*/ 0 60000 65536"/>
                  <a:gd name="T11" fmla="*/ 0 60000 65536"/>
                  <a:gd name="T12" fmla="*/ 0 w 26"/>
                  <a:gd name="T13" fmla="*/ 0 h 23"/>
                  <a:gd name="T14" fmla="*/ 26 w 26"/>
                  <a:gd name="T15" fmla="*/ 23 h 23"/>
                </a:gdLst>
                <a:ahLst/>
                <a:cxnLst>
                  <a:cxn ang="T8">
                    <a:pos x="T0" y="T1"/>
                  </a:cxn>
                  <a:cxn ang="T9">
                    <a:pos x="T2" y="T3"/>
                  </a:cxn>
                  <a:cxn ang="T10">
                    <a:pos x="T4" y="T5"/>
                  </a:cxn>
                  <a:cxn ang="T11">
                    <a:pos x="T6" y="T7"/>
                  </a:cxn>
                </a:cxnLst>
                <a:rect l="T12" t="T13" r="T14" b="T15"/>
                <a:pathLst>
                  <a:path w="26" h="23">
                    <a:moveTo>
                      <a:pt x="9" y="1"/>
                    </a:moveTo>
                    <a:cubicBezTo>
                      <a:pt x="6" y="12"/>
                      <a:pt x="0" y="12"/>
                      <a:pt x="13" y="15"/>
                    </a:cubicBezTo>
                    <a:cubicBezTo>
                      <a:pt x="26" y="23"/>
                      <a:pt x="17" y="5"/>
                      <a:pt x="13" y="0"/>
                    </a:cubicBezTo>
                    <a:cubicBezTo>
                      <a:pt x="8" y="3"/>
                      <a:pt x="9" y="5"/>
                      <a:pt x="9" y="1"/>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42" name="Freeform 998"/>
              <p:cNvSpPr>
                <a:spLocks/>
              </p:cNvSpPr>
              <p:nvPr/>
            </p:nvSpPr>
            <p:spPr bwMode="auto">
              <a:xfrm>
                <a:off x="4154" y="1649"/>
                <a:ext cx="9" cy="22"/>
              </a:xfrm>
              <a:custGeom>
                <a:avLst/>
                <a:gdLst>
                  <a:gd name="T0" fmla="*/ 0 w 52"/>
                  <a:gd name="T1" fmla="*/ 0 h 120"/>
                  <a:gd name="T2" fmla="*/ 0 w 52"/>
                  <a:gd name="T3" fmla="*/ 0 h 120"/>
                  <a:gd name="T4" fmla="*/ 0 w 52"/>
                  <a:gd name="T5" fmla="*/ 0 h 120"/>
                  <a:gd name="T6" fmla="*/ 0 w 52"/>
                  <a:gd name="T7" fmla="*/ 0 h 120"/>
                  <a:gd name="T8" fmla="*/ 0 w 52"/>
                  <a:gd name="T9" fmla="*/ 0 h 120"/>
                  <a:gd name="T10" fmla="*/ 0 w 52"/>
                  <a:gd name="T11" fmla="*/ 0 h 120"/>
                  <a:gd name="T12" fmla="*/ 0 w 52"/>
                  <a:gd name="T13" fmla="*/ 0 h 120"/>
                  <a:gd name="T14" fmla="*/ 0 w 52"/>
                  <a:gd name="T15" fmla="*/ 0 h 120"/>
                  <a:gd name="T16" fmla="*/ 0 w 52"/>
                  <a:gd name="T17" fmla="*/ 0 h 120"/>
                  <a:gd name="T18" fmla="*/ 0 w 52"/>
                  <a:gd name="T19" fmla="*/ 0 h 120"/>
                  <a:gd name="T20" fmla="*/ 0 w 52"/>
                  <a:gd name="T21" fmla="*/ 0 h 120"/>
                  <a:gd name="T22" fmla="*/ 0 w 52"/>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
                  <a:gd name="T37" fmla="*/ 0 h 120"/>
                  <a:gd name="T38" fmla="*/ 52 w 52"/>
                  <a:gd name="T39" fmla="*/ 120 h 1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 h="120">
                    <a:moveTo>
                      <a:pt x="7" y="0"/>
                    </a:moveTo>
                    <a:cubicBezTo>
                      <a:pt x="0" y="9"/>
                      <a:pt x="1" y="15"/>
                      <a:pt x="6" y="25"/>
                    </a:cubicBezTo>
                    <a:cubicBezTo>
                      <a:pt x="10" y="44"/>
                      <a:pt x="6" y="67"/>
                      <a:pt x="15" y="85"/>
                    </a:cubicBezTo>
                    <a:cubicBezTo>
                      <a:pt x="16" y="92"/>
                      <a:pt x="20" y="103"/>
                      <a:pt x="28" y="105"/>
                    </a:cubicBezTo>
                    <a:cubicBezTo>
                      <a:pt x="33" y="106"/>
                      <a:pt x="43" y="108"/>
                      <a:pt x="43" y="108"/>
                    </a:cubicBezTo>
                    <a:cubicBezTo>
                      <a:pt x="45" y="111"/>
                      <a:pt x="47" y="120"/>
                      <a:pt x="49" y="117"/>
                    </a:cubicBezTo>
                    <a:cubicBezTo>
                      <a:pt x="52" y="113"/>
                      <a:pt x="45" y="103"/>
                      <a:pt x="43" y="100"/>
                    </a:cubicBezTo>
                    <a:cubicBezTo>
                      <a:pt x="41" y="85"/>
                      <a:pt x="41" y="68"/>
                      <a:pt x="34" y="54"/>
                    </a:cubicBezTo>
                    <a:cubicBezTo>
                      <a:pt x="32" y="46"/>
                      <a:pt x="29" y="38"/>
                      <a:pt x="25" y="31"/>
                    </a:cubicBezTo>
                    <a:cubicBezTo>
                      <a:pt x="24" y="24"/>
                      <a:pt x="20" y="18"/>
                      <a:pt x="16" y="12"/>
                    </a:cubicBezTo>
                    <a:cubicBezTo>
                      <a:pt x="15" y="8"/>
                      <a:pt x="16" y="6"/>
                      <a:pt x="12" y="3"/>
                    </a:cubicBezTo>
                    <a:cubicBezTo>
                      <a:pt x="11" y="2"/>
                      <a:pt x="7" y="0"/>
                      <a:pt x="7"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43" name="Freeform 999"/>
              <p:cNvSpPr>
                <a:spLocks/>
              </p:cNvSpPr>
              <p:nvPr/>
            </p:nvSpPr>
            <p:spPr bwMode="auto">
              <a:xfrm>
                <a:off x="4170" y="1686"/>
                <a:ext cx="11" cy="33"/>
              </a:xfrm>
              <a:custGeom>
                <a:avLst/>
                <a:gdLst>
                  <a:gd name="T0" fmla="*/ 0 w 58"/>
                  <a:gd name="T1" fmla="*/ 0 h 180"/>
                  <a:gd name="T2" fmla="*/ 0 w 58"/>
                  <a:gd name="T3" fmla="*/ 0 h 180"/>
                  <a:gd name="T4" fmla="*/ 0 w 58"/>
                  <a:gd name="T5" fmla="*/ 0 h 180"/>
                  <a:gd name="T6" fmla="*/ 0 w 58"/>
                  <a:gd name="T7" fmla="*/ 0 h 180"/>
                  <a:gd name="T8" fmla="*/ 0 w 58"/>
                  <a:gd name="T9" fmla="*/ 0 h 180"/>
                  <a:gd name="T10" fmla="*/ 0 w 58"/>
                  <a:gd name="T11" fmla="*/ 0 h 180"/>
                  <a:gd name="T12" fmla="*/ 0 w 58"/>
                  <a:gd name="T13" fmla="*/ 0 h 180"/>
                  <a:gd name="T14" fmla="*/ 0 w 58"/>
                  <a:gd name="T15" fmla="*/ 0 h 180"/>
                  <a:gd name="T16" fmla="*/ 0 w 58"/>
                  <a:gd name="T17" fmla="*/ 0 h 180"/>
                  <a:gd name="T18" fmla="*/ 0 w 58"/>
                  <a:gd name="T19" fmla="*/ 0 h 180"/>
                  <a:gd name="T20" fmla="*/ 0 w 58"/>
                  <a:gd name="T21" fmla="*/ 0 h 180"/>
                  <a:gd name="T22" fmla="*/ 0 w 58"/>
                  <a:gd name="T23" fmla="*/ 0 h 180"/>
                  <a:gd name="T24" fmla="*/ 0 w 58"/>
                  <a:gd name="T25" fmla="*/ 0 h 180"/>
                  <a:gd name="T26" fmla="*/ 0 w 58"/>
                  <a:gd name="T27" fmla="*/ 0 h 180"/>
                  <a:gd name="T28" fmla="*/ 0 w 58"/>
                  <a:gd name="T29" fmla="*/ 0 h 180"/>
                  <a:gd name="T30" fmla="*/ 0 w 58"/>
                  <a:gd name="T31" fmla="*/ 0 h 180"/>
                  <a:gd name="T32" fmla="*/ 0 w 58"/>
                  <a:gd name="T33" fmla="*/ 0 h 180"/>
                  <a:gd name="T34" fmla="*/ 0 w 58"/>
                  <a:gd name="T35" fmla="*/ 0 h 180"/>
                  <a:gd name="T36" fmla="*/ 0 w 58"/>
                  <a:gd name="T37" fmla="*/ 0 h 1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8"/>
                  <a:gd name="T58" fmla="*/ 0 h 180"/>
                  <a:gd name="T59" fmla="*/ 58 w 58"/>
                  <a:gd name="T60" fmla="*/ 180 h 18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8" h="180">
                    <a:moveTo>
                      <a:pt x="10" y="2"/>
                    </a:moveTo>
                    <a:cubicBezTo>
                      <a:pt x="8" y="32"/>
                      <a:pt x="10" y="10"/>
                      <a:pt x="1" y="25"/>
                    </a:cubicBezTo>
                    <a:cubicBezTo>
                      <a:pt x="2" y="37"/>
                      <a:pt x="0" y="51"/>
                      <a:pt x="6" y="62"/>
                    </a:cubicBezTo>
                    <a:cubicBezTo>
                      <a:pt x="7" y="72"/>
                      <a:pt x="6" y="76"/>
                      <a:pt x="12" y="83"/>
                    </a:cubicBezTo>
                    <a:cubicBezTo>
                      <a:pt x="14" y="93"/>
                      <a:pt x="19" y="101"/>
                      <a:pt x="24" y="110"/>
                    </a:cubicBezTo>
                    <a:cubicBezTo>
                      <a:pt x="20" y="127"/>
                      <a:pt x="11" y="117"/>
                      <a:pt x="24" y="134"/>
                    </a:cubicBezTo>
                    <a:cubicBezTo>
                      <a:pt x="25" y="140"/>
                      <a:pt x="27" y="146"/>
                      <a:pt x="30" y="152"/>
                    </a:cubicBezTo>
                    <a:cubicBezTo>
                      <a:pt x="31" y="158"/>
                      <a:pt x="33" y="162"/>
                      <a:pt x="34" y="169"/>
                    </a:cubicBezTo>
                    <a:cubicBezTo>
                      <a:pt x="37" y="162"/>
                      <a:pt x="34" y="159"/>
                      <a:pt x="42" y="157"/>
                    </a:cubicBezTo>
                    <a:cubicBezTo>
                      <a:pt x="45" y="142"/>
                      <a:pt x="45" y="165"/>
                      <a:pt x="45" y="166"/>
                    </a:cubicBezTo>
                    <a:cubicBezTo>
                      <a:pt x="46" y="177"/>
                      <a:pt x="46" y="180"/>
                      <a:pt x="57" y="178"/>
                    </a:cubicBezTo>
                    <a:cubicBezTo>
                      <a:pt x="58" y="172"/>
                      <a:pt x="58" y="168"/>
                      <a:pt x="55" y="163"/>
                    </a:cubicBezTo>
                    <a:cubicBezTo>
                      <a:pt x="53" y="154"/>
                      <a:pt x="53" y="144"/>
                      <a:pt x="49" y="136"/>
                    </a:cubicBezTo>
                    <a:cubicBezTo>
                      <a:pt x="56" y="133"/>
                      <a:pt x="57" y="130"/>
                      <a:pt x="52" y="124"/>
                    </a:cubicBezTo>
                    <a:cubicBezTo>
                      <a:pt x="50" y="114"/>
                      <a:pt x="46" y="104"/>
                      <a:pt x="37" y="98"/>
                    </a:cubicBezTo>
                    <a:cubicBezTo>
                      <a:pt x="36" y="76"/>
                      <a:pt x="33" y="55"/>
                      <a:pt x="30" y="34"/>
                    </a:cubicBezTo>
                    <a:cubicBezTo>
                      <a:pt x="26" y="40"/>
                      <a:pt x="27" y="47"/>
                      <a:pt x="22" y="38"/>
                    </a:cubicBezTo>
                    <a:cubicBezTo>
                      <a:pt x="21" y="27"/>
                      <a:pt x="20" y="22"/>
                      <a:pt x="22" y="11"/>
                    </a:cubicBezTo>
                    <a:cubicBezTo>
                      <a:pt x="20" y="0"/>
                      <a:pt x="20" y="2"/>
                      <a:pt x="10" y="2"/>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44" name="Freeform 1000"/>
              <p:cNvSpPr>
                <a:spLocks/>
              </p:cNvSpPr>
              <p:nvPr/>
            </p:nvSpPr>
            <p:spPr bwMode="auto">
              <a:xfrm>
                <a:off x="4142" y="1712"/>
                <a:ext cx="6" cy="16"/>
              </a:xfrm>
              <a:custGeom>
                <a:avLst/>
                <a:gdLst>
                  <a:gd name="T0" fmla="*/ 0 w 34"/>
                  <a:gd name="T1" fmla="*/ 0 h 87"/>
                  <a:gd name="T2" fmla="*/ 0 w 34"/>
                  <a:gd name="T3" fmla="*/ 0 h 87"/>
                  <a:gd name="T4" fmla="*/ 0 w 34"/>
                  <a:gd name="T5" fmla="*/ 0 h 87"/>
                  <a:gd name="T6" fmla="*/ 0 w 34"/>
                  <a:gd name="T7" fmla="*/ 0 h 87"/>
                  <a:gd name="T8" fmla="*/ 0 w 34"/>
                  <a:gd name="T9" fmla="*/ 0 h 87"/>
                  <a:gd name="T10" fmla="*/ 0 w 34"/>
                  <a:gd name="T11" fmla="*/ 0 h 87"/>
                  <a:gd name="T12" fmla="*/ 0 w 34"/>
                  <a:gd name="T13" fmla="*/ 0 h 87"/>
                  <a:gd name="T14" fmla="*/ 0 w 34"/>
                  <a:gd name="T15" fmla="*/ 0 h 87"/>
                  <a:gd name="T16" fmla="*/ 0 60000 65536"/>
                  <a:gd name="T17" fmla="*/ 0 60000 65536"/>
                  <a:gd name="T18" fmla="*/ 0 60000 65536"/>
                  <a:gd name="T19" fmla="*/ 0 60000 65536"/>
                  <a:gd name="T20" fmla="*/ 0 60000 65536"/>
                  <a:gd name="T21" fmla="*/ 0 60000 65536"/>
                  <a:gd name="T22" fmla="*/ 0 60000 65536"/>
                  <a:gd name="T23" fmla="*/ 0 60000 65536"/>
                  <a:gd name="T24" fmla="*/ 0 w 34"/>
                  <a:gd name="T25" fmla="*/ 0 h 87"/>
                  <a:gd name="T26" fmla="*/ 34 w 34"/>
                  <a:gd name="T27" fmla="*/ 87 h 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 h="87">
                    <a:moveTo>
                      <a:pt x="26" y="0"/>
                    </a:moveTo>
                    <a:cubicBezTo>
                      <a:pt x="16" y="4"/>
                      <a:pt x="9" y="20"/>
                      <a:pt x="3" y="29"/>
                    </a:cubicBezTo>
                    <a:cubicBezTo>
                      <a:pt x="6" y="35"/>
                      <a:pt x="4" y="40"/>
                      <a:pt x="0" y="45"/>
                    </a:cubicBezTo>
                    <a:cubicBezTo>
                      <a:pt x="1" y="54"/>
                      <a:pt x="1" y="64"/>
                      <a:pt x="5" y="72"/>
                    </a:cubicBezTo>
                    <a:cubicBezTo>
                      <a:pt x="7" y="86"/>
                      <a:pt x="6" y="87"/>
                      <a:pt x="20" y="84"/>
                    </a:cubicBezTo>
                    <a:cubicBezTo>
                      <a:pt x="27" y="79"/>
                      <a:pt x="26" y="73"/>
                      <a:pt x="29" y="65"/>
                    </a:cubicBezTo>
                    <a:cubicBezTo>
                      <a:pt x="31" y="43"/>
                      <a:pt x="34" y="19"/>
                      <a:pt x="24" y="2"/>
                    </a:cubicBezTo>
                    <a:cubicBezTo>
                      <a:pt x="24" y="1"/>
                      <a:pt x="25" y="1"/>
                      <a:pt x="26"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45" name="Freeform 1001"/>
              <p:cNvSpPr>
                <a:spLocks/>
              </p:cNvSpPr>
              <p:nvPr/>
            </p:nvSpPr>
            <p:spPr bwMode="auto">
              <a:xfrm>
                <a:off x="4180" y="1709"/>
                <a:ext cx="7" cy="7"/>
              </a:xfrm>
              <a:custGeom>
                <a:avLst/>
                <a:gdLst>
                  <a:gd name="T0" fmla="*/ 0 w 36"/>
                  <a:gd name="T1" fmla="*/ 0 h 40"/>
                  <a:gd name="T2" fmla="*/ 0 w 36"/>
                  <a:gd name="T3" fmla="*/ 0 h 40"/>
                  <a:gd name="T4" fmla="*/ 0 w 36"/>
                  <a:gd name="T5" fmla="*/ 0 h 40"/>
                  <a:gd name="T6" fmla="*/ 0 w 36"/>
                  <a:gd name="T7" fmla="*/ 0 h 40"/>
                  <a:gd name="T8" fmla="*/ 0 w 36"/>
                  <a:gd name="T9" fmla="*/ 0 h 40"/>
                  <a:gd name="T10" fmla="*/ 0 w 36"/>
                  <a:gd name="T11" fmla="*/ 0 h 40"/>
                  <a:gd name="T12" fmla="*/ 0 w 36"/>
                  <a:gd name="T13" fmla="*/ 0 h 40"/>
                  <a:gd name="T14" fmla="*/ 0 w 36"/>
                  <a:gd name="T15" fmla="*/ 0 h 40"/>
                  <a:gd name="T16" fmla="*/ 0 w 36"/>
                  <a:gd name="T17" fmla="*/ 0 h 40"/>
                  <a:gd name="T18" fmla="*/ 0 w 36"/>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40"/>
                  <a:gd name="T32" fmla="*/ 36 w 36"/>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40">
                    <a:moveTo>
                      <a:pt x="7" y="3"/>
                    </a:moveTo>
                    <a:cubicBezTo>
                      <a:pt x="2" y="10"/>
                      <a:pt x="2" y="12"/>
                      <a:pt x="4" y="21"/>
                    </a:cubicBezTo>
                    <a:cubicBezTo>
                      <a:pt x="3" y="25"/>
                      <a:pt x="0" y="40"/>
                      <a:pt x="7" y="28"/>
                    </a:cubicBezTo>
                    <a:cubicBezTo>
                      <a:pt x="9" y="19"/>
                      <a:pt x="11" y="23"/>
                      <a:pt x="17" y="27"/>
                    </a:cubicBezTo>
                    <a:cubicBezTo>
                      <a:pt x="20" y="33"/>
                      <a:pt x="26" y="36"/>
                      <a:pt x="32" y="40"/>
                    </a:cubicBezTo>
                    <a:cubicBezTo>
                      <a:pt x="36" y="32"/>
                      <a:pt x="30" y="28"/>
                      <a:pt x="23" y="27"/>
                    </a:cubicBezTo>
                    <a:cubicBezTo>
                      <a:pt x="22" y="21"/>
                      <a:pt x="20" y="18"/>
                      <a:pt x="17" y="13"/>
                    </a:cubicBezTo>
                    <a:cubicBezTo>
                      <a:pt x="16" y="4"/>
                      <a:pt x="22" y="5"/>
                      <a:pt x="14" y="0"/>
                    </a:cubicBezTo>
                    <a:cubicBezTo>
                      <a:pt x="13" y="8"/>
                      <a:pt x="14" y="11"/>
                      <a:pt x="7" y="15"/>
                    </a:cubicBezTo>
                    <a:cubicBezTo>
                      <a:pt x="4" y="8"/>
                      <a:pt x="5" y="12"/>
                      <a:pt x="7" y="3"/>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46" name="Freeform 1002"/>
              <p:cNvSpPr>
                <a:spLocks/>
              </p:cNvSpPr>
              <p:nvPr/>
            </p:nvSpPr>
            <p:spPr bwMode="auto">
              <a:xfrm>
                <a:off x="4179" y="1719"/>
                <a:ext cx="3" cy="5"/>
              </a:xfrm>
              <a:custGeom>
                <a:avLst/>
                <a:gdLst>
                  <a:gd name="T0" fmla="*/ 0 w 14"/>
                  <a:gd name="T1" fmla="*/ 0 h 25"/>
                  <a:gd name="T2" fmla="*/ 0 w 14"/>
                  <a:gd name="T3" fmla="*/ 0 h 25"/>
                  <a:gd name="T4" fmla="*/ 0 w 14"/>
                  <a:gd name="T5" fmla="*/ 0 h 25"/>
                  <a:gd name="T6" fmla="*/ 0 w 14"/>
                  <a:gd name="T7" fmla="*/ 0 h 25"/>
                  <a:gd name="T8" fmla="*/ 0 60000 65536"/>
                  <a:gd name="T9" fmla="*/ 0 60000 65536"/>
                  <a:gd name="T10" fmla="*/ 0 60000 65536"/>
                  <a:gd name="T11" fmla="*/ 0 60000 65536"/>
                  <a:gd name="T12" fmla="*/ 0 w 14"/>
                  <a:gd name="T13" fmla="*/ 0 h 25"/>
                  <a:gd name="T14" fmla="*/ 14 w 14"/>
                  <a:gd name="T15" fmla="*/ 25 h 25"/>
                </a:gdLst>
                <a:ahLst/>
                <a:cxnLst>
                  <a:cxn ang="T8">
                    <a:pos x="T0" y="T1"/>
                  </a:cxn>
                  <a:cxn ang="T9">
                    <a:pos x="T2" y="T3"/>
                  </a:cxn>
                  <a:cxn ang="T10">
                    <a:pos x="T4" y="T5"/>
                  </a:cxn>
                  <a:cxn ang="T11">
                    <a:pos x="T6" y="T7"/>
                  </a:cxn>
                </a:cxnLst>
                <a:rect l="T12" t="T13" r="T14" b="T15"/>
                <a:pathLst>
                  <a:path w="14" h="25">
                    <a:moveTo>
                      <a:pt x="1" y="15"/>
                    </a:moveTo>
                    <a:cubicBezTo>
                      <a:pt x="4" y="4"/>
                      <a:pt x="0" y="0"/>
                      <a:pt x="12" y="3"/>
                    </a:cubicBezTo>
                    <a:cubicBezTo>
                      <a:pt x="14" y="12"/>
                      <a:pt x="14" y="19"/>
                      <a:pt x="6" y="25"/>
                    </a:cubicBezTo>
                    <a:cubicBezTo>
                      <a:pt x="5" y="23"/>
                      <a:pt x="1" y="7"/>
                      <a:pt x="1" y="15"/>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47" name="Freeform 1003"/>
              <p:cNvSpPr>
                <a:spLocks/>
              </p:cNvSpPr>
              <p:nvPr/>
            </p:nvSpPr>
            <p:spPr bwMode="auto">
              <a:xfrm>
                <a:off x="4187" y="1720"/>
                <a:ext cx="10" cy="36"/>
              </a:xfrm>
              <a:custGeom>
                <a:avLst/>
                <a:gdLst>
                  <a:gd name="T0" fmla="*/ 0 w 55"/>
                  <a:gd name="T1" fmla="*/ 0 h 191"/>
                  <a:gd name="T2" fmla="*/ 0 w 55"/>
                  <a:gd name="T3" fmla="*/ 0 h 191"/>
                  <a:gd name="T4" fmla="*/ 0 w 55"/>
                  <a:gd name="T5" fmla="*/ 0 h 191"/>
                  <a:gd name="T6" fmla="*/ 0 w 55"/>
                  <a:gd name="T7" fmla="*/ 0 h 191"/>
                  <a:gd name="T8" fmla="*/ 0 w 55"/>
                  <a:gd name="T9" fmla="*/ 0 h 191"/>
                  <a:gd name="T10" fmla="*/ 0 w 55"/>
                  <a:gd name="T11" fmla="*/ 0 h 191"/>
                  <a:gd name="T12" fmla="*/ 0 w 55"/>
                  <a:gd name="T13" fmla="*/ 0 h 191"/>
                  <a:gd name="T14" fmla="*/ 0 w 55"/>
                  <a:gd name="T15" fmla="*/ 0 h 191"/>
                  <a:gd name="T16" fmla="*/ 0 w 55"/>
                  <a:gd name="T17" fmla="*/ 0 h 191"/>
                  <a:gd name="T18" fmla="*/ 0 w 55"/>
                  <a:gd name="T19" fmla="*/ 0 h 191"/>
                  <a:gd name="T20" fmla="*/ 0 w 55"/>
                  <a:gd name="T21" fmla="*/ 0 h 191"/>
                  <a:gd name="T22" fmla="*/ 0 w 55"/>
                  <a:gd name="T23" fmla="*/ 0 h 191"/>
                  <a:gd name="T24" fmla="*/ 0 w 55"/>
                  <a:gd name="T25" fmla="*/ 0 h 191"/>
                  <a:gd name="T26" fmla="*/ 0 w 55"/>
                  <a:gd name="T27" fmla="*/ 0 h 191"/>
                  <a:gd name="T28" fmla="*/ 0 w 55"/>
                  <a:gd name="T29" fmla="*/ 0 h 191"/>
                  <a:gd name="T30" fmla="*/ 0 w 55"/>
                  <a:gd name="T31" fmla="*/ 0 h 191"/>
                  <a:gd name="T32" fmla="*/ 0 w 55"/>
                  <a:gd name="T33" fmla="*/ 0 h 191"/>
                  <a:gd name="T34" fmla="*/ 0 w 55"/>
                  <a:gd name="T35" fmla="*/ 0 h 191"/>
                  <a:gd name="T36" fmla="*/ 0 w 55"/>
                  <a:gd name="T37" fmla="*/ 0 h 1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191"/>
                  <a:gd name="T59" fmla="*/ 55 w 55"/>
                  <a:gd name="T60" fmla="*/ 191 h 1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191">
                    <a:moveTo>
                      <a:pt x="21" y="44"/>
                    </a:moveTo>
                    <a:cubicBezTo>
                      <a:pt x="22" y="61"/>
                      <a:pt x="31" y="102"/>
                      <a:pt x="18" y="124"/>
                    </a:cubicBezTo>
                    <a:cubicBezTo>
                      <a:pt x="11" y="121"/>
                      <a:pt x="13" y="116"/>
                      <a:pt x="20" y="115"/>
                    </a:cubicBezTo>
                    <a:cubicBezTo>
                      <a:pt x="17" y="105"/>
                      <a:pt x="14" y="105"/>
                      <a:pt x="8" y="113"/>
                    </a:cubicBezTo>
                    <a:cubicBezTo>
                      <a:pt x="9" y="124"/>
                      <a:pt x="10" y="127"/>
                      <a:pt x="12" y="136"/>
                    </a:cubicBezTo>
                    <a:cubicBezTo>
                      <a:pt x="10" y="154"/>
                      <a:pt x="13" y="141"/>
                      <a:pt x="3" y="143"/>
                    </a:cubicBezTo>
                    <a:cubicBezTo>
                      <a:pt x="4" y="154"/>
                      <a:pt x="0" y="189"/>
                      <a:pt x="11" y="191"/>
                    </a:cubicBezTo>
                    <a:cubicBezTo>
                      <a:pt x="23" y="182"/>
                      <a:pt x="9" y="166"/>
                      <a:pt x="21" y="157"/>
                    </a:cubicBezTo>
                    <a:cubicBezTo>
                      <a:pt x="21" y="157"/>
                      <a:pt x="18" y="160"/>
                      <a:pt x="17" y="161"/>
                    </a:cubicBezTo>
                    <a:cubicBezTo>
                      <a:pt x="19" y="150"/>
                      <a:pt x="22" y="139"/>
                      <a:pt x="24" y="128"/>
                    </a:cubicBezTo>
                    <a:cubicBezTo>
                      <a:pt x="26" y="147"/>
                      <a:pt x="26" y="162"/>
                      <a:pt x="35" y="178"/>
                    </a:cubicBezTo>
                    <a:cubicBezTo>
                      <a:pt x="39" y="171"/>
                      <a:pt x="35" y="170"/>
                      <a:pt x="38" y="163"/>
                    </a:cubicBezTo>
                    <a:cubicBezTo>
                      <a:pt x="39" y="168"/>
                      <a:pt x="43" y="178"/>
                      <a:pt x="45" y="167"/>
                    </a:cubicBezTo>
                    <a:cubicBezTo>
                      <a:pt x="44" y="158"/>
                      <a:pt x="44" y="155"/>
                      <a:pt x="39" y="148"/>
                    </a:cubicBezTo>
                    <a:cubicBezTo>
                      <a:pt x="38" y="143"/>
                      <a:pt x="34" y="118"/>
                      <a:pt x="41" y="131"/>
                    </a:cubicBezTo>
                    <a:cubicBezTo>
                      <a:pt x="44" y="112"/>
                      <a:pt x="55" y="84"/>
                      <a:pt x="36" y="73"/>
                    </a:cubicBezTo>
                    <a:cubicBezTo>
                      <a:pt x="31" y="64"/>
                      <a:pt x="35" y="45"/>
                      <a:pt x="24" y="43"/>
                    </a:cubicBezTo>
                    <a:cubicBezTo>
                      <a:pt x="15" y="0"/>
                      <a:pt x="20" y="36"/>
                      <a:pt x="20" y="58"/>
                    </a:cubicBezTo>
                    <a:cubicBezTo>
                      <a:pt x="20" y="58"/>
                      <a:pt x="21" y="44"/>
                      <a:pt x="21" y="44"/>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48" name="Freeform 1004"/>
              <p:cNvSpPr>
                <a:spLocks/>
              </p:cNvSpPr>
              <p:nvPr/>
            </p:nvSpPr>
            <p:spPr bwMode="auto">
              <a:xfrm>
                <a:off x="3999" y="1413"/>
                <a:ext cx="4" cy="3"/>
              </a:xfrm>
              <a:custGeom>
                <a:avLst/>
                <a:gdLst>
                  <a:gd name="T0" fmla="*/ 0 w 21"/>
                  <a:gd name="T1" fmla="*/ 0 h 20"/>
                  <a:gd name="T2" fmla="*/ 0 w 21"/>
                  <a:gd name="T3" fmla="*/ 0 h 20"/>
                  <a:gd name="T4" fmla="*/ 0 w 21"/>
                  <a:gd name="T5" fmla="*/ 0 h 20"/>
                  <a:gd name="T6" fmla="*/ 0 w 21"/>
                  <a:gd name="T7" fmla="*/ 0 h 20"/>
                  <a:gd name="T8" fmla="*/ 0 w 21"/>
                  <a:gd name="T9" fmla="*/ 0 h 20"/>
                  <a:gd name="T10" fmla="*/ 0 w 21"/>
                  <a:gd name="T11" fmla="*/ 0 h 20"/>
                  <a:gd name="T12" fmla="*/ 0 w 21"/>
                  <a:gd name="T13" fmla="*/ 0 h 20"/>
                  <a:gd name="T14" fmla="*/ 0 60000 65536"/>
                  <a:gd name="T15" fmla="*/ 0 60000 65536"/>
                  <a:gd name="T16" fmla="*/ 0 60000 65536"/>
                  <a:gd name="T17" fmla="*/ 0 60000 65536"/>
                  <a:gd name="T18" fmla="*/ 0 60000 65536"/>
                  <a:gd name="T19" fmla="*/ 0 60000 65536"/>
                  <a:gd name="T20" fmla="*/ 0 60000 65536"/>
                  <a:gd name="T21" fmla="*/ 0 w 21"/>
                  <a:gd name="T22" fmla="*/ 0 h 20"/>
                  <a:gd name="T23" fmla="*/ 21 w 21"/>
                  <a:gd name="T24" fmla="*/ 20 h 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 h="20">
                    <a:moveTo>
                      <a:pt x="7" y="6"/>
                    </a:moveTo>
                    <a:cubicBezTo>
                      <a:pt x="6" y="4"/>
                      <a:pt x="7" y="2"/>
                      <a:pt x="5" y="1"/>
                    </a:cubicBezTo>
                    <a:cubicBezTo>
                      <a:pt x="4" y="0"/>
                      <a:pt x="1" y="2"/>
                      <a:pt x="1" y="3"/>
                    </a:cubicBezTo>
                    <a:cubicBezTo>
                      <a:pt x="0" y="7"/>
                      <a:pt x="5" y="9"/>
                      <a:pt x="7" y="12"/>
                    </a:cubicBezTo>
                    <a:cubicBezTo>
                      <a:pt x="7" y="14"/>
                      <a:pt x="6" y="18"/>
                      <a:pt x="8" y="19"/>
                    </a:cubicBezTo>
                    <a:cubicBezTo>
                      <a:pt x="10" y="20"/>
                      <a:pt x="15" y="20"/>
                      <a:pt x="16" y="18"/>
                    </a:cubicBezTo>
                    <a:cubicBezTo>
                      <a:pt x="21" y="10"/>
                      <a:pt x="3" y="2"/>
                      <a:pt x="7" y="6"/>
                    </a:cubicBezTo>
                    <a:close/>
                  </a:path>
                </a:pathLst>
              </a:custGeom>
              <a:solidFill>
                <a:schemeClr val="accent2"/>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49" name="Freeform 1005"/>
              <p:cNvSpPr>
                <a:spLocks/>
              </p:cNvSpPr>
              <p:nvPr/>
            </p:nvSpPr>
            <p:spPr bwMode="auto">
              <a:xfrm>
                <a:off x="3993" y="1407"/>
                <a:ext cx="5" cy="2"/>
              </a:xfrm>
              <a:custGeom>
                <a:avLst/>
                <a:gdLst>
                  <a:gd name="T0" fmla="*/ 0 w 28"/>
                  <a:gd name="T1" fmla="*/ 0 h 13"/>
                  <a:gd name="T2" fmla="*/ 0 w 28"/>
                  <a:gd name="T3" fmla="*/ 0 h 13"/>
                  <a:gd name="T4" fmla="*/ 0 w 28"/>
                  <a:gd name="T5" fmla="*/ 0 h 13"/>
                  <a:gd name="T6" fmla="*/ 0 w 28"/>
                  <a:gd name="T7" fmla="*/ 0 h 13"/>
                  <a:gd name="T8" fmla="*/ 0 60000 65536"/>
                  <a:gd name="T9" fmla="*/ 0 60000 65536"/>
                  <a:gd name="T10" fmla="*/ 0 60000 65536"/>
                  <a:gd name="T11" fmla="*/ 0 60000 65536"/>
                  <a:gd name="T12" fmla="*/ 0 w 28"/>
                  <a:gd name="T13" fmla="*/ 0 h 13"/>
                  <a:gd name="T14" fmla="*/ 28 w 28"/>
                  <a:gd name="T15" fmla="*/ 13 h 13"/>
                </a:gdLst>
                <a:ahLst/>
                <a:cxnLst>
                  <a:cxn ang="T8">
                    <a:pos x="T0" y="T1"/>
                  </a:cxn>
                  <a:cxn ang="T9">
                    <a:pos x="T2" y="T3"/>
                  </a:cxn>
                  <a:cxn ang="T10">
                    <a:pos x="T4" y="T5"/>
                  </a:cxn>
                  <a:cxn ang="T11">
                    <a:pos x="T6" y="T7"/>
                  </a:cxn>
                </a:cxnLst>
                <a:rect l="T12" t="T13" r="T14" b="T15"/>
                <a:pathLst>
                  <a:path w="28" h="13">
                    <a:moveTo>
                      <a:pt x="10" y="0"/>
                    </a:moveTo>
                    <a:cubicBezTo>
                      <a:pt x="0" y="2"/>
                      <a:pt x="5" y="0"/>
                      <a:pt x="9" y="4"/>
                    </a:cubicBezTo>
                    <a:cubicBezTo>
                      <a:pt x="14" y="9"/>
                      <a:pt x="13" y="11"/>
                      <a:pt x="21" y="13"/>
                    </a:cubicBezTo>
                    <a:cubicBezTo>
                      <a:pt x="28" y="4"/>
                      <a:pt x="18" y="0"/>
                      <a:pt x="10" y="0"/>
                    </a:cubicBezTo>
                    <a:close/>
                  </a:path>
                </a:pathLst>
              </a:custGeom>
              <a:solidFill>
                <a:schemeClr val="accent2"/>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50" name="Freeform 1006"/>
              <p:cNvSpPr>
                <a:spLocks/>
              </p:cNvSpPr>
              <p:nvPr/>
            </p:nvSpPr>
            <p:spPr bwMode="auto">
              <a:xfrm>
                <a:off x="4032" y="1467"/>
                <a:ext cx="4" cy="4"/>
              </a:xfrm>
              <a:custGeom>
                <a:avLst/>
                <a:gdLst>
                  <a:gd name="T0" fmla="*/ 0 w 24"/>
                  <a:gd name="T1" fmla="*/ 0 h 23"/>
                  <a:gd name="T2" fmla="*/ 0 w 24"/>
                  <a:gd name="T3" fmla="*/ 0 h 23"/>
                  <a:gd name="T4" fmla="*/ 0 w 24"/>
                  <a:gd name="T5" fmla="*/ 0 h 23"/>
                  <a:gd name="T6" fmla="*/ 0 w 24"/>
                  <a:gd name="T7" fmla="*/ 0 h 23"/>
                  <a:gd name="T8" fmla="*/ 0 60000 65536"/>
                  <a:gd name="T9" fmla="*/ 0 60000 65536"/>
                  <a:gd name="T10" fmla="*/ 0 60000 65536"/>
                  <a:gd name="T11" fmla="*/ 0 60000 65536"/>
                  <a:gd name="T12" fmla="*/ 0 w 24"/>
                  <a:gd name="T13" fmla="*/ 0 h 23"/>
                  <a:gd name="T14" fmla="*/ 24 w 24"/>
                  <a:gd name="T15" fmla="*/ 23 h 23"/>
                </a:gdLst>
                <a:ahLst/>
                <a:cxnLst>
                  <a:cxn ang="T8">
                    <a:pos x="T0" y="T1"/>
                  </a:cxn>
                  <a:cxn ang="T9">
                    <a:pos x="T2" y="T3"/>
                  </a:cxn>
                  <a:cxn ang="T10">
                    <a:pos x="T4" y="T5"/>
                  </a:cxn>
                  <a:cxn ang="T11">
                    <a:pos x="T6" y="T7"/>
                  </a:cxn>
                </a:cxnLst>
                <a:rect l="T12" t="T13" r="T14" b="T15"/>
                <a:pathLst>
                  <a:path w="24" h="23">
                    <a:moveTo>
                      <a:pt x="15" y="3"/>
                    </a:moveTo>
                    <a:cubicBezTo>
                      <a:pt x="0" y="0"/>
                      <a:pt x="4" y="10"/>
                      <a:pt x="15" y="12"/>
                    </a:cubicBezTo>
                    <a:cubicBezTo>
                      <a:pt x="16" y="19"/>
                      <a:pt x="19" y="23"/>
                      <a:pt x="24" y="15"/>
                    </a:cubicBezTo>
                    <a:cubicBezTo>
                      <a:pt x="22" y="10"/>
                      <a:pt x="12" y="6"/>
                      <a:pt x="15" y="3"/>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151" name="Freeform 1007"/>
              <p:cNvSpPr>
                <a:spLocks/>
              </p:cNvSpPr>
              <p:nvPr/>
            </p:nvSpPr>
            <p:spPr bwMode="auto">
              <a:xfrm>
                <a:off x="4197" y="1754"/>
                <a:ext cx="0" cy="4"/>
              </a:xfrm>
              <a:custGeom>
                <a:avLst/>
                <a:gdLst>
                  <a:gd name="T0" fmla="*/ 0 w 5"/>
                  <a:gd name="T1" fmla="*/ 0 h 21"/>
                  <a:gd name="T2" fmla="*/ 0 w 5"/>
                  <a:gd name="T3" fmla="*/ 0 h 21"/>
                  <a:gd name="T4" fmla="*/ 0 w 5"/>
                  <a:gd name="T5" fmla="*/ 0 h 21"/>
                  <a:gd name="T6" fmla="*/ 0 60000 65536"/>
                  <a:gd name="T7" fmla="*/ 0 60000 65536"/>
                  <a:gd name="T8" fmla="*/ 0 60000 65536"/>
                  <a:gd name="T9" fmla="*/ 0 w 5"/>
                  <a:gd name="T10" fmla="*/ 0 h 21"/>
                  <a:gd name="T11" fmla="*/ 0 w 5"/>
                  <a:gd name="T12" fmla="*/ 21 h 21"/>
                </a:gdLst>
                <a:ahLst/>
                <a:cxnLst>
                  <a:cxn ang="T6">
                    <a:pos x="T0" y="T1"/>
                  </a:cxn>
                  <a:cxn ang="T7">
                    <a:pos x="T2" y="T3"/>
                  </a:cxn>
                  <a:cxn ang="T8">
                    <a:pos x="T4" y="T5"/>
                  </a:cxn>
                </a:cxnLst>
                <a:rect l="T9" t="T10" r="T11" b="T12"/>
                <a:pathLst>
                  <a:path w="5" h="21">
                    <a:moveTo>
                      <a:pt x="1" y="0"/>
                    </a:moveTo>
                    <a:cubicBezTo>
                      <a:pt x="0" y="8"/>
                      <a:pt x="0" y="14"/>
                      <a:pt x="3" y="21"/>
                    </a:cubicBezTo>
                    <a:cubicBezTo>
                      <a:pt x="4" y="14"/>
                      <a:pt x="5" y="6"/>
                      <a:pt x="1"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52" name="Freeform 1008"/>
              <p:cNvSpPr>
                <a:spLocks/>
              </p:cNvSpPr>
              <p:nvPr/>
            </p:nvSpPr>
            <p:spPr bwMode="auto">
              <a:xfrm>
                <a:off x="4195" y="1763"/>
                <a:ext cx="2" cy="3"/>
              </a:xfrm>
              <a:custGeom>
                <a:avLst/>
                <a:gdLst>
                  <a:gd name="T0" fmla="*/ 0 w 9"/>
                  <a:gd name="T1" fmla="*/ 0 h 13"/>
                  <a:gd name="T2" fmla="*/ 0 w 9"/>
                  <a:gd name="T3" fmla="*/ 0 h 13"/>
                  <a:gd name="T4" fmla="*/ 0 w 9"/>
                  <a:gd name="T5" fmla="*/ 0 h 13"/>
                  <a:gd name="T6" fmla="*/ 0 60000 65536"/>
                  <a:gd name="T7" fmla="*/ 0 60000 65536"/>
                  <a:gd name="T8" fmla="*/ 0 60000 65536"/>
                  <a:gd name="T9" fmla="*/ 0 w 9"/>
                  <a:gd name="T10" fmla="*/ 0 h 13"/>
                  <a:gd name="T11" fmla="*/ 9 w 9"/>
                  <a:gd name="T12" fmla="*/ 13 h 13"/>
                </a:gdLst>
                <a:ahLst/>
                <a:cxnLst>
                  <a:cxn ang="T6">
                    <a:pos x="T0" y="T1"/>
                  </a:cxn>
                  <a:cxn ang="T7">
                    <a:pos x="T2" y="T3"/>
                  </a:cxn>
                  <a:cxn ang="T8">
                    <a:pos x="T4" y="T5"/>
                  </a:cxn>
                </a:cxnLst>
                <a:rect l="T9" t="T10" r="T11" b="T12"/>
                <a:pathLst>
                  <a:path w="9" h="13">
                    <a:moveTo>
                      <a:pt x="4" y="0"/>
                    </a:moveTo>
                    <a:cubicBezTo>
                      <a:pt x="1" y="6"/>
                      <a:pt x="0" y="8"/>
                      <a:pt x="4" y="13"/>
                    </a:cubicBezTo>
                    <a:cubicBezTo>
                      <a:pt x="7" y="9"/>
                      <a:pt x="9" y="5"/>
                      <a:pt x="4"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53" name="Freeform 1009"/>
              <p:cNvSpPr>
                <a:spLocks/>
              </p:cNvSpPr>
              <p:nvPr/>
            </p:nvSpPr>
            <p:spPr bwMode="auto">
              <a:xfrm>
                <a:off x="4189" y="1756"/>
                <a:ext cx="2" cy="5"/>
              </a:xfrm>
              <a:custGeom>
                <a:avLst/>
                <a:gdLst>
                  <a:gd name="T0" fmla="*/ 0 w 10"/>
                  <a:gd name="T1" fmla="*/ 0 h 24"/>
                  <a:gd name="T2" fmla="*/ 0 w 10"/>
                  <a:gd name="T3" fmla="*/ 0 h 24"/>
                  <a:gd name="T4" fmla="*/ 0 w 10"/>
                  <a:gd name="T5" fmla="*/ 0 h 24"/>
                  <a:gd name="T6" fmla="*/ 0 60000 65536"/>
                  <a:gd name="T7" fmla="*/ 0 60000 65536"/>
                  <a:gd name="T8" fmla="*/ 0 60000 65536"/>
                  <a:gd name="T9" fmla="*/ 0 w 10"/>
                  <a:gd name="T10" fmla="*/ 0 h 24"/>
                  <a:gd name="T11" fmla="*/ 10 w 10"/>
                  <a:gd name="T12" fmla="*/ 24 h 24"/>
                </a:gdLst>
                <a:ahLst/>
                <a:cxnLst>
                  <a:cxn ang="T6">
                    <a:pos x="T0" y="T1"/>
                  </a:cxn>
                  <a:cxn ang="T7">
                    <a:pos x="T2" y="T3"/>
                  </a:cxn>
                  <a:cxn ang="T8">
                    <a:pos x="T4" y="T5"/>
                  </a:cxn>
                </a:cxnLst>
                <a:rect l="T9" t="T10" r="T11" b="T12"/>
                <a:pathLst>
                  <a:path w="10" h="24">
                    <a:moveTo>
                      <a:pt x="0" y="0"/>
                    </a:moveTo>
                    <a:cubicBezTo>
                      <a:pt x="1" y="6"/>
                      <a:pt x="0" y="12"/>
                      <a:pt x="2" y="17"/>
                    </a:cubicBezTo>
                    <a:cubicBezTo>
                      <a:pt x="5" y="24"/>
                      <a:pt x="10" y="0"/>
                      <a:pt x="0"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54" name="Freeform 1010"/>
              <p:cNvSpPr>
                <a:spLocks/>
              </p:cNvSpPr>
              <p:nvPr/>
            </p:nvSpPr>
            <p:spPr bwMode="auto">
              <a:xfrm>
                <a:off x="4187" y="1764"/>
                <a:ext cx="3" cy="2"/>
              </a:xfrm>
              <a:custGeom>
                <a:avLst/>
                <a:gdLst>
                  <a:gd name="T0" fmla="*/ 0 w 16"/>
                  <a:gd name="T1" fmla="*/ 0 h 12"/>
                  <a:gd name="T2" fmla="*/ 0 w 16"/>
                  <a:gd name="T3" fmla="*/ 0 h 12"/>
                  <a:gd name="T4" fmla="*/ 0 w 16"/>
                  <a:gd name="T5" fmla="*/ 0 h 12"/>
                  <a:gd name="T6" fmla="*/ 0 60000 65536"/>
                  <a:gd name="T7" fmla="*/ 0 60000 65536"/>
                  <a:gd name="T8" fmla="*/ 0 60000 65536"/>
                  <a:gd name="T9" fmla="*/ 0 w 16"/>
                  <a:gd name="T10" fmla="*/ 0 h 12"/>
                  <a:gd name="T11" fmla="*/ 16 w 16"/>
                  <a:gd name="T12" fmla="*/ 12 h 12"/>
                </a:gdLst>
                <a:ahLst/>
                <a:cxnLst>
                  <a:cxn ang="T6">
                    <a:pos x="T0" y="T1"/>
                  </a:cxn>
                  <a:cxn ang="T7">
                    <a:pos x="T2" y="T3"/>
                  </a:cxn>
                  <a:cxn ang="T8">
                    <a:pos x="T4" y="T5"/>
                  </a:cxn>
                </a:cxnLst>
                <a:rect l="T9" t="T10" r="T11" b="T12"/>
                <a:pathLst>
                  <a:path w="16" h="12">
                    <a:moveTo>
                      <a:pt x="12" y="6"/>
                    </a:moveTo>
                    <a:cubicBezTo>
                      <a:pt x="0" y="9"/>
                      <a:pt x="7" y="12"/>
                      <a:pt x="14" y="11"/>
                    </a:cubicBezTo>
                    <a:cubicBezTo>
                      <a:pt x="16" y="0"/>
                      <a:pt x="1" y="0"/>
                      <a:pt x="12" y="6"/>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55" name="Freeform 1011"/>
              <p:cNvSpPr>
                <a:spLocks/>
              </p:cNvSpPr>
              <p:nvPr/>
            </p:nvSpPr>
            <p:spPr bwMode="auto">
              <a:xfrm>
                <a:off x="4180" y="1711"/>
                <a:ext cx="12" cy="32"/>
              </a:xfrm>
              <a:custGeom>
                <a:avLst/>
                <a:gdLst>
                  <a:gd name="T0" fmla="*/ 0 w 67"/>
                  <a:gd name="T1" fmla="*/ 0 h 174"/>
                  <a:gd name="T2" fmla="*/ 0 w 67"/>
                  <a:gd name="T3" fmla="*/ 0 h 174"/>
                  <a:gd name="T4" fmla="*/ 0 w 67"/>
                  <a:gd name="T5" fmla="*/ 0 h 174"/>
                  <a:gd name="T6" fmla="*/ 0 w 67"/>
                  <a:gd name="T7" fmla="*/ 0 h 174"/>
                  <a:gd name="T8" fmla="*/ 0 w 67"/>
                  <a:gd name="T9" fmla="*/ 0 h 174"/>
                  <a:gd name="T10" fmla="*/ 0 w 67"/>
                  <a:gd name="T11" fmla="*/ 0 h 174"/>
                  <a:gd name="T12" fmla="*/ 0 w 67"/>
                  <a:gd name="T13" fmla="*/ 0 h 174"/>
                  <a:gd name="T14" fmla="*/ 0 w 67"/>
                  <a:gd name="T15" fmla="*/ 0 h 174"/>
                  <a:gd name="T16" fmla="*/ 0 w 67"/>
                  <a:gd name="T17" fmla="*/ 0 h 174"/>
                  <a:gd name="T18" fmla="*/ 0 w 67"/>
                  <a:gd name="T19" fmla="*/ 0 h 174"/>
                  <a:gd name="T20" fmla="*/ 0 w 67"/>
                  <a:gd name="T21" fmla="*/ 0 h 174"/>
                  <a:gd name="T22" fmla="*/ 0 w 67"/>
                  <a:gd name="T23" fmla="*/ 0 h 174"/>
                  <a:gd name="T24" fmla="*/ 0 w 67"/>
                  <a:gd name="T25" fmla="*/ 0 h 174"/>
                  <a:gd name="T26" fmla="*/ 0 w 67"/>
                  <a:gd name="T27" fmla="*/ 0 h 174"/>
                  <a:gd name="T28" fmla="*/ 0 w 67"/>
                  <a:gd name="T29" fmla="*/ 0 h 174"/>
                  <a:gd name="T30" fmla="*/ 0 w 67"/>
                  <a:gd name="T31" fmla="*/ 0 h 174"/>
                  <a:gd name="T32" fmla="*/ 0 w 67"/>
                  <a:gd name="T33" fmla="*/ 0 h 174"/>
                  <a:gd name="T34" fmla="*/ 0 w 67"/>
                  <a:gd name="T35" fmla="*/ 0 h 174"/>
                  <a:gd name="T36" fmla="*/ 0 w 67"/>
                  <a:gd name="T37" fmla="*/ 0 h 174"/>
                  <a:gd name="T38" fmla="*/ 0 w 67"/>
                  <a:gd name="T39" fmla="*/ 0 h 174"/>
                  <a:gd name="T40" fmla="*/ 0 w 67"/>
                  <a:gd name="T41" fmla="*/ 0 h 174"/>
                  <a:gd name="T42" fmla="*/ 0 w 67"/>
                  <a:gd name="T43" fmla="*/ 0 h 174"/>
                  <a:gd name="T44" fmla="*/ 0 w 67"/>
                  <a:gd name="T45" fmla="*/ 0 h 174"/>
                  <a:gd name="T46" fmla="*/ 0 w 67"/>
                  <a:gd name="T47" fmla="*/ 0 h 174"/>
                  <a:gd name="T48" fmla="*/ 0 w 67"/>
                  <a:gd name="T49" fmla="*/ 0 h 1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174"/>
                  <a:gd name="T77" fmla="*/ 67 w 67"/>
                  <a:gd name="T78" fmla="*/ 174 h 1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174">
                    <a:moveTo>
                      <a:pt x="35" y="18"/>
                    </a:moveTo>
                    <a:cubicBezTo>
                      <a:pt x="38" y="11"/>
                      <a:pt x="33" y="0"/>
                      <a:pt x="43" y="6"/>
                    </a:cubicBezTo>
                    <a:cubicBezTo>
                      <a:pt x="44" y="14"/>
                      <a:pt x="47" y="17"/>
                      <a:pt x="46" y="24"/>
                    </a:cubicBezTo>
                    <a:cubicBezTo>
                      <a:pt x="47" y="30"/>
                      <a:pt x="49" y="34"/>
                      <a:pt x="50" y="40"/>
                    </a:cubicBezTo>
                    <a:cubicBezTo>
                      <a:pt x="64" y="31"/>
                      <a:pt x="52" y="50"/>
                      <a:pt x="50" y="55"/>
                    </a:cubicBezTo>
                    <a:cubicBezTo>
                      <a:pt x="53" y="74"/>
                      <a:pt x="54" y="73"/>
                      <a:pt x="56" y="61"/>
                    </a:cubicBezTo>
                    <a:cubicBezTo>
                      <a:pt x="64" y="64"/>
                      <a:pt x="59" y="68"/>
                      <a:pt x="67" y="73"/>
                    </a:cubicBezTo>
                    <a:cubicBezTo>
                      <a:pt x="65" y="83"/>
                      <a:pt x="63" y="83"/>
                      <a:pt x="59" y="75"/>
                    </a:cubicBezTo>
                    <a:cubicBezTo>
                      <a:pt x="54" y="81"/>
                      <a:pt x="56" y="89"/>
                      <a:pt x="53" y="96"/>
                    </a:cubicBezTo>
                    <a:cubicBezTo>
                      <a:pt x="51" y="108"/>
                      <a:pt x="54" y="120"/>
                      <a:pt x="47" y="130"/>
                    </a:cubicBezTo>
                    <a:cubicBezTo>
                      <a:pt x="45" y="174"/>
                      <a:pt x="53" y="151"/>
                      <a:pt x="34" y="156"/>
                    </a:cubicBezTo>
                    <a:cubicBezTo>
                      <a:pt x="35" y="149"/>
                      <a:pt x="37" y="141"/>
                      <a:pt x="40" y="135"/>
                    </a:cubicBezTo>
                    <a:cubicBezTo>
                      <a:pt x="43" y="118"/>
                      <a:pt x="35" y="128"/>
                      <a:pt x="26" y="132"/>
                    </a:cubicBezTo>
                    <a:cubicBezTo>
                      <a:pt x="22" y="125"/>
                      <a:pt x="25" y="118"/>
                      <a:pt x="28" y="111"/>
                    </a:cubicBezTo>
                    <a:cubicBezTo>
                      <a:pt x="26" y="102"/>
                      <a:pt x="24" y="93"/>
                      <a:pt x="23" y="84"/>
                    </a:cubicBezTo>
                    <a:cubicBezTo>
                      <a:pt x="26" y="77"/>
                      <a:pt x="30" y="76"/>
                      <a:pt x="35" y="82"/>
                    </a:cubicBezTo>
                    <a:cubicBezTo>
                      <a:pt x="37" y="87"/>
                      <a:pt x="39" y="95"/>
                      <a:pt x="43" y="87"/>
                    </a:cubicBezTo>
                    <a:cubicBezTo>
                      <a:pt x="40" y="39"/>
                      <a:pt x="44" y="54"/>
                      <a:pt x="23" y="63"/>
                    </a:cubicBezTo>
                    <a:cubicBezTo>
                      <a:pt x="16" y="72"/>
                      <a:pt x="20" y="82"/>
                      <a:pt x="8" y="87"/>
                    </a:cubicBezTo>
                    <a:cubicBezTo>
                      <a:pt x="4" y="80"/>
                      <a:pt x="0" y="71"/>
                      <a:pt x="10" y="69"/>
                    </a:cubicBezTo>
                    <a:cubicBezTo>
                      <a:pt x="13" y="53"/>
                      <a:pt x="11" y="51"/>
                      <a:pt x="16" y="60"/>
                    </a:cubicBezTo>
                    <a:cubicBezTo>
                      <a:pt x="23" y="56"/>
                      <a:pt x="23" y="50"/>
                      <a:pt x="31" y="48"/>
                    </a:cubicBezTo>
                    <a:cubicBezTo>
                      <a:pt x="35" y="46"/>
                      <a:pt x="41" y="49"/>
                      <a:pt x="43" y="45"/>
                    </a:cubicBezTo>
                    <a:cubicBezTo>
                      <a:pt x="44" y="43"/>
                      <a:pt x="40" y="30"/>
                      <a:pt x="38" y="27"/>
                    </a:cubicBezTo>
                    <a:cubicBezTo>
                      <a:pt x="37" y="24"/>
                      <a:pt x="35" y="15"/>
                      <a:pt x="35" y="18"/>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56" name="Freeform 1012"/>
              <p:cNvSpPr>
                <a:spLocks/>
              </p:cNvSpPr>
              <p:nvPr/>
            </p:nvSpPr>
            <p:spPr bwMode="auto">
              <a:xfrm>
                <a:off x="4179" y="1737"/>
                <a:ext cx="5" cy="27"/>
              </a:xfrm>
              <a:custGeom>
                <a:avLst/>
                <a:gdLst>
                  <a:gd name="T0" fmla="*/ 0 w 29"/>
                  <a:gd name="T1" fmla="*/ 0 h 145"/>
                  <a:gd name="T2" fmla="*/ 0 w 29"/>
                  <a:gd name="T3" fmla="*/ 0 h 145"/>
                  <a:gd name="T4" fmla="*/ 0 w 29"/>
                  <a:gd name="T5" fmla="*/ 0 h 145"/>
                  <a:gd name="T6" fmla="*/ 0 w 29"/>
                  <a:gd name="T7" fmla="*/ 0 h 145"/>
                  <a:gd name="T8" fmla="*/ 0 w 29"/>
                  <a:gd name="T9" fmla="*/ 0 h 145"/>
                  <a:gd name="T10" fmla="*/ 0 w 29"/>
                  <a:gd name="T11" fmla="*/ 0 h 145"/>
                  <a:gd name="T12" fmla="*/ 0 w 29"/>
                  <a:gd name="T13" fmla="*/ 0 h 145"/>
                  <a:gd name="T14" fmla="*/ 0 w 29"/>
                  <a:gd name="T15" fmla="*/ 0 h 145"/>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145"/>
                  <a:gd name="T26" fmla="*/ 29 w 29"/>
                  <a:gd name="T27" fmla="*/ 145 h 1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145">
                    <a:moveTo>
                      <a:pt x="6" y="3"/>
                    </a:moveTo>
                    <a:cubicBezTo>
                      <a:pt x="6" y="9"/>
                      <a:pt x="10" y="52"/>
                      <a:pt x="1" y="70"/>
                    </a:cubicBezTo>
                    <a:cubicBezTo>
                      <a:pt x="0" y="77"/>
                      <a:pt x="0" y="83"/>
                      <a:pt x="3" y="90"/>
                    </a:cubicBezTo>
                    <a:cubicBezTo>
                      <a:pt x="0" y="113"/>
                      <a:pt x="0" y="117"/>
                      <a:pt x="1" y="145"/>
                    </a:cubicBezTo>
                    <a:cubicBezTo>
                      <a:pt x="8" y="136"/>
                      <a:pt x="3" y="125"/>
                      <a:pt x="13" y="118"/>
                    </a:cubicBezTo>
                    <a:cubicBezTo>
                      <a:pt x="24" y="96"/>
                      <a:pt x="14" y="62"/>
                      <a:pt x="24" y="37"/>
                    </a:cubicBezTo>
                    <a:cubicBezTo>
                      <a:pt x="25" y="24"/>
                      <a:pt x="29" y="3"/>
                      <a:pt x="13" y="0"/>
                    </a:cubicBezTo>
                    <a:cubicBezTo>
                      <a:pt x="9" y="3"/>
                      <a:pt x="6" y="11"/>
                      <a:pt x="6" y="3"/>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57" name="Freeform 1013"/>
              <p:cNvSpPr>
                <a:spLocks/>
              </p:cNvSpPr>
              <p:nvPr/>
            </p:nvSpPr>
            <p:spPr bwMode="auto">
              <a:xfrm>
                <a:off x="4197" y="1760"/>
                <a:ext cx="5" cy="24"/>
              </a:xfrm>
              <a:custGeom>
                <a:avLst/>
                <a:gdLst>
                  <a:gd name="T0" fmla="*/ 0 w 27"/>
                  <a:gd name="T1" fmla="*/ 0 h 133"/>
                  <a:gd name="T2" fmla="*/ 0 w 27"/>
                  <a:gd name="T3" fmla="*/ 0 h 133"/>
                  <a:gd name="T4" fmla="*/ 0 w 27"/>
                  <a:gd name="T5" fmla="*/ 0 h 133"/>
                  <a:gd name="T6" fmla="*/ 0 w 27"/>
                  <a:gd name="T7" fmla="*/ 0 h 133"/>
                  <a:gd name="T8" fmla="*/ 0 w 27"/>
                  <a:gd name="T9" fmla="*/ 0 h 133"/>
                  <a:gd name="T10" fmla="*/ 0 w 27"/>
                  <a:gd name="T11" fmla="*/ 0 h 133"/>
                  <a:gd name="T12" fmla="*/ 0 w 27"/>
                  <a:gd name="T13" fmla="*/ 0 h 133"/>
                  <a:gd name="T14" fmla="*/ 0 w 27"/>
                  <a:gd name="T15" fmla="*/ 0 h 133"/>
                  <a:gd name="T16" fmla="*/ 0 w 27"/>
                  <a:gd name="T17" fmla="*/ 0 h 133"/>
                  <a:gd name="T18" fmla="*/ 0 w 27"/>
                  <a:gd name="T19" fmla="*/ 0 h 133"/>
                  <a:gd name="T20" fmla="*/ 0 w 27"/>
                  <a:gd name="T21" fmla="*/ 0 h 1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
                  <a:gd name="T34" fmla="*/ 0 h 133"/>
                  <a:gd name="T35" fmla="*/ 27 w 27"/>
                  <a:gd name="T36" fmla="*/ 133 h 1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 h="133">
                    <a:moveTo>
                      <a:pt x="17" y="3"/>
                    </a:moveTo>
                    <a:cubicBezTo>
                      <a:pt x="16" y="19"/>
                      <a:pt x="17" y="19"/>
                      <a:pt x="11" y="30"/>
                    </a:cubicBezTo>
                    <a:cubicBezTo>
                      <a:pt x="19" y="32"/>
                      <a:pt x="22" y="34"/>
                      <a:pt x="25" y="42"/>
                    </a:cubicBezTo>
                    <a:cubicBezTo>
                      <a:pt x="24" y="51"/>
                      <a:pt x="27" y="62"/>
                      <a:pt x="17" y="64"/>
                    </a:cubicBezTo>
                    <a:cubicBezTo>
                      <a:pt x="21" y="77"/>
                      <a:pt x="19" y="84"/>
                      <a:pt x="14" y="96"/>
                    </a:cubicBezTo>
                    <a:cubicBezTo>
                      <a:pt x="12" y="111"/>
                      <a:pt x="21" y="129"/>
                      <a:pt x="2" y="133"/>
                    </a:cubicBezTo>
                    <a:cubicBezTo>
                      <a:pt x="0" y="121"/>
                      <a:pt x="3" y="114"/>
                      <a:pt x="10" y="105"/>
                    </a:cubicBezTo>
                    <a:cubicBezTo>
                      <a:pt x="11" y="92"/>
                      <a:pt x="13" y="87"/>
                      <a:pt x="11" y="75"/>
                    </a:cubicBezTo>
                    <a:cubicBezTo>
                      <a:pt x="10" y="61"/>
                      <a:pt x="8" y="48"/>
                      <a:pt x="7" y="34"/>
                    </a:cubicBezTo>
                    <a:cubicBezTo>
                      <a:pt x="7" y="22"/>
                      <a:pt x="1" y="3"/>
                      <a:pt x="16" y="0"/>
                    </a:cubicBezTo>
                    <a:cubicBezTo>
                      <a:pt x="17" y="7"/>
                      <a:pt x="17" y="8"/>
                      <a:pt x="17" y="3"/>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58" name="Freeform 1014"/>
              <p:cNvSpPr>
                <a:spLocks/>
              </p:cNvSpPr>
              <p:nvPr/>
            </p:nvSpPr>
            <p:spPr bwMode="auto">
              <a:xfrm>
                <a:off x="4188" y="1778"/>
                <a:ext cx="11" cy="27"/>
              </a:xfrm>
              <a:custGeom>
                <a:avLst/>
                <a:gdLst>
                  <a:gd name="T0" fmla="*/ 0 w 62"/>
                  <a:gd name="T1" fmla="*/ 0 h 147"/>
                  <a:gd name="T2" fmla="*/ 0 w 62"/>
                  <a:gd name="T3" fmla="*/ 0 h 147"/>
                  <a:gd name="T4" fmla="*/ 0 w 62"/>
                  <a:gd name="T5" fmla="*/ 0 h 147"/>
                  <a:gd name="T6" fmla="*/ 0 w 62"/>
                  <a:gd name="T7" fmla="*/ 0 h 147"/>
                  <a:gd name="T8" fmla="*/ 0 w 62"/>
                  <a:gd name="T9" fmla="*/ 0 h 147"/>
                  <a:gd name="T10" fmla="*/ 0 w 62"/>
                  <a:gd name="T11" fmla="*/ 0 h 147"/>
                  <a:gd name="T12" fmla="*/ 0 w 62"/>
                  <a:gd name="T13" fmla="*/ 0 h 147"/>
                  <a:gd name="T14" fmla="*/ 0 w 62"/>
                  <a:gd name="T15" fmla="*/ 0 h 147"/>
                  <a:gd name="T16" fmla="*/ 0 w 62"/>
                  <a:gd name="T17" fmla="*/ 0 h 147"/>
                  <a:gd name="T18" fmla="*/ 0 w 62"/>
                  <a:gd name="T19" fmla="*/ 0 h 147"/>
                  <a:gd name="T20" fmla="*/ 0 w 62"/>
                  <a:gd name="T21" fmla="*/ 0 h 147"/>
                  <a:gd name="T22" fmla="*/ 0 w 62"/>
                  <a:gd name="T23" fmla="*/ 0 h 147"/>
                  <a:gd name="T24" fmla="*/ 0 w 62"/>
                  <a:gd name="T25" fmla="*/ 0 h 1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2"/>
                  <a:gd name="T40" fmla="*/ 0 h 147"/>
                  <a:gd name="T41" fmla="*/ 62 w 62"/>
                  <a:gd name="T42" fmla="*/ 147 h 1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2" h="147">
                    <a:moveTo>
                      <a:pt x="44" y="0"/>
                    </a:moveTo>
                    <a:cubicBezTo>
                      <a:pt x="40" y="8"/>
                      <a:pt x="41" y="15"/>
                      <a:pt x="36" y="22"/>
                    </a:cubicBezTo>
                    <a:cubicBezTo>
                      <a:pt x="33" y="51"/>
                      <a:pt x="33" y="56"/>
                      <a:pt x="18" y="76"/>
                    </a:cubicBezTo>
                    <a:cubicBezTo>
                      <a:pt x="15" y="92"/>
                      <a:pt x="21" y="70"/>
                      <a:pt x="12" y="84"/>
                    </a:cubicBezTo>
                    <a:cubicBezTo>
                      <a:pt x="10" y="88"/>
                      <a:pt x="8" y="95"/>
                      <a:pt x="6" y="100"/>
                    </a:cubicBezTo>
                    <a:cubicBezTo>
                      <a:pt x="5" y="106"/>
                      <a:pt x="3" y="109"/>
                      <a:pt x="0" y="114"/>
                    </a:cubicBezTo>
                    <a:cubicBezTo>
                      <a:pt x="4" y="129"/>
                      <a:pt x="5" y="127"/>
                      <a:pt x="6" y="147"/>
                    </a:cubicBezTo>
                    <a:cubicBezTo>
                      <a:pt x="13" y="135"/>
                      <a:pt x="11" y="129"/>
                      <a:pt x="14" y="114"/>
                    </a:cubicBezTo>
                    <a:cubicBezTo>
                      <a:pt x="15" y="110"/>
                      <a:pt x="21" y="104"/>
                      <a:pt x="23" y="100"/>
                    </a:cubicBezTo>
                    <a:cubicBezTo>
                      <a:pt x="24" y="93"/>
                      <a:pt x="28" y="87"/>
                      <a:pt x="32" y="81"/>
                    </a:cubicBezTo>
                    <a:cubicBezTo>
                      <a:pt x="33" y="74"/>
                      <a:pt x="37" y="69"/>
                      <a:pt x="41" y="63"/>
                    </a:cubicBezTo>
                    <a:cubicBezTo>
                      <a:pt x="43" y="55"/>
                      <a:pt x="43" y="47"/>
                      <a:pt x="47" y="39"/>
                    </a:cubicBezTo>
                    <a:cubicBezTo>
                      <a:pt x="49" y="28"/>
                      <a:pt x="62" y="0"/>
                      <a:pt x="44"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59" name="Freeform 1015"/>
              <p:cNvSpPr>
                <a:spLocks/>
              </p:cNvSpPr>
              <p:nvPr/>
            </p:nvSpPr>
            <p:spPr bwMode="auto">
              <a:xfrm>
                <a:off x="4197" y="1785"/>
                <a:ext cx="4" cy="5"/>
              </a:xfrm>
              <a:custGeom>
                <a:avLst/>
                <a:gdLst>
                  <a:gd name="T0" fmla="*/ 0 w 20"/>
                  <a:gd name="T1" fmla="*/ 0 h 26"/>
                  <a:gd name="T2" fmla="*/ 0 w 20"/>
                  <a:gd name="T3" fmla="*/ 0 h 26"/>
                  <a:gd name="T4" fmla="*/ 0 w 20"/>
                  <a:gd name="T5" fmla="*/ 0 h 26"/>
                  <a:gd name="T6" fmla="*/ 0 w 20"/>
                  <a:gd name="T7" fmla="*/ 0 h 26"/>
                  <a:gd name="T8" fmla="*/ 0 60000 65536"/>
                  <a:gd name="T9" fmla="*/ 0 60000 65536"/>
                  <a:gd name="T10" fmla="*/ 0 60000 65536"/>
                  <a:gd name="T11" fmla="*/ 0 60000 65536"/>
                  <a:gd name="T12" fmla="*/ 0 w 20"/>
                  <a:gd name="T13" fmla="*/ 0 h 26"/>
                  <a:gd name="T14" fmla="*/ 20 w 20"/>
                  <a:gd name="T15" fmla="*/ 26 h 26"/>
                </a:gdLst>
                <a:ahLst/>
                <a:cxnLst>
                  <a:cxn ang="T8">
                    <a:pos x="T0" y="T1"/>
                  </a:cxn>
                  <a:cxn ang="T9">
                    <a:pos x="T2" y="T3"/>
                  </a:cxn>
                  <a:cxn ang="T10">
                    <a:pos x="T4" y="T5"/>
                  </a:cxn>
                  <a:cxn ang="T11">
                    <a:pos x="T6" y="T7"/>
                  </a:cxn>
                </a:cxnLst>
                <a:rect l="T12" t="T13" r="T14" b="T15"/>
                <a:pathLst>
                  <a:path w="20" h="26">
                    <a:moveTo>
                      <a:pt x="13" y="7"/>
                    </a:moveTo>
                    <a:cubicBezTo>
                      <a:pt x="3" y="0"/>
                      <a:pt x="6" y="3"/>
                      <a:pt x="0" y="11"/>
                    </a:cubicBezTo>
                    <a:cubicBezTo>
                      <a:pt x="1" y="22"/>
                      <a:pt x="2" y="20"/>
                      <a:pt x="10" y="26"/>
                    </a:cubicBezTo>
                    <a:cubicBezTo>
                      <a:pt x="20" y="24"/>
                      <a:pt x="15" y="15"/>
                      <a:pt x="13" y="7"/>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60" name="Freeform 1016"/>
              <p:cNvSpPr>
                <a:spLocks/>
              </p:cNvSpPr>
              <p:nvPr/>
            </p:nvSpPr>
            <p:spPr bwMode="auto">
              <a:xfrm>
                <a:off x="4196" y="1792"/>
                <a:ext cx="4" cy="15"/>
              </a:xfrm>
              <a:custGeom>
                <a:avLst/>
                <a:gdLst>
                  <a:gd name="T0" fmla="*/ 0 w 21"/>
                  <a:gd name="T1" fmla="*/ 0 h 81"/>
                  <a:gd name="T2" fmla="*/ 0 w 21"/>
                  <a:gd name="T3" fmla="*/ 0 h 81"/>
                  <a:gd name="T4" fmla="*/ 0 w 21"/>
                  <a:gd name="T5" fmla="*/ 0 h 81"/>
                  <a:gd name="T6" fmla="*/ 0 w 21"/>
                  <a:gd name="T7" fmla="*/ 0 h 81"/>
                  <a:gd name="T8" fmla="*/ 0 w 21"/>
                  <a:gd name="T9" fmla="*/ 0 h 81"/>
                  <a:gd name="T10" fmla="*/ 0 60000 65536"/>
                  <a:gd name="T11" fmla="*/ 0 60000 65536"/>
                  <a:gd name="T12" fmla="*/ 0 60000 65536"/>
                  <a:gd name="T13" fmla="*/ 0 60000 65536"/>
                  <a:gd name="T14" fmla="*/ 0 60000 65536"/>
                  <a:gd name="T15" fmla="*/ 0 w 21"/>
                  <a:gd name="T16" fmla="*/ 0 h 81"/>
                  <a:gd name="T17" fmla="*/ 21 w 21"/>
                  <a:gd name="T18" fmla="*/ 81 h 81"/>
                </a:gdLst>
                <a:ahLst/>
                <a:cxnLst>
                  <a:cxn ang="T10">
                    <a:pos x="T0" y="T1"/>
                  </a:cxn>
                  <a:cxn ang="T11">
                    <a:pos x="T2" y="T3"/>
                  </a:cxn>
                  <a:cxn ang="T12">
                    <a:pos x="T4" y="T5"/>
                  </a:cxn>
                  <a:cxn ang="T13">
                    <a:pos x="T6" y="T7"/>
                  </a:cxn>
                  <a:cxn ang="T14">
                    <a:pos x="T8" y="T9"/>
                  </a:cxn>
                </a:cxnLst>
                <a:rect l="T15" t="T16" r="T17" b="T18"/>
                <a:pathLst>
                  <a:path w="21" h="81">
                    <a:moveTo>
                      <a:pt x="15" y="0"/>
                    </a:moveTo>
                    <a:cubicBezTo>
                      <a:pt x="9" y="4"/>
                      <a:pt x="10" y="6"/>
                      <a:pt x="7" y="12"/>
                    </a:cubicBezTo>
                    <a:cubicBezTo>
                      <a:pt x="4" y="25"/>
                      <a:pt x="11" y="40"/>
                      <a:pt x="3" y="51"/>
                    </a:cubicBezTo>
                    <a:cubicBezTo>
                      <a:pt x="4" y="66"/>
                      <a:pt x="0" y="73"/>
                      <a:pt x="10" y="81"/>
                    </a:cubicBezTo>
                    <a:cubicBezTo>
                      <a:pt x="21" y="59"/>
                      <a:pt x="15" y="4"/>
                      <a:pt x="15"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61" name="Freeform 1017"/>
              <p:cNvSpPr>
                <a:spLocks/>
              </p:cNvSpPr>
              <p:nvPr/>
            </p:nvSpPr>
            <p:spPr bwMode="auto">
              <a:xfrm>
                <a:off x="4189" y="1796"/>
                <a:ext cx="8" cy="15"/>
              </a:xfrm>
              <a:custGeom>
                <a:avLst/>
                <a:gdLst>
                  <a:gd name="T0" fmla="*/ 0 w 42"/>
                  <a:gd name="T1" fmla="*/ 0 h 82"/>
                  <a:gd name="T2" fmla="*/ 0 w 42"/>
                  <a:gd name="T3" fmla="*/ 0 h 82"/>
                  <a:gd name="T4" fmla="*/ 0 w 42"/>
                  <a:gd name="T5" fmla="*/ 0 h 82"/>
                  <a:gd name="T6" fmla="*/ 0 w 42"/>
                  <a:gd name="T7" fmla="*/ 0 h 82"/>
                  <a:gd name="T8" fmla="*/ 0 w 42"/>
                  <a:gd name="T9" fmla="*/ 0 h 82"/>
                  <a:gd name="T10" fmla="*/ 0 w 42"/>
                  <a:gd name="T11" fmla="*/ 0 h 82"/>
                  <a:gd name="T12" fmla="*/ 0 w 42"/>
                  <a:gd name="T13" fmla="*/ 0 h 82"/>
                  <a:gd name="T14" fmla="*/ 0 w 42"/>
                  <a:gd name="T15" fmla="*/ 0 h 82"/>
                  <a:gd name="T16" fmla="*/ 0 w 42"/>
                  <a:gd name="T17" fmla="*/ 0 h 82"/>
                  <a:gd name="T18" fmla="*/ 0 w 42"/>
                  <a:gd name="T19" fmla="*/ 0 h 82"/>
                  <a:gd name="T20" fmla="*/ 0 w 42"/>
                  <a:gd name="T21" fmla="*/ 0 h 82"/>
                  <a:gd name="T22" fmla="*/ 0 w 42"/>
                  <a:gd name="T23" fmla="*/ 0 h 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
                  <a:gd name="T37" fmla="*/ 0 h 82"/>
                  <a:gd name="T38" fmla="*/ 42 w 42"/>
                  <a:gd name="T39" fmla="*/ 82 h 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 h="82">
                    <a:moveTo>
                      <a:pt x="27" y="2"/>
                    </a:moveTo>
                    <a:cubicBezTo>
                      <a:pt x="29" y="34"/>
                      <a:pt x="25" y="23"/>
                      <a:pt x="33" y="13"/>
                    </a:cubicBezTo>
                    <a:cubicBezTo>
                      <a:pt x="34" y="6"/>
                      <a:pt x="35" y="3"/>
                      <a:pt x="42" y="7"/>
                    </a:cubicBezTo>
                    <a:cubicBezTo>
                      <a:pt x="39" y="23"/>
                      <a:pt x="34" y="23"/>
                      <a:pt x="25" y="35"/>
                    </a:cubicBezTo>
                    <a:cubicBezTo>
                      <a:pt x="24" y="41"/>
                      <a:pt x="19" y="47"/>
                      <a:pt x="16" y="53"/>
                    </a:cubicBezTo>
                    <a:cubicBezTo>
                      <a:pt x="14" y="61"/>
                      <a:pt x="12" y="79"/>
                      <a:pt x="6" y="82"/>
                    </a:cubicBezTo>
                    <a:cubicBezTo>
                      <a:pt x="3" y="77"/>
                      <a:pt x="1" y="74"/>
                      <a:pt x="0" y="68"/>
                    </a:cubicBezTo>
                    <a:cubicBezTo>
                      <a:pt x="6" y="60"/>
                      <a:pt x="8" y="49"/>
                      <a:pt x="15" y="40"/>
                    </a:cubicBezTo>
                    <a:cubicBezTo>
                      <a:pt x="16" y="34"/>
                      <a:pt x="18" y="28"/>
                      <a:pt x="21" y="22"/>
                    </a:cubicBezTo>
                    <a:cubicBezTo>
                      <a:pt x="22" y="15"/>
                      <a:pt x="21" y="8"/>
                      <a:pt x="24" y="2"/>
                    </a:cubicBezTo>
                    <a:cubicBezTo>
                      <a:pt x="25" y="0"/>
                      <a:pt x="25" y="7"/>
                      <a:pt x="27" y="7"/>
                    </a:cubicBezTo>
                    <a:cubicBezTo>
                      <a:pt x="29" y="7"/>
                      <a:pt x="27" y="4"/>
                      <a:pt x="27" y="2"/>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62" name="Freeform 1018"/>
              <p:cNvSpPr>
                <a:spLocks/>
              </p:cNvSpPr>
              <p:nvPr/>
            </p:nvSpPr>
            <p:spPr bwMode="auto">
              <a:xfrm>
                <a:off x="4174" y="1771"/>
                <a:ext cx="14" cy="23"/>
              </a:xfrm>
              <a:custGeom>
                <a:avLst/>
                <a:gdLst>
                  <a:gd name="T0" fmla="*/ 0 w 72"/>
                  <a:gd name="T1" fmla="*/ 0 h 121"/>
                  <a:gd name="T2" fmla="*/ 0 w 72"/>
                  <a:gd name="T3" fmla="*/ 0 h 121"/>
                  <a:gd name="T4" fmla="*/ 0 w 72"/>
                  <a:gd name="T5" fmla="*/ 0 h 121"/>
                  <a:gd name="T6" fmla="*/ 0 w 72"/>
                  <a:gd name="T7" fmla="*/ 0 h 121"/>
                  <a:gd name="T8" fmla="*/ 0 w 72"/>
                  <a:gd name="T9" fmla="*/ 0 h 121"/>
                  <a:gd name="T10" fmla="*/ 0 w 72"/>
                  <a:gd name="T11" fmla="*/ 0 h 121"/>
                  <a:gd name="T12" fmla="*/ 0 w 72"/>
                  <a:gd name="T13" fmla="*/ 0 h 121"/>
                  <a:gd name="T14" fmla="*/ 0 w 72"/>
                  <a:gd name="T15" fmla="*/ 0 h 121"/>
                  <a:gd name="T16" fmla="*/ 0 w 72"/>
                  <a:gd name="T17" fmla="*/ 0 h 121"/>
                  <a:gd name="T18" fmla="*/ 0 w 72"/>
                  <a:gd name="T19" fmla="*/ 0 h 121"/>
                  <a:gd name="T20" fmla="*/ 0 w 72"/>
                  <a:gd name="T21" fmla="*/ 0 h 121"/>
                  <a:gd name="T22" fmla="*/ 0 w 72"/>
                  <a:gd name="T23" fmla="*/ 0 h 121"/>
                  <a:gd name="T24" fmla="*/ 0 w 72"/>
                  <a:gd name="T25" fmla="*/ 0 h 121"/>
                  <a:gd name="T26" fmla="*/ 0 w 72"/>
                  <a:gd name="T27" fmla="*/ 0 h 121"/>
                  <a:gd name="T28" fmla="*/ 0 w 72"/>
                  <a:gd name="T29" fmla="*/ 0 h 121"/>
                  <a:gd name="T30" fmla="*/ 0 w 72"/>
                  <a:gd name="T31" fmla="*/ 0 h 121"/>
                  <a:gd name="T32" fmla="*/ 0 w 72"/>
                  <a:gd name="T33" fmla="*/ 0 h 121"/>
                  <a:gd name="T34" fmla="*/ 0 w 72"/>
                  <a:gd name="T35" fmla="*/ 0 h 121"/>
                  <a:gd name="T36" fmla="*/ 0 w 72"/>
                  <a:gd name="T37" fmla="*/ 0 h 121"/>
                  <a:gd name="T38" fmla="*/ 0 w 72"/>
                  <a:gd name="T39" fmla="*/ 0 h 1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2"/>
                  <a:gd name="T61" fmla="*/ 0 h 121"/>
                  <a:gd name="T62" fmla="*/ 72 w 72"/>
                  <a:gd name="T63" fmla="*/ 121 h 1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2" h="121">
                    <a:moveTo>
                      <a:pt x="25" y="110"/>
                    </a:moveTo>
                    <a:cubicBezTo>
                      <a:pt x="26" y="108"/>
                      <a:pt x="27" y="106"/>
                      <a:pt x="28" y="105"/>
                    </a:cubicBezTo>
                    <a:cubicBezTo>
                      <a:pt x="29" y="104"/>
                      <a:pt x="32" y="104"/>
                      <a:pt x="33" y="102"/>
                    </a:cubicBezTo>
                    <a:cubicBezTo>
                      <a:pt x="38" y="95"/>
                      <a:pt x="30" y="97"/>
                      <a:pt x="37" y="92"/>
                    </a:cubicBezTo>
                    <a:cubicBezTo>
                      <a:pt x="42" y="88"/>
                      <a:pt x="45" y="88"/>
                      <a:pt x="49" y="83"/>
                    </a:cubicBezTo>
                    <a:cubicBezTo>
                      <a:pt x="50" y="79"/>
                      <a:pt x="49" y="75"/>
                      <a:pt x="51" y="72"/>
                    </a:cubicBezTo>
                    <a:cubicBezTo>
                      <a:pt x="52" y="71"/>
                      <a:pt x="54" y="75"/>
                      <a:pt x="55" y="74"/>
                    </a:cubicBezTo>
                    <a:cubicBezTo>
                      <a:pt x="57" y="73"/>
                      <a:pt x="56" y="71"/>
                      <a:pt x="57" y="69"/>
                    </a:cubicBezTo>
                    <a:cubicBezTo>
                      <a:pt x="53" y="62"/>
                      <a:pt x="60" y="58"/>
                      <a:pt x="51" y="54"/>
                    </a:cubicBezTo>
                    <a:cubicBezTo>
                      <a:pt x="52" y="40"/>
                      <a:pt x="55" y="47"/>
                      <a:pt x="60" y="36"/>
                    </a:cubicBezTo>
                    <a:cubicBezTo>
                      <a:pt x="61" y="26"/>
                      <a:pt x="72" y="17"/>
                      <a:pt x="58" y="20"/>
                    </a:cubicBezTo>
                    <a:cubicBezTo>
                      <a:pt x="54" y="23"/>
                      <a:pt x="49" y="26"/>
                      <a:pt x="45" y="29"/>
                    </a:cubicBezTo>
                    <a:cubicBezTo>
                      <a:pt x="44" y="20"/>
                      <a:pt x="42" y="5"/>
                      <a:pt x="33" y="0"/>
                    </a:cubicBezTo>
                    <a:cubicBezTo>
                      <a:pt x="26" y="12"/>
                      <a:pt x="28" y="27"/>
                      <a:pt x="22" y="39"/>
                    </a:cubicBezTo>
                    <a:cubicBezTo>
                      <a:pt x="21" y="46"/>
                      <a:pt x="21" y="50"/>
                      <a:pt x="24" y="56"/>
                    </a:cubicBezTo>
                    <a:cubicBezTo>
                      <a:pt x="23" y="65"/>
                      <a:pt x="26" y="76"/>
                      <a:pt x="16" y="78"/>
                    </a:cubicBezTo>
                    <a:cubicBezTo>
                      <a:pt x="16" y="87"/>
                      <a:pt x="17" y="96"/>
                      <a:pt x="15" y="105"/>
                    </a:cubicBezTo>
                    <a:cubicBezTo>
                      <a:pt x="14" y="108"/>
                      <a:pt x="10" y="110"/>
                      <a:pt x="9" y="113"/>
                    </a:cubicBezTo>
                    <a:cubicBezTo>
                      <a:pt x="7" y="121"/>
                      <a:pt x="0" y="117"/>
                      <a:pt x="21" y="116"/>
                    </a:cubicBezTo>
                    <a:cubicBezTo>
                      <a:pt x="22" y="115"/>
                      <a:pt x="34" y="104"/>
                      <a:pt x="25" y="11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63" name="Freeform 1019"/>
              <p:cNvSpPr>
                <a:spLocks/>
              </p:cNvSpPr>
              <p:nvPr/>
            </p:nvSpPr>
            <p:spPr bwMode="auto">
              <a:xfrm>
                <a:off x="4174" y="1794"/>
                <a:ext cx="3" cy="3"/>
              </a:xfrm>
              <a:custGeom>
                <a:avLst/>
                <a:gdLst>
                  <a:gd name="T0" fmla="*/ 0 w 14"/>
                  <a:gd name="T1" fmla="*/ 0 h 20"/>
                  <a:gd name="T2" fmla="*/ 0 w 14"/>
                  <a:gd name="T3" fmla="*/ 0 h 20"/>
                  <a:gd name="T4" fmla="*/ 0 w 14"/>
                  <a:gd name="T5" fmla="*/ 0 h 20"/>
                  <a:gd name="T6" fmla="*/ 0 w 14"/>
                  <a:gd name="T7" fmla="*/ 0 h 20"/>
                  <a:gd name="T8" fmla="*/ 0 60000 65536"/>
                  <a:gd name="T9" fmla="*/ 0 60000 65536"/>
                  <a:gd name="T10" fmla="*/ 0 60000 65536"/>
                  <a:gd name="T11" fmla="*/ 0 60000 65536"/>
                  <a:gd name="T12" fmla="*/ 0 w 14"/>
                  <a:gd name="T13" fmla="*/ 0 h 20"/>
                  <a:gd name="T14" fmla="*/ 14 w 14"/>
                  <a:gd name="T15" fmla="*/ 20 h 20"/>
                </a:gdLst>
                <a:ahLst/>
                <a:cxnLst>
                  <a:cxn ang="T8">
                    <a:pos x="T0" y="T1"/>
                  </a:cxn>
                  <a:cxn ang="T9">
                    <a:pos x="T2" y="T3"/>
                  </a:cxn>
                  <a:cxn ang="T10">
                    <a:pos x="T4" y="T5"/>
                  </a:cxn>
                  <a:cxn ang="T11">
                    <a:pos x="T6" y="T7"/>
                  </a:cxn>
                </a:cxnLst>
                <a:rect l="T12" t="T13" r="T14" b="T15"/>
                <a:pathLst>
                  <a:path w="14" h="20">
                    <a:moveTo>
                      <a:pt x="10" y="1"/>
                    </a:moveTo>
                    <a:cubicBezTo>
                      <a:pt x="11" y="6"/>
                      <a:pt x="13" y="11"/>
                      <a:pt x="14" y="16"/>
                    </a:cubicBezTo>
                    <a:cubicBezTo>
                      <a:pt x="8" y="20"/>
                      <a:pt x="5" y="19"/>
                      <a:pt x="2" y="13"/>
                    </a:cubicBezTo>
                    <a:cubicBezTo>
                      <a:pt x="4" y="0"/>
                      <a:pt x="0" y="3"/>
                      <a:pt x="10" y="1"/>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64" name="Freeform 1020"/>
              <p:cNvSpPr>
                <a:spLocks/>
              </p:cNvSpPr>
              <p:nvPr/>
            </p:nvSpPr>
            <p:spPr bwMode="auto">
              <a:xfrm>
                <a:off x="4161" y="1787"/>
                <a:ext cx="26" cy="66"/>
              </a:xfrm>
              <a:custGeom>
                <a:avLst/>
                <a:gdLst>
                  <a:gd name="T0" fmla="*/ 0 w 145"/>
                  <a:gd name="T1" fmla="*/ 0 h 358"/>
                  <a:gd name="T2" fmla="*/ 0 w 145"/>
                  <a:gd name="T3" fmla="*/ 0 h 358"/>
                  <a:gd name="T4" fmla="*/ 0 w 145"/>
                  <a:gd name="T5" fmla="*/ 0 h 358"/>
                  <a:gd name="T6" fmla="*/ 0 w 145"/>
                  <a:gd name="T7" fmla="*/ 0 h 358"/>
                  <a:gd name="T8" fmla="*/ 0 w 145"/>
                  <a:gd name="T9" fmla="*/ 0 h 358"/>
                  <a:gd name="T10" fmla="*/ 0 w 145"/>
                  <a:gd name="T11" fmla="*/ 0 h 358"/>
                  <a:gd name="T12" fmla="*/ 0 w 145"/>
                  <a:gd name="T13" fmla="*/ 0 h 358"/>
                  <a:gd name="T14" fmla="*/ 0 w 145"/>
                  <a:gd name="T15" fmla="*/ 0 h 358"/>
                  <a:gd name="T16" fmla="*/ 0 w 145"/>
                  <a:gd name="T17" fmla="*/ 0 h 358"/>
                  <a:gd name="T18" fmla="*/ 0 w 145"/>
                  <a:gd name="T19" fmla="*/ 0 h 358"/>
                  <a:gd name="T20" fmla="*/ 0 w 145"/>
                  <a:gd name="T21" fmla="*/ 0 h 358"/>
                  <a:gd name="T22" fmla="*/ 0 w 145"/>
                  <a:gd name="T23" fmla="*/ 0 h 358"/>
                  <a:gd name="T24" fmla="*/ 0 w 145"/>
                  <a:gd name="T25" fmla="*/ 0 h 358"/>
                  <a:gd name="T26" fmla="*/ 0 w 145"/>
                  <a:gd name="T27" fmla="*/ 0 h 358"/>
                  <a:gd name="T28" fmla="*/ 0 w 145"/>
                  <a:gd name="T29" fmla="*/ 0 h 358"/>
                  <a:gd name="T30" fmla="*/ 0 w 145"/>
                  <a:gd name="T31" fmla="*/ 0 h 358"/>
                  <a:gd name="T32" fmla="*/ 0 w 145"/>
                  <a:gd name="T33" fmla="*/ 0 h 358"/>
                  <a:gd name="T34" fmla="*/ 0 w 145"/>
                  <a:gd name="T35" fmla="*/ 0 h 358"/>
                  <a:gd name="T36" fmla="*/ 0 w 145"/>
                  <a:gd name="T37" fmla="*/ 0 h 358"/>
                  <a:gd name="T38" fmla="*/ 0 w 145"/>
                  <a:gd name="T39" fmla="*/ 0 h 358"/>
                  <a:gd name="T40" fmla="*/ 0 w 145"/>
                  <a:gd name="T41" fmla="*/ 0 h 358"/>
                  <a:gd name="T42" fmla="*/ 0 w 145"/>
                  <a:gd name="T43" fmla="*/ 0 h 358"/>
                  <a:gd name="T44" fmla="*/ 0 w 145"/>
                  <a:gd name="T45" fmla="*/ 0 h 358"/>
                  <a:gd name="T46" fmla="*/ 0 w 145"/>
                  <a:gd name="T47" fmla="*/ 0 h 358"/>
                  <a:gd name="T48" fmla="*/ 0 w 145"/>
                  <a:gd name="T49" fmla="*/ 0 h 358"/>
                  <a:gd name="T50" fmla="*/ 0 w 145"/>
                  <a:gd name="T51" fmla="*/ 0 h 358"/>
                  <a:gd name="T52" fmla="*/ 0 w 145"/>
                  <a:gd name="T53" fmla="*/ 0 h 358"/>
                  <a:gd name="T54" fmla="*/ 0 w 145"/>
                  <a:gd name="T55" fmla="*/ 0 h 358"/>
                  <a:gd name="T56" fmla="*/ 0 w 145"/>
                  <a:gd name="T57" fmla="*/ 0 h 358"/>
                  <a:gd name="T58" fmla="*/ 0 w 145"/>
                  <a:gd name="T59" fmla="*/ 0 h 358"/>
                  <a:gd name="T60" fmla="*/ 0 w 145"/>
                  <a:gd name="T61" fmla="*/ 0 h 358"/>
                  <a:gd name="T62" fmla="*/ 0 w 145"/>
                  <a:gd name="T63" fmla="*/ 0 h 358"/>
                  <a:gd name="T64" fmla="*/ 0 w 145"/>
                  <a:gd name="T65" fmla="*/ 0 h 358"/>
                  <a:gd name="T66" fmla="*/ 0 w 145"/>
                  <a:gd name="T67" fmla="*/ 0 h 358"/>
                  <a:gd name="T68" fmla="*/ 0 w 145"/>
                  <a:gd name="T69" fmla="*/ 0 h 358"/>
                  <a:gd name="T70" fmla="*/ 0 w 145"/>
                  <a:gd name="T71" fmla="*/ 0 h 358"/>
                  <a:gd name="T72" fmla="*/ 0 w 145"/>
                  <a:gd name="T73" fmla="*/ 0 h 358"/>
                  <a:gd name="T74" fmla="*/ 0 w 145"/>
                  <a:gd name="T75" fmla="*/ 0 h 358"/>
                  <a:gd name="T76" fmla="*/ 0 w 145"/>
                  <a:gd name="T77" fmla="*/ 0 h 35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45"/>
                  <a:gd name="T118" fmla="*/ 0 h 358"/>
                  <a:gd name="T119" fmla="*/ 145 w 145"/>
                  <a:gd name="T120" fmla="*/ 358 h 35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45" h="358">
                    <a:moveTo>
                      <a:pt x="123" y="6"/>
                    </a:moveTo>
                    <a:cubicBezTo>
                      <a:pt x="120" y="26"/>
                      <a:pt x="121" y="16"/>
                      <a:pt x="115" y="28"/>
                    </a:cubicBezTo>
                    <a:cubicBezTo>
                      <a:pt x="116" y="30"/>
                      <a:pt x="116" y="32"/>
                      <a:pt x="118" y="33"/>
                    </a:cubicBezTo>
                    <a:cubicBezTo>
                      <a:pt x="119" y="34"/>
                      <a:pt x="122" y="33"/>
                      <a:pt x="123" y="34"/>
                    </a:cubicBezTo>
                    <a:cubicBezTo>
                      <a:pt x="132" y="43"/>
                      <a:pt x="118" y="67"/>
                      <a:pt x="132" y="70"/>
                    </a:cubicBezTo>
                    <a:cubicBezTo>
                      <a:pt x="134" y="78"/>
                      <a:pt x="140" y="79"/>
                      <a:pt x="145" y="85"/>
                    </a:cubicBezTo>
                    <a:cubicBezTo>
                      <a:pt x="142" y="90"/>
                      <a:pt x="140" y="93"/>
                      <a:pt x="135" y="97"/>
                    </a:cubicBezTo>
                    <a:cubicBezTo>
                      <a:pt x="128" y="108"/>
                      <a:pt x="129" y="120"/>
                      <a:pt x="124" y="132"/>
                    </a:cubicBezTo>
                    <a:cubicBezTo>
                      <a:pt x="124" y="134"/>
                      <a:pt x="120" y="163"/>
                      <a:pt x="123" y="171"/>
                    </a:cubicBezTo>
                    <a:cubicBezTo>
                      <a:pt x="122" y="183"/>
                      <a:pt x="118" y="200"/>
                      <a:pt x="112" y="210"/>
                    </a:cubicBezTo>
                    <a:cubicBezTo>
                      <a:pt x="111" y="227"/>
                      <a:pt x="114" y="249"/>
                      <a:pt x="106" y="265"/>
                    </a:cubicBezTo>
                    <a:cubicBezTo>
                      <a:pt x="106" y="274"/>
                      <a:pt x="107" y="283"/>
                      <a:pt x="105" y="292"/>
                    </a:cubicBezTo>
                    <a:cubicBezTo>
                      <a:pt x="105" y="294"/>
                      <a:pt x="104" y="288"/>
                      <a:pt x="102" y="288"/>
                    </a:cubicBezTo>
                    <a:cubicBezTo>
                      <a:pt x="100" y="288"/>
                      <a:pt x="99" y="290"/>
                      <a:pt x="97" y="291"/>
                    </a:cubicBezTo>
                    <a:cubicBezTo>
                      <a:pt x="95" y="301"/>
                      <a:pt x="91" y="311"/>
                      <a:pt x="85" y="319"/>
                    </a:cubicBezTo>
                    <a:cubicBezTo>
                      <a:pt x="83" y="330"/>
                      <a:pt x="82" y="318"/>
                      <a:pt x="87" y="310"/>
                    </a:cubicBezTo>
                    <a:cubicBezTo>
                      <a:pt x="89" y="299"/>
                      <a:pt x="80" y="313"/>
                      <a:pt x="70" y="315"/>
                    </a:cubicBezTo>
                    <a:cubicBezTo>
                      <a:pt x="65" y="322"/>
                      <a:pt x="66" y="326"/>
                      <a:pt x="58" y="331"/>
                    </a:cubicBezTo>
                    <a:cubicBezTo>
                      <a:pt x="57" y="337"/>
                      <a:pt x="55" y="340"/>
                      <a:pt x="52" y="345"/>
                    </a:cubicBezTo>
                    <a:cubicBezTo>
                      <a:pt x="50" y="341"/>
                      <a:pt x="51" y="336"/>
                      <a:pt x="48" y="333"/>
                    </a:cubicBezTo>
                    <a:cubicBezTo>
                      <a:pt x="48" y="333"/>
                      <a:pt x="47" y="336"/>
                      <a:pt x="43" y="342"/>
                    </a:cubicBezTo>
                    <a:cubicBezTo>
                      <a:pt x="37" y="351"/>
                      <a:pt x="33" y="356"/>
                      <a:pt x="22" y="358"/>
                    </a:cubicBezTo>
                    <a:cubicBezTo>
                      <a:pt x="23" y="347"/>
                      <a:pt x="22" y="337"/>
                      <a:pt x="27" y="327"/>
                    </a:cubicBezTo>
                    <a:cubicBezTo>
                      <a:pt x="29" y="316"/>
                      <a:pt x="29" y="299"/>
                      <a:pt x="16" y="297"/>
                    </a:cubicBezTo>
                    <a:cubicBezTo>
                      <a:pt x="0" y="299"/>
                      <a:pt x="6" y="291"/>
                      <a:pt x="9" y="279"/>
                    </a:cubicBezTo>
                    <a:cubicBezTo>
                      <a:pt x="10" y="266"/>
                      <a:pt x="9" y="240"/>
                      <a:pt x="15" y="228"/>
                    </a:cubicBezTo>
                    <a:cubicBezTo>
                      <a:pt x="15" y="223"/>
                      <a:pt x="15" y="218"/>
                      <a:pt x="16" y="213"/>
                    </a:cubicBezTo>
                    <a:cubicBezTo>
                      <a:pt x="18" y="202"/>
                      <a:pt x="23" y="227"/>
                      <a:pt x="33" y="229"/>
                    </a:cubicBezTo>
                    <a:cubicBezTo>
                      <a:pt x="37" y="228"/>
                      <a:pt x="49" y="219"/>
                      <a:pt x="39" y="226"/>
                    </a:cubicBezTo>
                    <a:cubicBezTo>
                      <a:pt x="37" y="227"/>
                      <a:pt x="36" y="228"/>
                      <a:pt x="34" y="229"/>
                    </a:cubicBezTo>
                    <a:cubicBezTo>
                      <a:pt x="34" y="228"/>
                      <a:pt x="53" y="209"/>
                      <a:pt x="55" y="207"/>
                    </a:cubicBezTo>
                    <a:cubicBezTo>
                      <a:pt x="60" y="177"/>
                      <a:pt x="62" y="179"/>
                      <a:pt x="84" y="162"/>
                    </a:cubicBezTo>
                    <a:cubicBezTo>
                      <a:pt x="85" y="156"/>
                      <a:pt x="87" y="152"/>
                      <a:pt x="88" y="145"/>
                    </a:cubicBezTo>
                    <a:cubicBezTo>
                      <a:pt x="87" y="138"/>
                      <a:pt x="90" y="132"/>
                      <a:pt x="93" y="126"/>
                    </a:cubicBezTo>
                    <a:cubicBezTo>
                      <a:pt x="95" y="114"/>
                      <a:pt x="100" y="101"/>
                      <a:pt x="94" y="90"/>
                    </a:cubicBezTo>
                    <a:cubicBezTo>
                      <a:pt x="99" y="78"/>
                      <a:pt x="100" y="75"/>
                      <a:pt x="102" y="60"/>
                    </a:cubicBezTo>
                    <a:cubicBezTo>
                      <a:pt x="101" y="51"/>
                      <a:pt x="101" y="41"/>
                      <a:pt x="97" y="33"/>
                    </a:cubicBezTo>
                    <a:cubicBezTo>
                      <a:pt x="100" y="27"/>
                      <a:pt x="102" y="24"/>
                      <a:pt x="108" y="21"/>
                    </a:cubicBezTo>
                    <a:cubicBezTo>
                      <a:pt x="109" y="15"/>
                      <a:pt x="115" y="0"/>
                      <a:pt x="123" y="6"/>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65" name="Freeform 1021"/>
              <p:cNvSpPr>
                <a:spLocks/>
              </p:cNvSpPr>
              <p:nvPr/>
            </p:nvSpPr>
            <p:spPr bwMode="auto">
              <a:xfrm>
                <a:off x="4164" y="1793"/>
                <a:ext cx="16" cy="36"/>
              </a:xfrm>
              <a:custGeom>
                <a:avLst/>
                <a:gdLst>
                  <a:gd name="T0" fmla="*/ 0 w 84"/>
                  <a:gd name="T1" fmla="*/ 0 h 197"/>
                  <a:gd name="T2" fmla="*/ 0 w 84"/>
                  <a:gd name="T3" fmla="*/ 0 h 197"/>
                  <a:gd name="T4" fmla="*/ 0 w 84"/>
                  <a:gd name="T5" fmla="*/ 0 h 197"/>
                  <a:gd name="T6" fmla="*/ 0 w 84"/>
                  <a:gd name="T7" fmla="*/ 0 h 197"/>
                  <a:gd name="T8" fmla="*/ 0 w 84"/>
                  <a:gd name="T9" fmla="*/ 0 h 197"/>
                  <a:gd name="T10" fmla="*/ 0 w 84"/>
                  <a:gd name="T11" fmla="*/ 0 h 197"/>
                  <a:gd name="T12" fmla="*/ 0 w 84"/>
                  <a:gd name="T13" fmla="*/ 0 h 197"/>
                  <a:gd name="T14" fmla="*/ 0 w 84"/>
                  <a:gd name="T15" fmla="*/ 0 h 197"/>
                  <a:gd name="T16" fmla="*/ 0 w 84"/>
                  <a:gd name="T17" fmla="*/ 0 h 197"/>
                  <a:gd name="T18" fmla="*/ 0 w 84"/>
                  <a:gd name="T19" fmla="*/ 0 h 197"/>
                  <a:gd name="T20" fmla="*/ 0 w 84"/>
                  <a:gd name="T21" fmla="*/ 0 h 197"/>
                  <a:gd name="T22" fmla="*/ 0 w 84"/>
                  <a:gd name="T23" fmla="*/ 0 h 197"/>
                  <a:gd name="T24" fmla="*/ 0 w 84"/>
                  <a:gd name="T25" fmla="*/ 0 h 197"/>
                  <a:gd name="T26" fmla="*/ 0 w 84"/>
                  <a:gd name="T27" fmla="*/ 0 h 197"/>
                  <a:gd name="T28" fmla="*/ 0 w 84"/>
                  <a:gd name="T29" fmla="*/ 0 h 197"/>
                  <a:gd name="T30" fmla="*/ 0 w 84"/>
                  <a:gd name="T31" fmla="*/ 0 h 197"/>
                  <a:gd name="T32" fmla="*/ 0 w 84"/>
                  <a:gd name="T33" fmla="*/ 0 h 197"/>
                  <a:gd name="T34" fmla="*/ 0 w 84"/>
                  <a:gd name="T35" fmla="*/ 0 h 19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4"/>
                  <a:gd name="T55" fmla="*/ 0 h 197"/>
                  <a:gd name="T56" fmla="*/ 84 w 84"/>
                  <a:gd name="T57" fmla="*/ 197 h 19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4" h="197">
                    <a:moveTo>
                      <a:pt x="61" y="2"/>
                    </a:moveTo>
                    <a:cubicBezTo>
                      <a:pt x="49" y="4"/>
                      <a:pt x="63" y="7"/>
                      <a:pt x="67" y="8"/>
                    </a:cubicBezTo>
                    <a:cubicBezTo>
                      <a:pt x="64" y="27"/>
                      <a:pt x="59" y="22"/>
                      <a:pt x="53" y="38"/>
                    </a:cubicBezTo>
                    <a:cubicBezTo>
                      <a:pt x="52" y="52"/>
                      <a:pt x="51" y="78"/>
                      <a:pt x="46" y="89"/>
                    </a:cubicBezTo>
                    <a:cubicBezTo>
                      <a:pt x="40" y="102"/>
                      <a:pt x="29" y="113"/>
                      <a:pt x="22" y="125"/>
                    </a:cubicBezTo>
                    <a:cubicBezTo>
                      <a:pt x="20" y="138"/>
                      <a:pt x="23" y="153"/>
                      <a:pt x="17" y="165"/>
                    </a:cubicBezTo>
                    <a:cubicBezTo>
                      <a:pt x="16" y="172"/>
                      <a:pt x="9" y="176"/>
                      <a:pt x="2" y="177"/>
                    </a:cubicBezTo>
                    <a:cubicBezTo>
                      <a:pt x="0" y="185"/>
                      <a:pt x="5" y="194"/>
                      <a:pt x="13" y="197"/>
                    </a:cubicBezTo>
                    <a:cubicBezTo>
                      <a:pt x="22" y="195"/>
                      <a:pt x="20" y="193"/>
                      <a:pt x="26" y="188"/>
                    </a:cubicBezTo>
                    <a:cubicBezTo>
                      <a:pt x="30" y="182"/>
                      <a:pt x="30" y="177"/>
                      <a:pt x="37" y="176"/>
                    </a:cubicBezTo>
                    <a:cubicBezTo>
                      <a:pt x="38" y="163"/>
                      <a:pt x="36" y="158"/>
                      <a:pt x="43" y="149"/>
                    </a:cubicBezTo>
                    <a:cubicBezTo>
                      <a:pt x="45" y="140"/>
                      <a:pt x="53" y="135"/>
                      <a:pt x="61" y="132"/>
                    </a:cubicBezTo>
                    <a:cubicBezTo>
                      <a:pt x="64" y="128"/>
                      <a:pt x="67" y="123"/>
                      <a:pt x="70" y="119"/>
                    </a:cubicBezTo>
                    <a:cubicBezTo>
                      <a:pt x="66" y="102"/>
                      <a:pt x="65" y="104"/>
                      <a:pt x="76" y="89"/>
                    </a:cubicBezTo>
                    <a:cubicBezTo>
                      <a:pt x="78" y="77"/>
                      <a:pt x="80" y="64"/>
                      <a:pt x="74" y="53"/>
                    </a:cubicBezTo>
                    <a:cubicBezTo>
                      <a:pt x="76" y="44"/>
                      <a:pt x="79" y="38"/>
                      <a:pt x="82" y="30"/>
                    </a:cubicBezTo>
                    <a:cubicBezTo>
                      <a:pt x="84" y="19"/>
                      <a:pt x="84" y="5"/>
                      <a:pt x="73" y="0"/>
                    </a:cubicBezTo>
                    <a:cubicBezTo>
                      <a:pt x="69" y="1"/>
                      <a:pt x="54" y="9"/>
                      <a:pt x="61" y="2"/>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66" name="Freeform 1022"/>
              <p:cNvSpPr>
                <a:spLocks/>
              </p:cNvSpPr>
              <p:nvPr/>
            </p:nvSpPr>
            <p:spPr bwMode="auto">
              <a:xfrm>
                <a:off x="4186" y="1808"/>
                <a:ext cx="9" cy="31"/>
              </a:xfrm>
              <a:custGeom>
                <a:avLst/>
                <a:gdLst>
                  <a:gd name="T0" fmla="*/ 0 w 47"/>
                  <a:gd name="T1" fmla="*/ 0 h 169"/>
                  <a:gd name="T2" fmla="*/ 0 w 47"/>
                  <a:gd name="T3" fmla="*/ 0 h 169"/>
                  <a:gd name="T4" fmla="*/ 0 w 47"/>
                  <a:gd name="T5" fmla="*/ 0 h 169"/>
                  <a:gd name="T6" fmla="*/ 0 w 47"/>
                  <a:gd name="T7" fmla="*/ 0 h 169"/>
                  <a:gd name="T8" fmla="*/ 0 w 47"/>
                  <a:gd name="T9" fmla="*/ 0 h 169"/>
                  <a:gd name="T10" fmla="*/ 0 w 47"/>
                  <a:gd name="T11" fmla="*/ 0 h 169"/>
                  <a:gd name="T12" fmla="*/ 0 w 47"/>
                  <a:gd name="T13" fmla="*/ 0 h 169"/>
                  <a:gd name="T14" fmla="*/ 0 w 47"/>
                  <a:gd name="T15" fmla="*/ 0 h 169"/>
                  <a:gd name="T16" fmla="*/ 0 w 47"/>
                  <a:gd name="T17" fmla="*/ 0 h 169"/>
                  <a:gd name="T18" fmla="*/ 0 w 47"/>
                  <a:gd name="T19" fmla="*/ 0 h 169"/>
                  <a:gd name="T20" fmla="*/ 0 w 47"/>
                  <a:gd name="T21" fmla="*/ 0 h 169"/>
                  <a:gd name="T22" fmla="*/ 0 w 47"/>
                  <a:gd name="T23" fmla="*/ 0 h 169"/>
                  <a:gd name="T24" fmla="*/ 0 w 47"/>
                  <a:gd name="T25" fmla="*/ 0 h 169"/>
                  <a:gd name="T26" fmla="*/ 0 w 47"/>
                  <a:gd name="T27" fmla="*/ 0 h 169"/>
                  <a:gd name="T28" fmla="*/ 0 w 47"/>
                  <a:gd name="T29" fmla="*/ 0 h 169"/>
                  <a:gd name="T30" fmla="*/ 0 w 47"/>
                  <a:gd name="T31" fmla="*/ 0 h 169"/>
                  <a:gd name="T32" fmla="*/ 0 w 47"/>
                  <a:gd name="T33" fmla="*/ 0 h 169"/>
                  <a:gd name="T34" fmla="*/ 0 w 47"/>
                  <a:gd name="T35" fmla="*/ 0 h 16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
                  <a:gd name="T55" fmla="*/ 0 h 169"/>
                  <a:gd name="T56" fmla="*/ 47 w 47"/>
                  <a:gd name="T57" fmla="*/ 169 h 16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 h="169">
                    <a:moveTo>
                      <a:pt x="14" y="0"/>
                    </a:moveTo>
                    <a:cubicBezTo>
                      <a:pt x="7" y="13"/>
                      <a:pt x="16" y="30"/>
                      <a:pt x="9" y="43"/>
                    </a:cubicBezTo>
                    <a:cubicBezTo>
                      <a:pt x="7" y="55"/>
                      <a:pt x="11" y="75"/>
                      <a:pt x="0" y="81"/>
                    </a:cubicBezTo>
                    <a:cubicBezTo>
                      <a:pt x="1" y="88"/>
                      <a:pt x="0" y="95"/>
                      <a:pt x="2" y="102"/>
                    </a:cubicBezTo>
                    <a:cubicBezTo>
                      <a:pt x="3" y="104"/>
                      <a:pt x="3" y="97"/>
                      <a:pt x="5" y="97"/>
                    </a:cubicBezTo>
                    <a:cubicBezTo>
                      <a:pt x="7" y="97"/>
                      <a:pt x="7" y="100"/>
                      <a:pt x="8" y="102"/>
                    </a:cubicBezTo>
                    <a:cubicBezTo>
                      <a:pt x="7" y="113"/>
                      <a:pt x="9" y="130"/>
                      <a:pt x="3" y="142"/>
                    </a:cubicBezTo>
                    <a:cubicBezTo>
                      <a:pt x="2" y="151"/>
                      <a:pt x="1" y="160"/>
                      <a:pt x="5" y="169"/>
                    </a:cubicBezTo>
                    <a:cubicBezTo>
                      <a:pt x="10" y="163"/>
                      <a:pt x="7" y="156"/>
                      <a:pt x="12" y="150"/>
                    </a:cubicBezTo>
                    <a:cubicBezTo>
                      <a:pt x="13" y="138"/>
                      <a:pt x="13" y="126"/>
                      <a:pt x="17" y="115"/>
                    </a:cubicBezTo>
                    <a:cubicBezTo>
                      <a:pt x="18" y="97"/>
                      <a:pt x="21" y="81"/>
                      <a:pt x="23" y="63"/>
                    </a:cubicBezTo>
                    <a:cubicBezTo>
                      <a:pt x="30" y="73"/>
                      <a:pt x="25" y="85"/>
                      <a:pt x="23" y="96"/>
                    </a:cubicBezTo>
                    <a:cubicBezTo>
                      <a:pt x="24" y="107"/>
                      <a:pt x="23" y="110"/>
                      <a:pt x="29" y="118"/>
                    </a:cubicBezTo>
                    <a:cubicBezTo>
                      <a:pt x="34" y="107"/>
                      <a:pt x="33" y="95"/>
                      <a:pt x="38" y="84"/>
                    </a:cubicBezTo>
                    <a:cubicBezTo>
                      <a:pt x="40" y="72"/>
                      <a:pt x="47" y="58"/>
                      <a:pt x="35" y="49"/>
                    </a:cubicBezTo>
                    <a:cubicBezTo>
                      <a:pt x="31" y="42"/>
                      <a:pt x="31" y="37"/>
                      <a:pt x="36" y="30"/>
                    </a:cubicBezTo>
                    <a:cubicBezTo>
                      <a:pt x="35" y="22"/>
                      <a:pt x="33" y="17"/>
                      <a:pt x="26" y="12"/>
                    </a:cubicBezTo>
                    <a:cubicBezTo>
                      <a:pt x="17" y="14"/>
                      <a:pt x="19" y="6"/>
                      <a:pt x="14"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67" name="Freeform 1023"/>
              <p:cNvSpPr>
                <a:spLocks/>
              </p:cNvSpPr>
              <p:nvPr/>
            </p:nvSpPr>
            <p:spPr bwMode="auto">
              <a:xfrm>
                <a:off x="4183" y="1847"/>
                <a:ext cx="6" cy="11"/>
              </a:xfrm>
              <a:custGeom>
                <a:avLst/>
                <a:gdLst>
                  <a:gd name="T0" fmla="*/ 0 w 29"/>
                  <a:gd name="T1" fmla="*/ 0 h 57"/>
                  <a:gd name="T2" fmla="*/ 0 w 29"/>
                  <a:gd name="T3" fmla="*/ 0 h 57"/>
                  <a:gd name="T4" fmla="*/ 0 w 29"/>
                  <a:gd name="T5" fmla="*/ 0 h 57"/>
                  <a:gd name="T6" fmla="*/ 0 w 29"/>
                  <a:gd name="T7" fmla="*/ 0 h 57"/>
                  <a:gd name="T8" fmla="*/ 0 w 29"/>
                  <a:gd name="T9" fmla="*/ 0 h 57"/>
                  <a:gd name="T10" fmla="*/ 0 w 29"/>
                  <a:gd name="T11" fmla="*/ 0 h 57"/>
                  <a:gd name="T12" fmla="*/ 0 w 29"/>
                  <a:gd name="T13" fmla="*/ 0 h 57"/>
                  <a:gd name="T14" fmla="*/ 0 w 29"/>
                  <a:gd name="T15" fmla="*/ 0 h 57"/>
                  <a:gd name="T16" fmla="*/ 0 w 29"/>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57"/>
                  <a:gd name="T29" fmla="*/ 29 w 29"/>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57">
                    <a:moveTo>
                      <a:pt x="22" y="2"/>
                    </a:moveTo>
                    <a:cubicBezTo>
                      <a:pt x="16" y="7"/>
                      <a:pt x="13" y="17"/>
                      <a:pt x="10" y="25"/>
                    </a:cubicBezTo>
                    <a:cubicBezTo>
                      <a:pt x="9" y="32"/>
                      <a:pt x="8" y="38"/>
                      <a:pt x="4" y="44"/>
                    </a:cubicBezTo>
                    <a:cubicBezTo>
                      <a:pt x="4" y="44"/>
                      <a:pt x="0" y="57"/>
                      <a:pt x="9" y="50"/>
                    </a:cubicBezTo>
                    <a:cubicBezTo>
                      <a:pt x="12" y="48"/>
                      <a:pt x="10" y="43"/>
                      <a:pt x="12" y="40"/>
                    </a:cubicBezTo>
                    <a:cubicBezTo>
                      <a:pt x="14" y="29"/>
                      <a:pt x="22" y="21"/>
                      <a:pt x="28" y="13"/>
                    </a:cubicBezTo>
                    <a:cubicBezTo>
                      <a:pt x="28" y="9"/>
                      <a:pt x="29" y="5"/>
                      <a:pt x="27" y="2"/>
                    </a:cubicBezTo>
                    <a:cubicBezTo>
                      <a:pt x="26" y="0"/>
                      <a:pt x="18" y="1"/>
                      <a:pt x="18" y="4"/>
                    </a:cubicBezTo>
                    <a:cubicBezTo>
                      <a:pt x="18" y="5"/>
                      <a:pt x="21" y="3"/>
                      <a:pt x="22" y="2"/>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68" name="Freeform 1024"/>
              <p:cNvSpPr>
                <a:spLocks/>
              </p:cNvSpPr>
              <p:nvPr/>
            </p:nvSpPr>
            <p:spPr bwMode="auto">
              <a:xfrm>
                <a:off x="4180" y="1857"/>
                <a:ext cx="5" cy="7"/>
              </a:xfrm>
              <a:custGeom>
                <a:avLst/>
                <a:gdLst>
                  <a:gd name="T0" fmla="*/ 0 w 27"/>
                  <a:gd name="T1" fmla="*/ 0 h 36"/>
                  <a:gd name="T2" fmla="*/ 0 w 27"/>
                  <a:gd name="T3" fmla="*/ 0 h 36"/>
                  <a:gd name="T4" fmla="*/ 0 w 27"/>
                  <a:gd name="T5" fmla="*/ 0 h 36"/>
                  <a:gd name="T6" fmla="*/ 0 w 27"/>
                  <a:gd name="T7" fmla="*/ 0 h 36"/>
                  <a:gd name="T8" fmla="*/ 0 w 27"/>
                  <a:gd name="T9" fmla="*/ 0 h 36"/>
                  <a:gd name="T10" fmla="*/ 0 w 27"/>
                  <a:gd name="T11" fmla="*/ 0 h 36"/>
                  <a:gd name="T12" fmla="*/ 0 w 27"/>
                  <a:gd name="T13" fmla="*/ 0 h 36"/>
                  <a:gd name="T14" fmla="*/ 0 60000 65536"/>
                  <a:gd name="T15" fmla="*/ 0 60000 65536"/>
                  <a:gd name="T16" fmla="*/ 0 60000 65536"/>
                  <a:gd name="T17" fmla="*/ 0 60000 65536"/>
                  <a:gd name="T18" fmla="*/ 0 60000 65536"/>
                  <a:gd name="T19" fmla="*/ 0 60000 65536"/>
                  <a:gd name="T20" fmla="*/ 0 60000 65536"/>
                  <a:gd name="T21" fmla="*/ 0 w 27"/>
                  <a:gd name="T22" fmla="*/ 0 h 36"/>
                  <a:gd name="T23" fmla="*/ 27 w 27"/>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 h="36">
                    <a:moveTo>
                      <a:pt x="11" y="0"/>
                    </a:moveTo>
                    <a:cubicBezTo>
                      <a:pt x="6" y="4"/>
                      <a:pt x="2" y="4"/>
                      <a:pt x="1" y="11"/>
                    </a:cubicBezTo>
                    <a:cubicBezTo>
                      <a:pt x="1" y="13"/>
                      <a:pt x="0" y="16"/>
                      <a:pt x="2" y="17"/>
                    </a:cubicBezTo>
                    <a:cubicBezTo>
                      <a:pt x="4" y="19"/>
                      <a:pt x="9" y="15"/>
                      <a:pt x="11" y="18"/>
                    </a:cubicBezTo>
                    <a:cubicBezTo>
                      <a:pt x="14" y="23"/>
                      <a:pt x="12" y="30"/>
                      <a:pt x="13" y="36"/>
                    </a:cubicBezTo>
                    <a:cubicBezTo>
                      <a:pt x="27" y="34"/>
                      <a:pt x="23" y="23"/>
                      <a:pt x="20" y="9"/>
                    </a:cubicBezTo>
                    <a:cubicBezTo>
                      <a:pt x="19" y="5"/>
                      <a:pt x="13" y="3"/>
                      <a:pt x="11"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69" name="Freeform 1025"/>
              <p:cNvSpPr>
                <a:spLocks/>
              </p:cNvSpPr>
              <p:nvPr/>
            </p:nvSpPr>
            <p:spPr bwMode="auto">
              <a:xfrm>
                <a:off x="4174" y="1860"/>
                <a:ext cx="9" cy="11"/>
              </a:xfrm>
              <a:custGeom>
                <a:avLst/>
                <a:gdLst>
                  <a:gd name="T0" fmla="*/ 0 w 52"/>
                  <a:gd name="T1" fmla="*/ 0 h 61"/>
                  <a:gd name="T2" fmla="*/ 0 w 52"/>
                  <a:gd name="T3" fmla="*/ 0 h 61"/>
                  <a:gd name="T4" fmla="*/ 0 w 52"/>
                  <a:gd name="T5" fmla="*/ 0 h 61"/>
                  <a:gd name="T6" fmla="*/ 0 w 52"/>
                  <a:gd name="T7" fmla="*/ 0 h 61"/>
                  <a:gd name="T8" fmla="*/ 0 w 52"/>
                  <a:gd name="T9" fmla="*/ 0 h 61"/>
                  <a:gd name="T10" fmla="*/ 0 w 52"/>
                  <a:gd name="T11" fmla="*/ 0 h 61"/>
                  <a:gd name="T12" fmla="*/ 0 w 52"/>
                  <a:gd name="T13" fmla="*/ 0 h 61"/>
                  <a:gd name="T14" fmla="*/ 0 w 52"/>
                  <a:gd name="T15" fmla="*/ 0 h 61"/>
                  <a:gd name="T16" fmla="*/ 0 w 52"/>
                  <a:gd name="T17" fmla="*/ 0 h 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61"/>
                  <a:gd name="T29" fmla="*/ 52 w 52"/>
                  <a:gd name="T30" fmla="*/ 61 h 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61">
                    <a:moveTo>
                      <a:pt x="36" y="12"/>
                    </a:moveTo>
                    <a:cubicBezTo>
                      <a:pt x="33" y="16"/>
                      <a:pt x="31" y="21"/>
                      <a:pt x="28" y="25"/>
                    </a:cubicBezTo>
                    <a:cubicBezTo>
                      <a:pt x="27" y="32"/>
                      <a:pt x="20" y="36"/>
                      <a:pt x="13" y="37"/>
                    </a:cubicBezTo>
                    <a:cubicBezTo>
                      <a:pt x="9" y="44"/>
                      <a:pt x="6" y="42"/>
                      <a:pt x="0" y="46"/>
                    </a:cubicBezTo>
                    <a:cubicBezTo>
                      <a:pt x="1" y="52"/>
                      <a:pt x="4" y="55"/>
                      <a:pt x="6" y="61"/>
                    </a:cubicBezTo>
                    <a:cubicBezTo>
                      <a:pt x="10" y="58"/>
                      <a:pt x="15" y="57"/>
                      <a:pt x="19" y="54"/>
                    </a:cubicBezTo>
                    <a:cubicBezTo>
                      <a:pt x="24" y="41"/>
                      <a:pt x="31" y="24"/>
                      <a:pt x="43" y="15"/>
                    </a:cubicBezTo>
                    <a:cubicBezTo>
                      <a:pt x="46" y="7"/>
                      <a:pt x="52" y="2"/>
                      <a:pt x="40" y="0"/>
                    </a:cubicBezTo>
                    <a:cubicBezTo>
                      <a:pt x="35" y="6"/>
                      <a:pt x="37" y="2"/>
                      <a:pt x="36" y="12"/>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70" name="Freeform 1026"/>
              <p:cNvSpPr>
                <a:spLocks/>
              </p:cNvSpPr>
              <p:nvPr/>
            </p:nvSpPr>
            <p:spPr bwMode="auto">
              <a:xfrm>
                <a:off x="4148" y="1864"/>
                <a:ext cx="26" cy="26"/>
              </a:xfrm>
              <a:custGeom>
                <a:avLst/>
                <a:gdLst>
                  <a:gd name="T0" fmla="*/ 0 w 145"/>
                  <a:gd name="T1" fmla="*/ 0 h 144"/>
                  <a:gd name="T2" fmla="*/ 0 w 145"/>
                  <a:gd name="T3" fmla="*/ 0 h 144"/>
                  <a:gd name="T4" fmla="*/ 0 w 145"/>
                  <a:gd name="T5" fmla="*/ 0 h 144"/>
                  <a:gd name="T6" fmla="*/ 0 w 145"/>
                  <a:gd name="T7" fmla="*/ 0 h 144"/>
                  <a:gd name="T8" fmla="*/ 0 w 145"/>
                  <a:gd name="T9" fmla="*/ 0 h 144"/>
                  <a:gd name="T10" fmla="*/ 0 w 145"/>
                  <a:gd name="T11" fmla="*/ 0 h 144"/>
                  <a:gd name="T12" fmla="*/ 0 w 145"/>
                  <a:gd name="T13" fmla="*/ 0 h 144"/>
                  <a:gd name="T14" fmla="*/ 0 w 145"/>
                  <a:gd name="T15" fmla="*/ 0 h 144"/>
                  <a:gd name="T16" fmla="*/ 0 w 145"/>
                  <a:gd name="T17" fmla="*/ 0 h 144"/>
                  <a:gd name="T18" fmla="*/ 0 w 145"/>
                  <a:gd name="T19" fmla="*/ 0 h 144"/>
                  <a:gd name="T20" fmla="*/ 0 w 145"/>
                  <a:gd name="T21" fmla="*/ 0 h 144"/>
                  <a:gd name="T22" fmla="*/ 0 w 145"/>
                  <a:gd name="T23" fmla="*/ 0 h 144"/>
                  <a:gd name="T24" fmla="*/ 0 w 145"/>
                  <a:gd name="T25" fmla="*/ 0 h 144"/>
                  <a:gd name="T26" fmla="*/ 0 w 145"/>
                  <a:gd name="T27" fmla="*/ 0 h 144"/>
                  <a:gd name="T28" fmla="*/ 0 w 145"/>
                  <a:gd name="T29" fmla="*/ 0 h 144"/>
                  <a:gd name="T30" fmla="*/ 0 w 145"/>
                  <a:gd name="T31" fmla="*/ 0 h 144"/>
                  <a:gd name="T32" fmla="*/ 0 w 145"/>
                  <a:gd name="T33" fmla="*/ 0 h 144"/>
                  <a:gd name="T34" fmla="*/ 0 w 145"/>
                  <a:gd name="T35" fmla="*/ 0 h 144"/>
                  <a:gd name="T36" fmla="*/ 0 w 145"/>
                  <a:gd name="T37" fmla="*/ 0 h 144"/>
                  <a:gd name="T38" fmla="*/ 0 w 145"/>
                  <a:gd name="T39" fmla="*/ 0 h 144"/>
                  <a:gd name="T40" fmla="*/ 0 w 145"/>
                  <a:gd name="T41" fmla="*/ 0 h 144"/>
                  <a:gd name="T42" fmla="*/ 0 w 145"/>
                  <a:gd name="T43" fmla="*/ 0 h 144"/>
                  <a:gd name="T44" fmla="*/ 0 w 145"/>
                  <a:gd name="T45" fmla="*/ 0 h 144"/>
                  <a:gd name="T46" fmla="*/ 0 w 145"/>
                  <a:gd name="T47" fmla="*/ 0 h 144"/>
                  <a:gd name="T48" fmla="*/ 0 w 145"/>
                  <a:gd name="T49" fmla="*/ 0 h 144"/>
                  <a:gd name="T50" fmla="*/ 0 w 145"/>
                  <a:gd name="T51" fmla="*/ 0 h 144"/>
                  <a:gd name="T52" fmla="*/ 0 w 145"/>
                  <a:gd name="T53" fmla="*/ 0 h 144"/>
                  <a:gd name="T54" fmla="*/ 0 w 145"/>
                  <a:gd name="T55" fmla="*/ 0 h 14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5"/>
                  <a:gd name="T85" fmla="*/ 0 h 144"/>
                  <a:gd name="T86" fmla="*/ 145 w 145"/>
                  <a:gd name="T87" fmla="*/ 144 h 14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5" h="144">
                    <a:moveTo>
                      <a:pt x="138" y="0"/>
                    </a:moveTo>
                    <a:cubicBezTo>
                      <a:pt x="132" y="8"/>
                      <a:pt x="128" y="16"/>
                      <a:pt x="123" y="24"/>
                    </a:cubicBezTo>
                    <a:cubicBezTo>
                      <a:pt x="122" y="32"/>
                      <a:pt x="119" y="33"/>
                      <a:pt x="111" y="34"/>
                    </a:cubicBezTo>
                    <a:cubicBezTo>
                      <a:pt x="103" y="38"/>
                      <a:pt x="101" y="38"/>
                      <a:pt x="95" y="46"/>
                    </a:cubicBezTo>
                    <a:cubicBezTo>
                      <a:pt x="93" y="57"/>
                      <a:pt x="90" y="61"/>
                      <a:pt x="81" y="67"/>
                    </a:cubicBezTo>
                    <a:cubicBezTo>
                      <a:pt x="77" y="73"/>
                      <a:pt x="76" y="75"/>
                      <a:pt x="69" y="76"/>
                    </a:cubicBezTo>
                    <a:cubicBezTo>
                      <a:pt x="65" y="83"/>
                      <a:pt x="62" y="87"/>
                      <a:pt x="57" y="79"/>
                    </a:cubicBezTo>
                    <a:cubicBezTo>
                      <a:pt x="48" y="81"/>
                      <a:pt x="50" y="83"/>
                      <a:pt x="44" y="88"/>
                    </a:cubicBezTo>
                    <a:cubicBezTo>
                      <a:pt x="37" y="84"/>
                      <a:pt x="40" y="75"/>
                      <a:pt x="36" y="84"/>
                    </a:cubicBezTo>
                    <a:cubicBezTo>
                      <a:pt x="34" y="94"/>
                      <a:pt x="31" y="94"/>
                      <a:pt x="24" y="100"/>
                    </a:cubicBezTo>
                    <a:cubicBezTo>
                      <a:pt x="24" y="102"/>
                      <a:pt x="24" y="104"/>
                      <a:pt x="23" y="105"/>
                    </a:cubicBezTo>
                    <a:cubicBezTo>
                      <a:pt x="22" y="106"/>
                      <a:pt x="19" y="105"/>
                      <a:pt x="18" y="106"/>
                    </a:cubicBezTo>
                    <a:cubicBezTo>
                      <a:pt x="15" y="112"/>
                      <a:pt x="17" y="118"/>
                      <a:pt x="12" y="124"/>
                    </a:cubicBezTo>
                    <a:cubicBezTo>
                      <a:pt x="11" y="131"/>
                      <a:pt x="12" y="129"/>
                      <a:pt x="8" y="135"/>
                    </a:cubicBezTo>
                    <a:cubicBezTo>
                      <a:pt x="6" y="138"/>
                      <a:pt x="0" y="144"/>
                      <a:pt x="3" y="144"/>
                    </a:cubicBezTo>
                    <a:cubicBezTo>
                      <a:pt x="5" y="144"/>
                      <a:pt x="4" y="140"/>
                      <a:pt x="6" y="139"/>
                    </a:cubicBezTo>
                    <a:cubicBezTo>
                      <a:pt x="7" y="138"/>
                      <a:pt x="9" y="138"/>
                      <a:pt x="11" y="138"/>
                    </a:cubicBezTo>
                    <a:cubicBezTo>
                      <a:pt x="20" y="131"/>
                      <a:pt x="18" y="134"/>
                      <a:pt x="27" y="138"/>
                    </a:cubicBezTo>
                    <a:cubicBezTo>
                      <a:pt x="32" y="135"/>
                      <a:pt x="35" y="133"/>
                      <a:pt x="41" y="132"/>
                    </a:cubicBezTo>
                    <a:cubicBezTo>
                      <a:pt x="47" y="129"/>
                      <a:pt x="53" y="125"/>
                      <a:pt x="59" y="121"/>
                    </a:cubicBezTo>
                    <a:cubicBezTo>
                      <a:pt x="65" y="110"/>
                      <a:pt x="70" y="101"/>
                      <a:pt x="83" y="99"/>
                    </a:cubicBezTo>
                    <a:cubicBezTo>
                      <a:pt x="89" y="96"/>
                      <a:pt x="95" y="94"/>
                      <a:pt x="101" y="90"/>
                    </a:cubicBezTo>
                    <a:cubicBezTo>
                      <a:pt x="112" y="72"/>
                      <a:pt x="125" y="54"/>
                      <a:pt x="143" y="43"/>
                    </a:cubicBezTo>
                    <a:cubicBezTo>
                      <a:pt x="145" y="33"/>
                      <a:pt x="143" y="29"/>
                      <a:pt x="135" y="24"/>
                    </a:cubicBezTo>
                    <a:cubicBezTo>
                      <a:pt x="127" y="35"/>
                      <a:pt x="131" y="31"/>
                      <a:pt x="123" y="36"/>
                    </a:cubicBezTo>
                    <a:cubicBezTo>
                      <a:pt x="118" y="42"/>
                      <a:pt x="115" y="37"/>
                      <a:pt x="122" y="33"/>
                    </a:cubicBezTo>
                    <a:cubicBezTo>
                      <a:pt x="126" y="27"/>
                      <a:pt x="130" y="21"/>
                      <a:pt x="134" y="15"/>
                    </a:cubicBezTo>
                    <a:cubicBezTo>
                      <a:pt x="135" y="4"/>
                      <a:pt x="134" y="9"/>
                      <a:pt x="138"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71" name="Freeform 1027"/>
              <p:cNvSpPr>
                <a:spLocks/>
              </p:cNvSpPr>
              <p:nvPr/>
            </p:nvSpPr>
            <p:spPr bwMode="auto">
              <a:xfrm>
                <a:off x="4129" y="1822"/>
                <a:ext cx="19" cy="27"/>
              </a:xfrm>
              <a:custGeom>
                <a:avLst/>
                <a:gdLst>
                  <a:gd name="T0" fmla="*/ 0 w 102"/>
                  <a:gd name="T1" fmla="*/ 0 h 147"/>
                  <a:gd name="T2" fmla="*/ 0 w 102"/>
                  <a:gd name="T3" fmla="*/ 0 h 147"/>
                  <a:gd name="T4" fmla="*/ 0 w 102"/>
                  <a:gd name="T5" fmla="*/ 0 h 147"/>
                  <a:gd name="T6" fmla="*/ 0 w 102"/>
                  <a:gd name="T7" fmla="*/ 0 h 147"/>
                  <a:gd name="T8" fmla="*/ 0 w 102"/>
                  <a:gd name="T9" fmla="*/ 0 h 147"/>
                  <a:gd name="T10" fmla="*/ 0 w 102"/>
                  <a:gd name="T11" fmla="*/ 0 h 147"/>
                  <a:gd name="T12" fmla="*/ 0 w 102"/>
                  <a:gd name="T13" fmla="*/ 0 h 147"/>
                  <a:gd name="T14" fmla="*/ 0 w 102"/>
                  <a:gd name="T15" fmla="*/ 0 h 147"/>
                  <a:gd name="T16" fmla="*/ 0 w 102"/>
                  <a:gd name="T17" fmla="*/ 0 h 147"/>
                  <a:gd name="T18" fmla="*/ 0 w 102"/>
                  <a:gd name="T19" fmla="*/ 0 h 147"/>
                  <a:gd name="T20" fmla="*/ 0 w 102"/>
                  <a:gd name="T21" fmla="*/ 0 h 147"/>
                  <a:gd name="T22" fmla="*/ 0 w 102"/>
                  <a:gd name="T23" fmla="*/ 0 h 147"/>
                  <a:gd name="T24" fmla="*/ 0 w 102"/>
                  <a:gd name="T25" fmla="*/ 0 h 147"/>
                  <a:gd name="T26" fmla="*/ 0 w 102"/>
                  <a:gd name="T27" fmla="*/ 0 h 147"/>
                  <a:gd name="T28" fmla="*/ 0 w 102"/>
                  <a:gd name="T29" fmla="*/ 0 h 147"/>
                  <a:gd name="T30" fmla="*/ 0 w 102"/>
                  <a:gd name="T31" fmla="*/ 0 h 147"/>
                  <a:gd name="T32" fmla="*/ 0 w 102"/>
                  <a:gd name="T33" fmla="*/ 0 h 147"/>
                  <a:gd name="T34" fmla="*/ 0 w 102"/>
                  <a:gd name="T35" fmla="*/ 0 h 147"/>
                  <a:gd name="T36" fmla="*/ 0 w 102"/>
                  <a:gd name="T37" fmla="*/ 0 h 1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2"/>
                  <a:gd name="T58" fmla="*/ 0 h 147"/>
                  <a:gd name="T59" fmla="*/ 102 w 102"/>
                  <a:gd name="T60" fmla="*/ 147 h 1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2" h="147">
                    <a:moveTo>
                      <a:pt x="5" y="29"/>
                    </a:moveTo>
                    <a:cubicBezTo>
                      <a:pt x="7" y="35"/>
                      <a:pt x="7" y="42"/>
                      <a:pt x="10" y="48"/>
                    </a:cubicBezTo>
                    <a:cubicBezTo>
                      <a:pt x="12" y="57"/>
                      <a:pt x="9" y="87"/>
                      <a:pt x="20" y="92"/>
                    </a:cubicBezTo>
                    <a:cubicBezTo>
                      <a:pt x="22" y="100"/>
                      <a:pt x="25" y="106"/>
                      <a:pt x="32" y="110"/>
                    </a:cubicBezTo>
                    <a:cubicBezTo>
                      <a:pt x="38" y="118"/>
                      <a:pt x="36" y="127"/>
                      <a:pt x="47" y="131"/>
                    </a:cubicBezTo>
                    <a:cubicBezTo>
                      <a:pt x="54" y="133"/>
                      <a:pt x="70" y="135"/>
                      <a:pt x="70" y="135"/>
                    </a:cubicBezTo>
                    <a:cubicBezTo>
                      <a:pt x="75" y="139"/>
                      <a:pt x="79" y="140"/>
                      <a:pt x="85" y="141"/>
                    </a:cubicBezTo>
                    <a:cubicBezTo>
                      <a:pt x="90" y="140"/>
                      <a:pt x="102" y="141"/>
                      <a:pt x="94" y="135"/>
                    </a:cubicBezTo>
                    <a:cubicBezTo>
                      <a:pt x="92" y="138"/>
                      <a:pt x="83" y="147"/>
                      <a:pt x="88" y="137"/>
                    </a:cubicBezTo>
                    <a:cubicBezTo>
                      <a:pt x="95" y="125"/>
                      <a:pt x="87" y="140"/>
                      <a:pt x="94" y="126"/>
                    </a:cubicBezTo>
                    <a:cubicBezTo>
                      <a:pt x="96" y="116"/>
                      <a:pt x="95" y="109"/>
                      <a:pt x="89" y="101"/>
                    </a:cubicBezTo>
                    <a:cubicBezTo>
                      <a:pt x="87" y="91"/>
                      <a:pt x="79" y="83"/>
                      <a:pt x="74" y="74"/>
                    </a:cubicBezTo>
                    <a:cubicBezTo>
                      <a:pt x="73" y="51"/>
                      <a:pt x="80" y="36"/>
                      <a:pt x="68" y="20"/>
                    </a:cubicBezTo>
                    <a:cubicBezTo>
                      <a:pt x="67" y="13"/>
                      <a:pt x="63" y="6"/>
                      <a:pt x="56" y="5"/>
                    </a:cubicBezTo>
                    <a:cubicBezTo>
                      <a:pt x="50" y="2"/>
                      <a:pt x="37" y="0"/>
                      <a:pt x="44" y="9"/>
                    </a:cubicBezTo>
                    <a:cubicBezTo>
                      <a:pt x="43" y="16"/>
                      <a:pt x="39" y="16"/>
                      <a:pt x="34" y="20"/>
                    </a:cubicBezTo>
                    <a:cubicBezTo>
                      <a:pt x="32" y="25"/>
                      <a:pt x="25" y="33"/>
                      <a:pt x="25" y="33"/>
                    </a:cubicBezTo>
                    <a:cubicBezTo>
                      <a:pt x="16" y="28"/>
                      <a:pt x="20" y="22"/>
                      <a:pt x="8" y="20"/>
                    </a:cubicBezTo>
                    <a:cubicBezTo>
                      <a:pt x="8" y="20"/>
                      <a:pt x="0" y="29"/>
                      <a:pt x="5" y="29"/>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72" name="Freeform 1028"/>
              <p:cNvSpPr>
                <a:spLocks/>
              </p:cNvSpPr>
              <p:nvPr/>
            </p:nvSpPr>
            <p:spPr bwMode="auto">
              <a:xfrm>
                <a:off x="4110" y="1842"/>
                <a:ext cx="43" cy="44"/>
              </a:xfrm>
              <a:custGeom>
                <a:avLst/>
                <a:gdLst>
                  <a:gd name="T0" fmla="*/ 0 w 233"/>
                  <a:gd name="T1" fmla="*/ 0 h 239"/>
                  <a:gd name="T2" fmla="*/ 0 w 233"/>
                  <a:gd name="T3" fmla="*/ 0 h 239"/>
                  <a:gd name="T4" fmla="*/ 0 w 233"/>
                  <a:gd name="T5" fmla="*/ 0 h 239"/>
                  <a:gd name="T6" fmla="*/ 0 w 233"/>
                  <a:gd name="T7" fmla="*/ 0 h 239"/>
                  <a:gd name="T8" fmla="*/ 0 w 233"/>
                  <a:gd name="T9" fmla="*/ 0 h 239"/>
                  <a:gd name="T10" fmla="*/ 0 w 233"/>
                  <a:gd name="T11" fmla="*/ 0 h 239"/>
                  <a:gd name="T12" fmla="*/ 0 w 233"/>
                  <a:gd name="T13" fmla="*/ 0 h 239"/>
                  <a:gd name="T14" fmla="*/ 0 w 233"/>
                  <a:gd name="T15" fmla="*/ 0 h 239"/>
                  <a:gd name="T16" fmla="*/ 0 w 233"/>
                  <a:gd name="T17" fmla="*/ 0 h 239"/>
                  <a:gd name="T18" fmla="*/ 0 w 233"/>
                  <a:gd name="T19" fmla="*/ 0 h 239"/>
                  <a:gd name="T20" fmla="*/ 0 w 233"/>
                  <a:gd name="T21" fmla="*/ 0 h 239"/>
                  <a:gd name="T22" fmla="*/ 0 w 233"/>
                  <a:gd name="T23" fmla="*/ 0 h 239"/>
                  <a:gd name="T24" fmla="*/ 0 w 233"/>
                  <a:gd name="T25" fmla="*/ 0 h 239"/>
                  <a:gd name="T26" fmla="*/ 0 w 233"/>
                  <a:gd name="T27" fmla="*/ 0 h 239"/>
                  <a:gd name="T28" fmla="*/ 0 w 233"/>
                  <a:gd name="T29" fmla="*/ 0 h 239"/>
                  <a:gd name="T30" fmla="*/ 0 w 233"/>
                  <a:gd name="T31" fmla="*/ 0 h 239"/>
                  <a:gd name="T32" fmla="*/ 0 w 233"/>
                  <a:gd name="T33" fmla="*/ 0 h 239"/>
                  <a:gd name="T34" fmla="*/ 0 w 233"/>
                  <a:gd name="T35" fmla="*/ 0 h 239"/>
                  <a:gd name="T36" fmla="*/ 0 w 233"/>
                  <a:gd name="T37" fmla="*/ 0 h 239"/>
                  <a:gd name="T38" fmla="*/ 0 w 233"/>
                  <a:gd name="T39" fmla="*/ 0 h 239"/>
                  <a:gd name="T40" fmla="*/ 0 w 233"/>
                  <a:gd name="T41" fmla="*/ 0 h 239"/>
                  <a:gd name="T42" fmla="*/ 0 w 233"/>
                  <a:gd name="T43" fmla="*/ 0 h 239"/>
                  <a:gd name="T44" fmla="*/ 0 w 233"/>
                  <a:gd name="T45" fmla="*/ 0 h 239"/>
                  <a:gd name="T46" fmla="*/ 0 w 233"/>
                  <a:gd name="T47" fmla="*/ 0 h 239"/>
                  <a:gd name="T48" fmla="*/ 0 w 233"/>
                  <a:gd name="T49" fmla="*/ 0 h 239"/>
                  <a:gd name="T50" fmla="*/ 0 w 233"/>
                  <a:gd name="T51" fmla="*/ 0 h 239"/>
                  <a:gd name="T52" fmla="*/ 0 w 233"/>
                  <a:gd name="T53" fmla="*/ 0 h 239"/>
                  <a:gd name="T54" fmla="*/ 0 w 233"/>
                  <a:gd name="T55" fmla="*/ 0 h 239"/>
                  <a:gd name="T56" fmla="*/ 0 w 233"/>
                  <a:gd name="T57" fmla="*/ 0 h 239"/>
                  <a:gd name="T58" fmla="*/ 0 w 233"/>
                  <a:gd name="T59" fmla="*/ 0 h 239"/>
                  <a:gd name="T60" fmla="*/ 0 w 233"/>
                  <a:gd name="T61" fmla="*/ 0 h 239"/>
                  <a:gd name="T62" fmla="*/ 0 w 233"/>
                  <a:gd name="T63" fmla="*/ 0 h 239"/>
                  <a:gd name="T64" fmla="*/ 0 w 233"/>
                  <a:gd name="T65" fmla="*/ 0 h 239"/>
                  <a:gd name="T66" fmla="*/ 0 w 233"/>
                  <a:gd name="T67" fmla="*/ 0 h 239"/>
                  <a:gd name="T68" fmla="*/ 0 w 233"/>
                  <a:gd name="T69" fmla="*/ 0 h 239"/>
                  <a:gd name="T70" fmla="*/ 0 w 233"/>
                  <a:gd name="T71" fmla="*/ 0 h 239"/>
                  <a:gd name="T72" fmla="*/ 0 w 233"/>
                  <a:gd name="T73" fmla="*/ 0 h 239"/>
                  <a:gd name="T74" fmla="*/ 0 w 233"/>
                  <a:gd name="T75" fmla="*/ 0 h 239"/>
                  <a:gd name="T76" fmla="*/ 0 w 233"/>
                  <a:gd name="T77" fmla="*/ 0 h 23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33"/>
                  <a:gd name="T118" fmla="*/ 0 h 239"/>
                  <a:gd name="T119" fmla="*/ 233 w 233"/>
                  <a:gd name="T120" fmla="*/ 239 h 23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33" h="239">
                    <a:moveTo>
                      <a:pt x="63" y="0"/>
                    </a:moveTo>
                    <a:cubicBezTo>
                      <a:pt x="70" y="4"/>
                      <a:pt x="70" y="10"/>
                      <a:pt x="74" y="17"/>
                    </a:cubicBezTo>
                    <a:cubicBezTo>
                      <a:pt x="82" y="29"/>
                      <a:pt x="102" y="30"/>
                      <a:pt x="114" y="32"/>
                    </a:cubicBezTo>
                    <a:cubicBezTo>
                      <a:pt x="123" y="37"/>
                      <a:pt x="121" y="45"/>
                      <a:pt x="129" y="51"/>
                    </a:cubicBezTo>
                    <a:cubicBezTo>
                      <a:pt x="133" y="46"/>
                      <a:pt x="135" y="44"/>
                      <a:pt x="141" y="47"/>
                    </a:cubicBezTo>
                    <a:cubicBezTo>
                      <a:pt x="144" y="52"/>
                      <a:pt x="143" y="57"/>
                      <a:pt x="150" y="54"/>
                    </a:cubicBezTo>
                    <a:cubicBezTo>
                      <a:pt x="154" y="49"/>
                      <a:pt x="155" y="45"/>
                      <a:pt x="156" y="39"/>
                    </a:cubicBezTo>
                    <a:cubicBezTo>
                      <a:pt x="168" y="44"/>
                      <a:pt x="155" y="37"/>
                      <a:pt x="162" y="59"/>
                    </a:cubicBezTo>
                    <a:cubicBezTo>
                      <a:pt x="163" y="61"/>
                      <a:pt x="164" y="55"/>
                      <a:pt x="165" y="54"/>
                    </a:cubicBezTo>
                    <a:cubicBezTo>
                      <a:pt x="169" y="50"/>
                      <a:pt x="171" y="51"/>
                      <a:pt x="176" y="50"/>
                    </a:cubicBezTo>
                    <a:cubicBezTo>
                      <a:pt x="183" y="55"/>
                      <a:pt x="177" y="54"/>
                      <a:pt x="174" y="60"/>
                    </a:cubicBezTo>
                    <a:cubicBezTo>
                      <a:pt x="173" y="69"/>
                      <a:pt x="170" y="76"/>
                      <a:pt x="173" y="84"/>
                    </a:cubicBezTo>
                    <a:cubicBezTo>
                      <a:pt x="174" y="75"/>
                      <a:pt x="176" y="67"/>
                      <a:pt x="185" y="63"/>
                    </a:cubicBezTo>
                    <a:cubicBezTo>
                      <a:pt x="191" y="73"/>
                      <a:pt x="191" y="79"/>
                      <a:pt x="186" y="90"/>
                    </a:cubicBezTo>
                    <a:cubicBezTo>
                      <a:pt x="188" y="100"/>
                      <a:pt x="188" y="106"/>
                      <a:pt x="198" y="99"/>
                    </a:cubicBezTo>
                    <a:cubicBezTo>
                      <a:pt x="213" y="103"/>
                      <a:pt x="206" y="119"/>
                      <a:pt x="212" y="132"/>
                    </a:cubicBezTo>
                    <a:cubicBezTo>
                      <a:pt x="218" y="128"/>
                      <a:pt x="223" y="123"/>
                      <a:pt x="230" y="122"/>
                    </a:cubicBezTo>
                    <a:cubicBezTo>
                      <a:pt x="233" y="140"/>
                      <a:pt x="233" y="160"/>
                      <a:pt x="225" y="177"/>
                    </a:cubicBezTo>
                    <a:cubicBezTo>
                      <a:pt x="224" y="227"/>
                      <a:pt x="227" y="202"/>
                      <a:pt x="219" y="225"/>
                    </a:cubicBezTo>
                    <a:cubicBezTo>
                      <a:pt x="208" y="217"/>
                      <a:pt x="210" y="224"/>
                      <a:pt x="207" y="234"/>
                    </a:cubicBezTo>
                    <a:cubicBezTo>
                      <a:pt x="201" y="229"/>
                      <a:pt x="201" y="235"/>
                      <a:pt x="195" y="239"/>
                    </a:cubicBezTo>
                    <a:cubicBezTo>
                      <a:pt x="187" y="233"/>
                      <a:pt x="178" y="226"/>
                      <a:pt x="168" y="224"/>
                    </a:cubicBezTo>
                    <a:cubicBezTo>
                      <a:pt x="149" y="210"/>
                      <a:pt x="168" y="229"/>
                      <a:pt x="158" y="209"/>
                    </a:cubicBezTo>
                    <a:cubicBezTo>
                      <a:pt x="156" y="206"/>
                      <a:pt x="151" y="206"/>
                      <a:pt x="149" y="204"/>
                    </a:cubicBezTo>
                    <a:cubicBezTo>
                      <a:pt x="140" y="195"/>
                      <a:pt x="136" y="183"/>
                      <a:pt x="129" y="173"/>
                    </a:cubicBezTo>
                    <a:cubicBezTo>
                      <a:pt x="128" y="167"/>
                      <a:pt x="126" y="164"/>
                      <a:pt x="123" y="159"/>
                    </a:cubicBezTo>
                    <a:cubicBezTo>
                      <a:pt x="121" y="140"/>
                      <a:pt x="116" y="135"/>
                      <a:pt x="99" y="129"/>
                    </a:cubicBezTo>
                    <a:cubicBezTo>
                      <a:pt x="92" y="120"/>
                      <a:pt x="97" y="107"/>
                      <a:pt x="90" y="98"/>
                    </a:cubicBezTo>
                    <a:cubicBezTo>
                      <a:pt x="88" y="90"/>
                      <a:pt x="86" y="84"/>
                      <a:pt x="78" y="83"/>
                    </a:cubicBezTo>
                    <a:cubicBezTo>
                      <a:pt x="71" y="84"/>
                      <a:pt x="67" y="84"/>
                      <a:pt x="63" y="90"/>
                    </a:cubicBezTo>
                    <a:cubicBezTo>
                      <a:pt x="58" y="83"/>
                      <a:pt x="59" y="75"/>
                      <a:pt x="54" y="68"/>
                    </a:cubicBezTo>
                    <a:cubicBezTo>
                      <a:pt x="52" y="57"/>
                      <a:pt x="46" y="57"/>
                      <a:pt x="35" y="56"/>
                    </a:cubicBezTo>
                    <a:cubicBezTo>
                      <a:pt x="31" y="49"/>
                      <a:pt x="17" y="44"/>
                      <a:pt x="9" y="39"/>
                    </a:cubicBezTo>
                    <a:cubicBezTo>
                      <a:pt x="6" y="35"/>
                      <a:pt x="3" y="30"/>
                      <a:pt x="0" y="26"/>
                    </a:cubicBezTo>
                    <a:cubicBezTo>
                      <a:pt x="2" y="14"/>
                      <a:pt x="1" y="13"/>
                      <a:pt x="11" y="9"/>
                    </a:cubicBezTo>
                    <a:cubicBezTo>
                      <a:pt x="16" y="10"/>
                      <a:pt x="19" y="14"/>
                      <a:pt x="24" y="14"/>
                    </a:cubicBezTo>
                    <a:cubicBezTo>
                      <a:pt x="30" y="14"/>
                      <a:pt x="41" y="11"/>
                      <a:pt x="41" y="11"/>
                    </a:cubicBezTo>
                    <a:cubicBezTo>
                      <a:pt x="47" y="7"/>
                      <a:pt x="52" y="3"/>
                      <a:pt x="59" y="0"/>
                    </a:cubicBezTo>
                    <a:cubicBezTo>
                      <a:pt x="64" y="2"/>
                      <a:pt x="63" y="3"/>
                      <a:pt x="63"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73" name="Freeform 1029"/>
              <p:cNvSpPr>
                <a:spLocks/>
              </p:cNvSpPr>
              <p:nvPr/>
            </p:nvSpPr>
            <p:spPr bwMode="auto">
              <a:xfrm>
                <a:off x="4148" y="1857"/>
                <a:ext cx="9" cy="8"/>
              </a:xfrm>
              <a:custGeom>
                <a:avLst/>
                <a:gdLst>
                  <a:gd name="T0" fmla="*/ 0 w 42"/>
                  <a:gd name="T1" fmla="*/ 0 h 45"/>
                  <a:gd name="T2" fmla="*/ 0 w 42"/>
                  <a:gd name="T3" fmla="*/ 0 h 45"/>
                  <a:gd name="T4" fmla="*/ 0 w 42"/>
                  <a:gd name="T5" fmla="*/ 0 h 45"/>
                  <a:gd name="T6" fmla="*/ 0 w 42"/>
                  <a:gd name="T7" fmla="*/ 0 h 45"/>
                  <a:gd name="T8" fmla="*/ 0 w 42"/>
                  <a:gd name="T9" fmla="*/ 0 h 45"/>
                  <a:gd name="T10" fmla="*/ 0 w 42"/>
                  <a:gd name="T11" fmla="*/ 0 h 45"/>
                  <a:gd name="T12" fmla="*/ 0 w 42"/>
                  <a:gd name="T13" fmla="*/ 0 h 45"/>
                  <a:gd name="T14" fmla="*/ 0 w 42"/>
                  <a:gd name="T15" fmla="*/ 0 h 45"/>
                  <a:gd name="T16" fmla="*/ 0 w 42"/>
                  <a:gd name="T17" fmla="*/ 0 h 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
                  <a:gd name="T28" fmla="*/ 0 h 45"/>
                  <a:gd name="T29" fmla="*/ 42 w 42"/>
                  <a:gd name="T30" fmla="*/ 45 h 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 h="45">
                    <a:moveTo>
                      <a:pt x="20" y="7"/>
                    </a:moveTo>
                    <a:cubicBezTo>
                      <a:pt x="15" y="13"/>
                      <a:pt x="17" y="16"/>
                      <a:pt x="9" y="17"/>
                    </a:cubicBezTo>
                    <a:cubicBezTo>
                      <a:pt x="0" y="24"/>
                      <a:pt x="5" y="29"/>
                      <a:pt x="15" y="28"/>
                    </a:cubicBezTo>
                    <a:cubicBezTo>
                      <a:pt x="23" y="25"/>
                      <a:pt x="20" y="29"/>
                      <a:pt x="23" y="35"/>
                    </a:cubicBezTo>
                    <a:cubicBezTo>
                      <a:pt x="25" y="45"/>
                      <a:pt x="29" y="43"/>
                      <a:pt x="38" y="41"/>
                    </a:cubicBezTo>
                    <a:cubicBezTo>
                      <a:pt x="42" y="35"/>
                      <a:pt x="39" y="28"/>
                      <a:pt x="36" y="22"/>
                    </a:cubicBezTo>
                    <a:cubicBezTo>
                      <a:pt x="34" y="13"/>
                      <a:pt x="31" y="18"/>
                      <a:pt x="27" y="23"/>
                    </a:cubicBezTo>
                    <a:cubicBezTo>
                      <a:pt x="25" y="14"/>
                      <a:pt x="31" y="0"/>
                      <a:pt x="18" y="4"/>
                    </a:cubicBezTo>
                    <a:cubicBezTo>
                      <a:pt x="17" y="11"/>
                      <a:pt x="16" y="11"/>
                      <a:pt x="20" y="7"/>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74" name="Freeform 1030"/>
              <p:cNvSpPr>
                <a:spLocks/>
              </p:cNvSpPr>
              <p:nvPr/>
            </p:nvSpPr>
            <p:spPr bwMode="auto">
              <a:xfrm>
                <a:off x="4146" y="1855"/>
                <a:ext cx="3" cy="2"/>
              </a:xfrm>
              <a:custGeom>
                <a:avLst/>
                <a:gdLst>
                  <a:gd name="T0" fmla="*/ 0 w 15"/>
                  <a:gd name="T1" fmla="*/ 0 h 10"/>
                  <a:gd name="T2" fmla="*/ 0 w 15"/>
                  <a:gd name="T3" fmla="*/ 0 h 10"/>
                  <a:gd name="T4" fmla="*/ 0 w 15"/>
                  <a:gd name="T5" fmla="*/ 0 h 10"/>
                  <a:gd name="T6" fmla="*/ 0 60000 65536"/>
                  <a:gd name="T7" fmla="*/ 0 60000 65536"/>
                  <a:gd name="T8" fmla="*/ 0 60000 65536"/>
                  <a:gd name="T9" fmla="*/ 0 w 15"/>
                  <a:gd name="T10" fmla="*/ 0 h 10"/>
                  <a:gd name="T11" fmla="*/ 15 w 15"/>
                  <a:gd name="T12" fmla="*/ 10 h 10"/>
                </a:gdLst>
                <a:ahLst/>
                <a:cxnLst>
                  <a:cxn ang="T6">
                    <a:pos x="T0" y="T1"/>
                  </a:cxn>
                  <a:cxn ang="T7">
                    <a:pos x="T2" y="T3"/>
                  </a:cxn>
                  <a:cxn ang="T8">
                    <a:pos x="T4" y="T5"/>
                  </a:cxn>
                </a:cxnLst>
                <a:rect l="T9" t="T10" r="T11" b="T12"/>
                <a:pathLst>
                  <a:path w="15" h="10">
                    <a:moveTo>
                      <a:pt x="10" y="0"/>
                    </a:moveTo>
                    <a:cubicBezTo>
                      <a:pt x="6" y="5"/>
                      <a:pt x="0" y="8"/>
                      <a:pt x="9" y="10"/>
                    </a:cubicBezTo>
                    <a:cubicBezTo>
                      <a:pt x="15" y="5"/>
                      <a:pt x="14" y="9"/>
                      <a:pt x="10"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75" name="Freeform 1031"/>
              <p:cNvSpPr>
                <a:spLocks/>
              </p:cNvSpPr>
              <p:nvPr/>
            </p:nvSpPr>
            <p:spPr bwMode="auto">
              <a:xfrm>
                <a:off x="4158" y="1857"/>
                <a:ext cx="2" cy="4"/>
              </a:xfrm>
              <a:custGeom>
                <a:avLst/>
                <a:gdLst>
                  <a:gd name="T0" fmla="*/ 0 w 13"/>
                  <a:gd name="T1" fmla="*/ 0 h 23"/>
                  <a:gd name="T2" fmla="*/ 0 w 13"/>
                  <a:gd name="T3" fmla="*/ 0 h 23"/>
                  <a:gd name="T4" fmla="*/ 0 w 13"/>
                  <a:gd name="T5" fmla="*/ 0 h 23"/>
                  <a:gd name="T6" fmla="*/ 0 w 13"/>
                  <a:gd name="T7" fmla="*/ 0 h 23"/>
                  <a:gd name="T8" fmla="*/ 0 w 13"/>
                  <a:gd name="T9" fmla="*/ 0 h 23"/>
                  <a:gd name="T10" fmla="*/ 0 60000 65536"/>
                  <a:gd name="T11" fmla="*/ 0 60000 65536"/>
                  <a:gd name="T12" fmla="*/ 0 60000 65536"/>
                  <a:gd name="T13" fmla="*/ 0 60000 65536"/>
                  <a:gd name="T14" fmla="*/ 0 60000 65536"/>
                  <a:gd name="T15" fmla="*/ 0 w 13"/>
                  <a:gd name="T16" fmla="*/ 0 h 23"/>
                  <a:gd name="T17" fmla="*/ 13 w 13"/>
                  <a:gd name="T18" fmla="*/ 23 h 23"/>
                </a:gdLst>
                <a:ahLst/>
                <a:cxnLst>
                  <a:cxn ang="T10">
                    <a:pos x="T0" y="T1"/>
                  </a:cxn>
                  <a:cxn ang="T11">
                    <a:pos x="T2" y="T3"/>
                  </a:cxn>
                  <a:cxn ang="T12">
                    <a:pos x="T4" y="T5"/>
                  </a:cxn>
                  <a:cxn ang="T13">
                    <a:pos x="T6" y="T7"/>
                  </a:cxn>
                  <a:cxn ang="T14">
                    <a:pos x="T8" y="T9"/>
                  </a:cxn>
                </a:cxnLst>
                <a:rect l="T15" t="T16" r="T17" b="T18"/>
                <a:pathLst>
                  <a:path w="13" h="23">
                    <a:moveTo>
                      <a:pt x="8" y="5"/>
                    </a:moveTo>
                    <a:cubicBezTo>
                      <a:pt x="0" y="11"/>
                      <a:pt x="1" y="13"/>
                      <a:pt x="2" y="23"/>
                    </a:cubicBezTo>
                    <a:cubicBezTo>
                      <a:pt x="9" y="22"/>
                      <a:pt x="10" y="20"/>
                      <a:pt x="13" y="14"/>
                    </a:cubicBezTo>
                    <a:cubicBezTo>
                      <a:pt x="12" y="10"/>
                      <a:pt x="13" y="5"/>
                      <a:pt x="11" y="1"/>
                    </a:cubicBezTo>
                    <a:cubicBezTo>
                      <a:pt x="10" y="0"/>
                      <a:pt x="7" y="4"/>
                      <a:pt x="8" y="5"/>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76" name="Freeform 1032"/>
              <p:cNvSpPr>
                <a:spLocks/>
              </p:cNvSpPr>
              <p:nvPr/>
            </p:nvSpPr>
            <p:spPr bwMode="auto">
              <a:xfrm>
                <a:off x="4176" y="1858"/>
                <a:ext cx="2" cy="3"/>
              </a:xfrm>
              <a:custGeom>
                <a:avLst/>
                <a:gdLst>
                  <a:gd name="T0" fmla="*/ 0 w 10"/>
                  <a:gd name="T1" fmla="*/ 0 h 13"/>
                  <a:gd name="T2" fmla="*/ 0 w 10"/>
                  <a:gd name="T3" fmla="*/ 0 h 13"/>
                  <a:gd name="T4" fmla="*/ 0 w 10"/>
                  <a:gd name="T5" fmla="*/ 0 h 13"/>
                  <a:gd name="T6" fmla="*/ 0 60000 65536"/>
                  <a:gd name="T7" fmla="*/ 0 60000 65536"/>
                  <a:gd name="T8" fmla="*/ 0 60000 65536"/>
                  <a:gd name="T9" fmla="*/ 0 w 10"/>
                  <a:gd name="T10" fmla="*/ 0 h 13"/>
                  <a:gd name="T11" fmla="*/ 10 w 10"/>
                  <a:gd name="T12" fmla="*/ 13 h 13"/>
                </a:gdLst>
                <a:ahLst/>
                <a:cxnLst>
                  <a:cxn ang="T6">
                    <a:pos x="T0" y="T1"/>
                  </a:cxn>
                  <a:cxn ang="T7">
                    <a:pos x="T2" y="T3"/>
                  </a:cxn>
                  <a:cxn ang="T8">
                    <a:pos x="T4" y="T5"/>
                  </a:cxn>
                </a:cxnLst>
                <a:rect l="T9" t="T10" r="T11" b="T12"/>
                <a:pathLst>
                  <a:path w="10" h="13">
                    <a:moveTo>
                      <a:pt x="5" y="4"/>
                    </a:moveTo>
                    <a:cubicBezTo>
                      <a:pt x="0" y="13"/>
                      <a:pt x="6" y="11"/>
                      <a:pt x="10" y="6"/>
                    </a:cubicBezTo>
                    <a:cubicBezTo>
                      <a:pt x="7" y="0"/>
                      <a:pt x="9" y="0"/>
                      <a:pt x="5" y="4"/>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77" name="Freeform 1033"/>
              <p:cNvSpPr>
                <a:spLocks/>
              </p:cNvSpPr>
              <p:nvPr/>
            </p:nvSpPr>
            <p:spPr bwMode="auto">
              <a:xfrm>
                <a:off x="3983" y="1533"/>
                <a:ext cx="89" cy="77"/>
              </a:xfrm>
              <a:custGeom>
                <a:avLst/>
                <a:gdLst>
                  <a:gd name="T0" fmla="*/ 0 w 481"/>
                  <a:gd name="T1" fmla="*/ 0 h 418"/>
                  <a:gd name="T2" fmla="*/ 0 w 481"/>
                  <a:gd name="T3" fmla="*/ 0 h 418"/>
                  <a:gd name="T4" fmla="*/ 0 w 481"/>
                  <a:gd name="T5" fmla="*/ 0 h 418"/>
                  <a:gd name="T6" fmla="*/ 0 w 481"/>
                  <a:gd name="T7" fmla="*/ 0 h 418"/>
                  <a:gd name="T8" fmla="*/ 0 w 481"/>
                  <a:gd name="T9" fmla="*/ 0 h 418"/>
                  <a:gd name="T10" fmla="*/ 0 w 481"/>
                  <a:gd name="T11" fmla="*/ 0 h 418"/>
                  <a:gd name="T12" fmla="*/ 0 w 481"/>
                  <a:gd name="T13" fmla="*/ 0 h 418"/>
                  <a:gd name="T14" fmla="*/ 0 w 481"/>
                  <a:gd name="T15" fmla="*/ 0 h 418"/>
                  <a:gd name="T16" fmla="*/ 0 w 481"/>
                  <a:gd name="T17" fmla="*/ 0 h 418"/>
                  <a:gd name="T18" fmla="*/ 0 w 481"/>
                  <a:gd name="T19" fmla="*/ 0 h 418"/>
                  <a:gd name="T20" fmla="*/ 0 w 481"/>
                  <a:gd name="T21" fmla="*/ 0 h 418"/>
                  <a:gd name="T22" fmla="*/ 0 w 481"/>
                  <a:gd name="T23" fmla="*/ 0 h 418"/>
                  <a:gd name="T24" fmla="*/ 0 w 481"/>
                  <a:gd name="T25" fmla="*/ 0 h 418"/>
                  <a:gd name="T26" fmla="*/ 0 w 481"/>
                  <a:gd name="T27" fmla="*/ 0 h 418"/>
                  <a:gd name="T28" fmla="*/ 0 w 481"/>
                  <a:gd name="T29" fmla="*/ 0 h 418"/>
                  <a:gd name="T30" fmla="*/ 0 w 481"/>
                  <a:gd name="T31" fmla="*/ 0 h 418"/>
                  <a:gd name="T32" fmla="*/ 0 w 481"/>
                  <a:gd name="T33" fmla="*/ 0 h 418"/>
                  <a:gd name="T34" fmla="*/ 0 w 481"/>
                  <a:gd name="T35" fmla="*/ 0 h 418"/>
                  <a:gd name="T36" fmla="*/ 0 w 481"/>
                  <a:gd name="T37" fmla="*/ 0 h 418"/>
                  <a:gd name="T38" fmla="*/ 0 w 481"/>
                  <a:gd name="T39" fmla="*/ 0 h 418"/>
                  <a:gd name="T40" fmla="*/ 0 w 481"/>
                  <a:gd name="T41" fmla="*/ 0 h 418"/>
                  <a:gd name="T42" fmla="*/ 0 w 481"/>
                  <a:gd name="T43" fmla="*/ 0 h 418"/>
                  <a:gd name="T44" fmla="*/ 0 w 481"/>
                  <a:gd name="T45" fmla="*/ 0 h 418"/>
                  <a:gd name="T46" fmla="*/ 0 w 481"/>
                  <a:gd name="T47" fmla="*/ 0 h 418"/>
                  <a:gd name="T48" fmla="*/ 0 w 481"/>
                  <a:gd name="T49" fmla="*/ 0 h 418"/>
                  <a:gd name="T50" fmla="*/ 0 w 481"/>
                  <a:gd name="T51" fmla="*/ 0 h 418"/>
                  <a:gd name="T52" fmla="*/ 0 w 481"/>
                  <a:gd name="T53" fmla="*/ 0 h 418"/>
                  <a:gd name="T54" fmla="*/ 0 w 481"/>
                  <a:gd name="T55" fmla="*/ 0 h 418"/>
                  <a:gd name="T56" fmla="*/ 0 w 481"/>
                  <a:gd name="T57" fmla="*/ 0 h 418"/>
                  <a:gd name="T58" fmla="*/ 0 w 481"/>
                  <a:gd name="T59" fmla="*/ 0 h 418"/>
                  <a:gd name="T60" fmla="*/ 0 w 481"/>
                  <a:gd name="T61" fmla="*/ 0 h 418"/>
                  <a:gd name="T62" fmla="*/ 0 w 481"/>
                  <a:gd name="T63" fmla="*/ 0 h 418"/>
                  <a:gd name="T64" fmla="*/ 0 w 481"/>
                  <a:gd name="T65" fmla="*/ 0 h 418"/>
                  <a:gd name="T66" fmla="*/ 0 w 481"/>
                  <a:gd name="T67" fmla="*/ 0 h 418"/>
                  <a:gd name="T68" fmla="*/ 0 w 481"/>
                  <a:gd name="T69" fmla="*/ 0 h 418"/>
                  <a:gd name="T70" fmla="*/ 0 w 481"/>
                  <a:gd name="T71" fmla="*/ 0 h 418"/>
                  <a:gd name="T72" fmla="*/ 0 w 481"/>
                  <a:gd name="T73" fmla="*/ 0 h 418"/>
                  <a:gd name="T74" fmla="*/ 0 w 481"/>
                  <a:gd name="T75" fmla="*/ 0 h 418"/>
                  <a:gd name="T76" fmla="*/ 0 w 481"/>
                  <a:gd name="T77" fmla="*/ 0 h 418"/>
                  <a:gd name="T78" fmla="*/ 0 w 481"/>
                  <a:gd name="T79" fmla="*/ 0 h 418"/>
                  <a:gd name="T80" fmla="*/ 0 w 481"/>
                  <a:gd name="T81" fmla="*/ 0 h 418"/>
                  <a:gd name="T82" fmla="*/ 0 w 481"/>
                  <a:gd name="T83" fmla="*/ 0 h 418"/>
                  <a:gd name="T84" fmla="*/ 0 w 481"/>
                  <a:gd name="T85" fmla="*/ 0 h 418"/>
                  <a:gd name="T86" fmla="*/ 0 w 481"/>
                  <a:gd name="T87" fmla="*/ 0 h 418"/>
                  <a:gd name="T88" fmla="*/ 0 w 481"/>
                  <a:gd name="T89" fmla="*/ 0 h 418"/>
                  <a:gd name="T90" fmla="*/ 0 w 481"/>
                  <a:gd name="T91" fmla="*/ 0 h 418"/>
                  <a:gd name="T92" fmla="*/ 0 w 481"/>
                  <a:gd name="T93" fmla="*/ 0 h 418"/>
                  <a:gd name="T94" fmla="*/ 0 w 481"/>
                  <a:gd name="T95" fmla="*/ 0 h 418"/>
                  <a:gd name="T96" fmla="*/ 0 w 481"/>
                  <a:gd name="T97" fmla="*/ 0 h 418"/>
                  <a:gd name="T98" fmla="*/ 0 w 481"/>
                  <a:gd name="T99" fmla="*/ 0 h 418"/>
                  <a:gd name="T100" fmla="*/ 0 w 481"/>
                  <a:gd name="T101" fmla="*/ 0 h 418"/>
                  <a:gd name="T102" fmla="*/ 0 w 481"/>
                  <a:gd name="T103" fmla="*/ 0 h 418"/>
                  <a:gd name="T104" fmla="*/ 0 w 481"/>
                  <a:gd name="T105" fmla="*/ 0 h 418"/>
                  <a:gd name="T106" fmla="*/ 0 w 481"/>
                  <a:gd name="T107" fmla="*/ 0 h 418"/>
                  <a:gd name="T108" fmla="*/ 0 w 481"/>
                  <a:gd name="T109" fmla="*/ 0 h 418"/>
                  <a:gd name="T110" fmla="*/ 0 w 481"/>
                  <a:gd name="T111" fmla="*/ 0 h 418"/>
                  <a:gd name="T112" fmla="*/ 0 w 481"/>
                  <a:gd name="T113" fmla="*/ 0 h 418"/>
                  <a:gd name="T114" fmla="*/ 0 w 481"/>
                  <a:gd name="T115" fmla="*/ 0 h 418"/>
                  <a:gd name="T116" fmla="*/ 0 w 481"/>
                  <a:gd name="T117" fmla="*/ 0 h 4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81"/>
                  <a:gd name="T178" fmla="*/ 0 h 418"/>
                  <a:gd name="T179" fmla="*/ 481 w 481"/>
                  <a:gd name="T180" fmla="*/ 418 h 4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81" h="418">
                    <a:moveTo>
                      <a:pt x="350" y="0"/>
                    </a:moveTo>
                    <a:cubicBezTo>
                      <a:pt x="361" y="17"/>
                      <a:pt x="367" y="33"/>
                      <a:pt x="384" y="44"/>
                    </a:cubicBezTo>
                    <a:cubicBezTo>
                      <a:pt x="390" y="48"/>
                      <a:pt x="396" y="52"/>
                      <a:pt x="402" y="56"/>
                    </a:cubicBezTo>
                    <a:cubicBezTo>
                      <a:pt x="404" y="57"/>
                      <a:pt x="408" y="60"/>
                      <a:pt x="408" y="60"/>
                    </a:cubicBezTo>
                    <a:cubicBezTo>
                      <a:pt x="431" y="55"/>
                      <a:pt x="412" y="63"/>
                      <a:pt x="420" y="22"/>
                    </a:cubicBezTo>
                    <a:cubicBezTo>
                      <a:pt x="420" y="20"/>
                      <a:pt x="422" y="26"/>
                      <a:pt x="424" y="28"/>
                    </a:cubicBezTo>
                    <a:cubicBezTo>
                      <a:pt x="429" y="32"/>
                      <a:pt x="437" y="31"/>
                      <a:pt x="444" y="32"/>
                    </a:cubicBezTo>
                    <a:cubicBezTo>
                      <a:pt x="447" y="40"/>
                      <a:pt x="449" y="43"/>
                      <a:pt x="456" y="48"/>
                    </a:cubicBezTo>
                    <a:cubicBezTo>
                      <a:pt x="455" y="50"/>
                      <a:pt x="455" y="52"/>
                      <a:pt x="454" y="54"/>
                    </a:cubicBezTo>
                    <a:cubicBezTo>
                      <a:pt x="452" y="56"/>
                      <a:pt x="449" y="56"/>
                      <a:pt x="448" y="58"/>
                    </a:cubicBezTo>
                    <a:cubicBezTo>
                      <a:pt x="446" y="62"/>
                      <a:pt x="444" y="70"/>
                      <a:pt x="444" y="70"/>
                    </a:cubicBezTo>
                    <a:cubicBezTo>
                      <a:pt x="445" y="83"/>
                      <a:pt x="446" y="97"/>
                      <a:pt x="446" y="110"/>
                    </a:cubicBezTo>
                    <a:cubicBezTo>
                      <a:pt x="446" y="113"/>
                      <a:pt x="441" y="99"/>
                      <a:pt x="444" y="100"/>
                    </a:cubicBezTo>
                    <a:cubicBezTo>
                      <a:pt x="452" y="103"/>
                      <a:pt x="456" y="124"/>
                      <a:pt x="456" y="124"/>
                    </a:cubicBezTo>
                    <a:cubicBezTo>
                      <a:pt x="452" y="136"/>
                      <a:pt x="448" y="137"/>
                      <a:pt x="456" y="148"/>
                    </a:cubicBezTo>
                    <a:cubicBezTo>
                      <a:pt x="453" y="184"/>
                      <a:pt x="456" y="164"/>
                      <a:pt x="440" y="180"/>
                    </a:cubicBezTo>
                    <a:cubicBezTo>
                      <a:pt x="441" y="187"/>
                      <a:pt x="442" y="204"/>
                      <a:pt x="448" y="210"/>
                    </a:cubicBezTo>
                    <a:cubicBezTo>
                      <a:pt x="451" y="213"/>
                      <a:pt x="460" y="218"/>
                      <a:pt x="460" y="218"/>
                    </a:cubicBezTo>
                    <a:cubicBezTo>
                      <a:pt x="464" y="231"/>
                      <a:pt x="468" y="243"/>
                      <a:pt x="476" y="254"/>
                    </a:cubicBezTo>
                    <a:cubicBezTo>
                      <a:pt x="475" y="271"/>
                      <a:pt x="481" y="286"/>
                      <a:pt x="464" y="292"/>
                    </a:cubicBezTo>
                    <a:cubicBezTo>
                      <a:pt x="458" y="298"/>
                      <a:pt x="455" y="303"/>
                      <a:pt x="448" y="308"/>
                    </a:cubicBezTo>
                    <a:cubicBezTo>
                      <a:pt x="439" y="322"/>
                      <a:pt x="442" y="315"/>
                      <a:pt x="438" y="326"/>
                    </a:cubicBezTo>
                    <a:cubicBezTo>
                      <a:pt x="436" y="339"/>
                      <a:pt x="438" y="345"/>
                      <a:pt x="428" y="352"/>
                    </a:cubicBezTo>
                    <a:cubicBezTo>
                      <a:pt x="427" y="357"/>
                      <a:pt x="430" y="365"/>
                      <a:pt x="426" y="368"/>
                    </a:cubicBezTo>
                    <a:cubicBezTo>
                      <a:pt x="422" y="371"/>
                      <a:pt x="377" y="373"/>
                      <a:pt x="366" y="376"/>
                    </a:cubicBezTo>
                    <a:cubicBezTo>
                      <a:pt x="357" y="374"/>
                      <a:pt x="352" y="371"/>
                      <a:pt x="344" y="368"/>
                    </a:cubicBezTo>
                    <a:cubicBezTo>
                      <a:pt x="331" y="371"/>
                      <a:pt x="332" y="380"/>
                      <a:pt x="320" y="384"/>
                    </a:cubicBezTo>
                    <a:cubicBezTo>
                      <a:pt x="312" y="397"/>
                      <a:pt x="300" y="402"/>
                      <a:pt x="288" y="410"/>
                    </a:cubicBezTo>
                    <a:cubicBezTo>
                      <a:pt x="283" y="414"/>
                      <a:pt x="270" y="418"/>
                      <a:pt x="270" y="418"/>
                    </a:cubicBezTo>
                    <a:cubicBezTo>
                      <a:pt x="261" y="416"/>
                      <a:pt x="256" y="415"/>
                      <a:pt x="248" y="410"/>
                    </a:cubicBezTo>
                    <a:cubicBezTo>
                      <a:pt x="239" y="396"/>
                      <a:pt x="240" y="388"/>
                      <a:pt x="222" y="382"/>
                    </a:cubicBezTo>
                    <a:cubicBezTo>
                      <a:pt x="182" y="384"/>
                      <a:pt x="170" y="385"/>
                      <a:pt x="138" y="396"/>
                    </a:cubicBezTo>
                    <a:cubicBezTo>
                      <a:pt x="112" y="393"/>
                      <a:pt x="115" y="385"/>
                      <a:pt x="104" y="364"/>
                    </a:cubicBezTo>
                    <a:cubicBezTo>
                      <a:pt x="101" y="358"/>
                      <a:pt x="88" y="350"/>
                      <a:pt x="88" y="350"/>
                    </a:cubicBezTo>
                    <a:cubicBezTo>
                      <a:pt x="73" y="327"/>
                      <a:pt x="41" y="326"/>
                      <a:pt x="16" y="324"/>
                    </a:cubicBezTo>
                    <a:cubicBezTo>
                      <a:pt x="6" y="321"/>
                      <a:pt x="3" y="313"/>
                      <a:pt x="0" y="304"/>
                    </a:cubicBezTo>
                    <a:cubicBezTo>
                      <a:pt x="1" y="295"/>
                      <a:pt x="11" y="268"/>
                      <a:pt x="20" y="262"/>
                    </a:cubicBezTo>
                    <a:cubicBezTo>
                      <a:pt x="21" y="256"/>
                      <a:pt x="23" y="241"/>
                      <a:pt x="28" y="236"/>
                    </a:cubicBezTo>
                    <a:cubicBezTo>
                      <a:pt x="31" y="233"/>
                      <a:pt x="40" y="228"/>
                      <a:pt x="40" y="228"/>
                    </a:cubicBezTo>
                    <a:cubicBezTo>
                      <a:pt x="43" y="223"/>
                      <a:pt x="56" y="218"/>
                      <a:pt x="56" y="218"/>
                    </a:cubicBezTo>
                    <a:cubicBezTo>
                      <a:pt x="66" y="220"/>
                      <a:pt x="62" y="221"/>
                      <a:pt x="72" y="218"/>
                    </a:cubicBezTo>
                    <a:cubicBezTo>
                      <a:pt x="76" y="217"/>
                      <a:pt x="84" y="214"/>
                      <a:pt x="84" y="214"/>
                    </a:cubicBezTo>
                    <a:cubicBezTo>
                      <a:pt x="87" y="204"/>
                      <a:pt x="92" y="209"/>
                      <a:pt x="100" y="212"/>
                    </a:cubicBezTo>
                    <a:cubicBezTo>
                      <a:pt x="103" y="212"/>
                      <a:pt x="115" y="211"/>
                      <a:pt x="120" y="208"/>
                    </a:cubicBezTo>
                    <a:cubicBezTo>
                      <a:pt x="126" y="204"/>
                      <a:pt x="138" y="196"/>
                      <a:pt x="138" y="196"/>
                    </a:cubicBezTo>
                    <a:cubicBezTo>
                      <a:pt x="141" y="188"/>
                      <a:pt x="141" y="183"/>
                      <a:pt x="132" y="180"/>
                    </a:cubicBezTo>
                    <a:cubicBezTo>
                      <a:pt x="127" y="165"/>
                      <a:pt x="126" y="155"/>
                      <a:pt x="110" y="150"/>
                    </a:cubicBezTo>
                    <a:cubicBezTo>
                      <a:pt x="102" y="138"/>
                      <a:pt x="101" y="122"/>
                      <a:pt x="114" y="114"/>
                    </a:cubicBezTo>
                    <a:cubicBezTo>
                      <a:pt x="142" y="117"/>
                      <a:pt x="128" y="117"/>
                      <a:pt x="144" y="106"/>
                    </a:cubicBezTo>
                    <a:cubicBezTo>
                      <a:pt x="150" y="115"/>
                      <a:pt x="153" y="111"/>
                      <a:pt x="162" y="108"/>
                    </a:cubicBezTo>
                    <a:cubicBezTo>
                      <a:pt x="173" y="116"/>
                      <a:pt x="177" y="116"/>
                      <a:pt x="190" y="120"/>
                    </a:cubicBezTo>
                    <a:cubicBezTo>
                      <a:pt x="198" y="132"/>
                      <a:pt x="204" y="128"/>
                      <a:pt x="220" y="126"/>
                    </a:cubicBezTo>
                    <a:cubicBezTo>
                      <a:pt x="226" y="109"/>
                      <a:pt x="223" y="118"/>
                      <a:pt x="226" y="98"/>
                    </a:cubicBezTo>
                    <a:cubicBezTo>
                      <a:pt x="240" y="103"/>
                      <a:pt x="261" y="94"/>
                      <a:pt x="274" y="86"/>
                    </a:cubicBezTo>
                    <a:cubicBezTo>
                      <a:pt x="284" y="101"/>
                      <a:pt x="304" y="94"/>
                      <a:pt x="316" y="82"/>
                    </a:cubicBezTo>
                    <a:cubicBezTo>
                      <a:pt x="321" y="77"/>
                      <a:pt x="330" y="64"/>
                      <a:pt x="330" y="64"/>
                    </a:cubicBezTo>
                    <a:cubicBezTo>
                      <a:pt x="316" y="60"/>
                      <a:pt x="327" y="54"/>
                      <a:pt x="330" y="44"/>
                    </a:cubicBezTo>
                    <a:cubicBezTo>
                      <a:pt x="327" y="21"/>
                      <a:pt x="315" y="11"/>
                      <a:pt x="346" y="8"/>
                    </a:cubicBezTo>
                    <a:cubicBezTo>
                      <a:pt x="350" y="1"/>
                      <a:pt x="350" y="4"/>
                      <a:pt x="350" y="0"/>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78" name="Freeform 1034"/>
              <p:cNvSpPr>
                <a:spLocks/>
              </p:cNvSpPr>
              <p:nvPr/>
            </p:nvSpPr>
            <p:spPr bwMode="auto">
              <a:xfrm>
                <a:off x="4006" y="1518"/>
                <a:ext cx="15" cy="32"/>
              </a:xfrm>
              <a:custGeom>
                <a:avLst/>
                <a:gdLst>
                  <a:gd name="T0" fmla="*/ 0 w 80"/>
                  <a:gd name="T1" fmla="*/ 0 h 177"/>
                  <a:gd name="T2" fmla="*/ 0 w 80"/>
                  <a:gd name="T3" fmla="*/ 0 h 177"/>
                  <a:gd name="T4" fmla="*/ 0 w 80"/>
                  <a:gd name="T5" fmla="*/ 0 h 177"/>
                  <a:gd name="T6" fmla="*/ 0 w 80"/>
                  <a:gd name="T7" fmla="*/ 0 h 177"/>
                  <a:gd name="T8" fmla="*/ 0 w 80"/>
                  <a:gd name="T9" fmla="*/ 0 h 177"/>
                  <a:gd name="T10" fmla="*/ 0 w 80"/>
                  <a:gd name="T11" fmla="*/ 0 h 177"/>
                  <a:gd name="T12" fmla="*/ 0 w 80"/>
                  <a:gd name="T13" fmla="*/ 0 h 177"/>
                  <a:gd name="T14" fmla="*/ 0 w 80"/>
                  <a:gd name="T15" fmla="*/ 0 h 177"/>
                  <a:gd name="T16" fmla="*/ 0 w 80"/>
                  <a:gd name="T17" fmla="*/ 0 h 177"/>
                  <a:gd name="T18" fmla="*/ 0 w 80"/>
                  <a:gd name="T19" fmla="*/ 0 h 177"/>
                  <a:gd name="T20" fmla="*/ 0 w 80"/>
                  <a:gd name="T21" fmla="*/ 0 h 177"/>
                  <a:gd name="T22" fmla="*/ 0 w 80"/>
                  <a:gd name="T23" fmla="*/ 0 h 177"/>
                  <a:gd name="T24" fmla="*/ 0 w 80"/>
                  <a:gd name="T25" fmla="*/ 0 h 177"/>
                  <a:gd name="T26" fmla="*/ 0 w 80"/>
                  <a:gd name="T27" fmla="*/ 0 h 17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0"/>
                  <a:gd name="T43" fmla="*/ 0 h 177"/>
                  <a:gd name="T44" fmla="*/ 80 w 80"/>
                  <a:gd name="T45" fmla="*/ 177 h 17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0" h="177">
                    <a:moveTo>
                      <a:pt x="8" y="4"/>
                    </a:moveTo>
                    <a:cubicBezTo>
                      <a:pt x="17" y="10"/>
                      <a:pt x="15" y="18"/>
                      <a:pt x="24" y="24"/>
                    </a:cubicBezTo>
                    <a:cubicBezTo>
                      <a:pt x="33" y="50"/>
                      <a:pt x="52" y="71"/>
                      <a:pt x="60" y="96"/>
                    </a:cubicBezTo>
                    <a:cubicBezTo>
                      <a:pt x="65" y="81"/>
                      <a:pt x="61" y="110"/>
                      <a:pt x="62" y="114"/>
                    </a:cubicBezTo>
                    <a:cubicBezTo>
                      <a:pt x="63" y="118"/>
                      <a:pt x="66" y="126"/>
                      <a:pt x="66" y="126"/>
                    </a:cubicBezTo>
                    <a:cubicBezTo>
                      <a:pt x="69" y="144"/>
                      <a:pt x="66" y="157"/>
                      <a:pt x="56" y="172"/>
                    </a:cubicBezTo>
                    <a:cubicBezTo>
                      <a:pt x="58" y="173"/>
                      <a:pt x="60" y="177"/>
                      <a:pt x="62" y="176"/>
                    </a:cubicBezTo>
                    <a:cubicBezTo>
                      <a:pt x="67" y="175"/>
                      <a:pt x="74" y="168"/>
                      <a:pt x="74" y="168"/>
                    </a:cubicBezTo>
                    <a:cubicBezTo>
                      <a:pt x="76" y="162"/>
                      <a:pt x="80" y="150"/>
                      <a:pt x="80" y="150"/>
                    </a:cubicBezTo>
                    <a:cubicBezTo>
                      <a:pt x="79" y="144"/>
                      <a:pt x="79" y="138"/>
                      <a:pt x="78" y="132"/>
                    </a:cubicBezTo>
                    <a:cubicBezTo>
                      <a:pt x="77" y="128"/>
                      <a:pt x="74" y="120"/>
                      <a:pt x="74" y="120"/>
                    </a:cubicBezTo>
                    <a:cubicBezTo>
                      <a:pt x="76" y="97"/>
                      <a:pt x="70" y="55"/>
                      <a:pt x="48" y="40"/>
                    </a:cubicBezTo>
                    <a:cubicBezTo>
                      <a:pt x="38" y="24"/>
                      <a:pt x="30" y="6"/>
                      <a:pt x="12" y="0"/>
                    </a:cubicBezTo>
                    <a:cubicBezTo>
                      <a:pt x="0" y="4"/>
                      <a:pt x="8" y="22"/>
                      <a:pt x="8" y="4"/>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79" name="Freeform 1035"/>
              <p:cNvSpPr>
                <a:spLocks/>
              </p:cNvSpPr>
              <p:nvPr/>
            </p:nvSpPr>
            <p:spPr bwMode="auto">
              <a:xfrm>
                <a:off x="3662" y="1620"/>
                <a:ext cx="17" cy="11"/>
              </a:xfrm>
              <a:custGeom>
                <a:avLst/>
                <a:gdLst>
                  <a:gd name="T0" fmla="*/ 0 w 90"/>
                  <a:gd name="T1" fmla="*/ 0 h 58"/>
                  <a:gd name="T2" fmla="*/ 0 w 90"/>
                  <a:gd name="T3" fmla="*/ 0 h 58"/>
                  <a:gd name="T4" fmla="*/ 0 w 90"/>
                  <a:gd name="T5" fmla="*/ 0 h 58"/>
                  <a:gd name="T6" fmla="*/ 0 w 90"/>
                  <a:gd name="T7" fmla="*/ 0 h 58"/>
                  <a:gd name="T8" fmla="*/ 0 w 90"/>
                  <a:gd name="T9" fmla="*/ 0 h 58"/>
                  <a:gd name="T10" fmla="*/ 0 w 90"/>
                  <a:gd name="T11" fmla="*/ 0 h 58"/>
                  <a:gd name="T12" fmla="*/ 0 w 90"/>
                  <a:gd name="T13" fmla="*/ 0 h 58"/>
                  <a:gd name="T14" fmla="*/ 0 w 90"/>
                  <a:gd name="T15" fmla="*/ 0 h 58"/>
                  <a:gd name="T16" fmla="*/ 0 w 90"/>
                  <a:gd name="T17" fmla="*/ 0 h 58"/>
                  <a:gd name="T18" fmla="*/ 0 w 90"/>
                  <a:gd name="T19" fmla="*/ 0 h 58"/>
                  <a:gd name="T20" fmla="*/ 0 w 90"/>
                  <a:gd name="T21" fmla="*/ 0 h 58"/>
                  <a:gd name="T22" fmla="*/ 0 w 90"/>
                  <a:gd name="T23" fmla="*/ 0 h 58"/>
                  <a:gd name="T24" fmla="*/ 0 w 90"/>
                  <a:gd name="T25" fmla="*/ 0 h 5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0"/>
                  <a:gd name="T40" fmla="*/ 0 h 58"/>
                  <a:gd name="T41" fmla="*/ 90 w 90"/>
                  <a:gd name="T42" fmla="*/ 58 h 5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0" h="58">
                    <a:moveTo>
                      <a:pt x="18" y="4"/>
                    </a:moveTo>
                    <a:cubicBezTo>
                      <a:pt x="39" y="0"/>
                      <a:pt x="31" y="8"/>
                      <a:pt x="41" y="10"/>
                    </a:cubicBezTo>
                    <a:cubicBezTo>
                      <a:pt x="48" y="13"/>
                      <a:pt x="46" y="8"/>
                      <a:pt x="51" y="4"/>
                    </a:cubicBezTo>
                    <a:cubicBezTo>
                      <a:pt x="56" y="6"/>
                      <a:pt x="59" y="9"/>
                      <a:pt x="65" y="10"/>
                    </a:cubicBezTo>
                    <a:cubicBezTo>
                      <a:pt x="72" y="9"/>
                      <a:pt x="77" y="4"/>
                      <a:pt x="84" y="1"/>
                    </a:cubicBezTo>
                    <a:cubicBezTo>
                      <a:pt x="90" y="15"/>
                      <a:pt x="56" y="36"/>
                      <a:pt x="44" y="42"/>
                    </a:cubicBezTo>
                    <a:cubicBezTo>
                      <a:pt x="41" y="47"/>
                      <a:pt x="40" y="50"/>
                      <a:pt x="35" y="54"/>
                    </a:cubicBezTo>
                    <a:cubicBezTo>
                      <a:pt x="33" y="48"/>
                      <a:pt x="31" y="46"/>
                      <a:pt x="26" y="42"/>
                    </a:cubicBezTo>
                    <a:cubicBezTo>
                      <a:pt x="21" y="45"/>
                      <a:pt x="18" y="48"/>
                      <a:pt x="12" y="49"/>
                    </a:cubicBezTo>
                    <a:cubicBezTo>
                      <a:pt x="0" y="58"/>
                      <a:pt x="12" y="37"/>
                      <a:pt x="14" y="34"/>
                    </a:cubicBezTo>
                    <a:cubicBezTo>
                      <a:pt x="15" y="27"/>
                      <a:pt x="20" y="23"/>
                      <a:pt x="12" y="25"/>
                    </a:cubicBezTo>
                    <a:cubicBezTo>
                      <a:pt x="14" y="17"/>
                      <a:pt x="18" y="10"/>
                      <a:pt x="20" y="3"/>
                    </a:cubicBezTo>
                    <a:cubicBezTo>
                      <a:pt x="20" y="2"/>
                      <a:pt x="19" y="4"/>
                      <a:pt x="18" y="4"/>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80" name="Freeform 1036"/>
              <p:cNvSpPr>
                <a:spLocks/>
              </p:cNvSpPr>
              <p:nvPr/>
            </p:nvSpPr>
            <p:spPr bwMode="auto">
              <a:xfrm>
                <a:off x="3846" y="1669"/>
                <a:ext cx="12" cy="10"/>
              </a:xfrm>
              <a:custGeom>
                <a:avLst/>
                <a:gdLst>
                  <a:gd name="T0" fmla="*/ 0 w 65"/>
                  <a:gd name="T1" fmla="*/ 0 h 54"/>
                  <a:gd name="T2" fmla="*/ 0 w 65"/>
                  <a:gd name="T3" fmla="*/ 0 h 54"/>
                  <a:gd name="T4" fmla="*/ 0 w 65"/>
                  <a:gd name="T5" fmla="*/ 0 h 54"/>
                  <a:gd name="T6" fmla="*/ 0 w 65"/>
                  <a:gd name="T7" fmla="*/ 0 h 54"/>
                  <a:gd name="T8" fmla="*/ 0 w 65"/>
                  <a:gd name="T9" fmla="*/ 0 h 54"/>
                  <a:gd name="T10" fmla="*/ 0 w 65"/>
                  <a:gd name="T11" fmla="*/ 0 h 54"/>
                  <a:gd name="T12" fmla="*/ 0 w 65"/>
                  <a:gd name="T13" fmla="*/ 0 h 54"/>
                  <a:gd name="T14" fmla="*/ 0 w 65"/>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65"/>
                  <a:gd name="T25" fmla="*/ 0 h 54"/>
                  <a:gd name="T26" fmla="*/ 65 w 65"/>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5" h="54">
                    <a:moveTo>
                      <a:pt x="2" y="16"/>
                    </a:moveTo>
                    <a:cubicBezTo>
                      <a:pt x="11" y="11"/>
                      <a:pt x="12" y="2"/>
                      <a:pt x="23" y="0"/>
                    </a:cubicBezTo>
                    <a:cubicBezTo>
                      <a:pt x="35" y="2"/>
                      <a:pt x="47" y="18"/>
                      <a:pt x="58" y="25"/>
                    </a:cubicBezTo>
                    <a:cubicBezTo>
                      <a:pt x="60" y="34"/>
                      <a:pt x="63" y="27"/>
                      <a:pt x="65" y="36"/>
                    </a:cubicBezTo>
                    <a:cubicBezTo>
                      <a:pt x="59" y="41"/>
                      <a:pt x="61" y="47"/>
                      <a:pt x="53" y="49"/>
                    </a:cubicBezTo>
                    <a:cubicBezTo>
                      <a:pt x="42" y="54"/>
                      <a:pt x="30" y="52"/>
                      <a:pt x="19" y="51"/>
                    </a:cubicBezTo>
                    <a:cubicBezTo>
                      <a:pt x="15" y="45"/>
                      <a:pt x="10" y="39"/>
                      <a:pt x="5" y="33"/>
                    </a:cubicBezTo>
                    <a:cubicBezTo>
                      <a:pt x="4" y="27"/>
                      <a:pt x="0" y="22"/>
                      <a:pt x="2" y="16"/>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81" name="Freeform 1037"/>
              <p:cNvSpPr>
                <a:spLocks/>
              </p:cNvSpPr>
              <p:nvPr/>
            </p:nvSpPr>
            <p:spPr bwMode="auto">
              <a:xfrm>
                <a:off x="3806" y="1686"/>
                <a:ext cx="7" cy="5"/>
              </a:xfrm>
              <a:custGeom>
                <a:avLst/>
                <a:gdLst>
                  <a:gd name="T0" fmla="*/ 0 w 36"/>
                  <a:gd name="T1" fmla="*/ 0 h 26"/>
                  <a:gd name="T2" fmla="*/ 0 w 36"/>
                  <a:gd name="T3" fmla="*/ 0 h 26"/>
                  <a:gd name="T4" fmla="*/ 0 w 36"/>
                  <a:gd name="T5" fmla="*/ 0 h 26"/>
                  <a:gd name="T6" fmla="*/ 0 w 36"/>
                  <a:gd name="T7" fmla="*/ 0 h 26"/>
                  <a:gd name="T8" fmla="*/ 0 w 36"/>
                  <a:gd name="T9" fmla="*/ 0 h 26"/>
                  <a:gd name="T10" fmla="*/ 0 w 36"/>
                  <a:gd name="T11" fmla="*/ 0 h 26"/>
                  <a:gd name="T12" fmla="*/ 0 w 36"/>
                  <a:gd name="T13" fmla="*/ 0 h 26"/>
                  <a:gd name="T14" fmla="*/ 0 60000 65536"/>
                  <a:gd name="T15" fmla="*/ 0 60000 65536"/>
                  <a:gd name="T16" fmla="*/ 0 60000 65536"/>
                  <a:gd name="T17" fmla="*/ 0 60000 65536"/>
                  <a:gd name="T18" fmla="*/ 0 60000 65536"/>
                  <a:gd name="T19" fmla="*/ 0 60000 65536"/>
                  <a:gd name="T20" fmla="*/ 0 60000 65536"/>
                  <a:gd name="T21" fmla="*/ 0 w 36"/>
                  <a:gd name="T22" fmla="*/ 0 h 26"/>
                  <a:gd name="T23" fmla="*/ 36 w 36"/>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26">
                    <a:moveTo>
                      <a:pt x="0" y="0"/>
                    </a:moveTo>
                    <a:lnTo>
                      <a:pt x="6" y="10"/>
                    </a:lnTo>
                    <a:lnTo>
                      <a:pt x="14" y="24"/>
                    </a:lnTo>
                    <a:lnTo>
                      <a:pt x="26" y="26"/>
                    </a:lnTo>
                    <a:lnTo>
                      <a:pt x="36" y="12"/>
                    </a:lnTo>
                    <a:lnTo>
                      <a:pt x="32" y="0"/>
                    </a:lnTo>
                    <a:lnTo>
                      <a:pt x="0"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82" name="Freeform 1038"/>
              <p:cNvSpPr>
                <a:spLocks/>
              </p:cNvSpPr>
              <p:nvPr/>
            </p:nvSpPr>
            <p:spPr bwMode="auto">
              <a:xfrm>
                <a:off x="3734" y="1635"/>
                <a:ext cx="17" cy="13"/>
              </a:xfrm>
              <a:custGeom>
                <a:avLst/>
                <a:gdLst>
                  <a:gd name="T0" fmla="*/ 0 w 91"/>
                  <a:gd name="T1" fmla="*/ 0 h 73"/>
                  <a:gd name="T2" fmla="*/ 0 w 91"/>
                  <a:gd name="T3" fmla="*/ 0 h 73"/>
                  <a:gd name="T4" fmla="*/ 0 w 91"/>
                  <a:gd name="T5" fmla="*/ 0 h 73"/>
                  <a:gd name="T6" fmla="*/ 0 w 91"/>
                  <a:gd name="T7" fmla="*/ 0 h 73"/>
                  <a:gd name="T8" fmla="*/ 0 w 91"/>
                  <a:gd name="T9" fmla="*/ 0 h 73"/>
                  <a:gd name="T10" fmla="*/ 0 w 91"/>
                  <a:gd name="T11" fmla="*/ 0 h 73"/>
                  <a:gd name="T12" fmla="*/ 0 w 91"/>
                  <a:gd name="T13" fmla="*/ 0 h 73"/>
                  <a:gd name="T14" fmla="*/ 0 w 91"/>
                  <a:gd name="T15" fmla="*/ 0 h 73"/>
                  <a:gd name="T16" fmla="*/ 0 w 91"/>
                  <a:gd name="T17" fmla="*/ 0 h 73"/>
                  <a:gd name="T18" fmla="*/ 0 w 91"/>
                  <a:gd name="T19" fmla="*/ 0 h 73"/>
                  <a:gd name="T20" fmla="*/ 0 w 91"/>
                  <a:gd name="T21" fmla="*/ 0 h 73"/>
                  <a:gd name="T22" fmla="*/ 0 w 91"/>
                  <a:gd name="T23" fmla="*/ 0 h 73"/>
                  <a:gd name="T24" fmla="*/ 0 w 91"/>
                  <a:gd name="T25" fmla="*/ 0 h 73"/>
                  <a:gd name="T26" fmla="*/ 0 w 91"/>
                  <a:gd name="T27" fmla="*/ 0 h 7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1"/>
                  <a:gd name="T43" fmla="*/ 0 h 73"/>
                  <a:gd name="T44" fmla="*/ 91 w 91"/>
                  <a:gd name="T45" fmla="*/ 73 h 7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1" h="73">
                    <a:moveTo>
                      <a:pt x="2" y="51"/>
                    </a:moveTo>
                    <a:cubicBezTo>
                      <a:pt x="6" y="45"/>
                      <a:pt x="11" y="42"/>
                      <a:pt x="14" y="35"/>
                    </a:cubicBezTo>
                    <a:cubicBezTo>
                      <a:pt x="17" y="21"/>
                      <a:pt x="29" y="12"/>
                      <a:pt x="36" y="0"/>
                    </a:cubicBezTo>
                    <a:cubicBezTo>
                      <a:pt x="39" y="6"/>
                      <a:pt x="43" y="7"/>
                      <a:pt x="48" y="11"/>
                    </a:cubicBezTo>
                    <a:cubicBezTo>
                      <a:pt x="55" y="9"/>
                      <a:pt x="56" y="5"/>
                      <a:pt x="62" y="3"/>
                    </a:cubicBezTo>
                    <a:cubicBezTo>
                      <a:pt x="65" y="19"/>
                      <a:pt x="77" y="32"/>
                      <a:pt x="87" y="45"/>
                    </a:cubicBezTo>
                    <a:cubicBezTo>
                      <a:pt x="79" y="51"/>
                      <a:pt x="75" y="50"/>
                      <a:pt x="86" y="57"/>
                    </a:cubicBezTo>
                    <a:cubicBezTo>
                      <a:pt x="87" y="64"/>
                      <a:pt x="91" y="65"/>
                      <a:pt x="84" y="69"/>
                    </a:cubicBezTo>
                    <a:cubicBezTo>
                      <a:pt x="78" y="64"/>
                      <a:pt x="73" y="68"/>
                      <a:pt x="66" y="69"/>
                    </a:cubicBezTo>
                    <a:cubicBezTo>
                      <a:pt x="58" y="73"/>
                      <a:pt x="42" y="67"/>
                      <a:pt x="33" y="65"/>
                    </a:cubicBezTo>
                    <a:cubicBezTo>
                      <a:pt x="27" y="62"/>
                      <a:pt x="19" y="60"/>
                      <a:pt x="12" y="59"/>
                    </a:cubicBezTo>
                    <a:cubicBezTo>
                      <a:pt x="9" y="58"/>
                      <a:pt x="5" y="58"/>
                      <a:pt x="3" y="56"/>
                    </a:cubicBezTo>
                    <a:cubicBezTo>
                      <a:pt x="1" y="54"/>
                      <a:pt x="0" y="47"/>
                      <a:pt x="0" y="47"/>
                    </a:cubicBezTo>
                    <a:cubicBezTo>
                      <a:pt x="0" y="47"/>
                      <a:pt x="1" y="50"/>
                      <a:pt x="2" y="51"/>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83" name="Freeform 1039"/>
              <p:cNvSpPr>
                <a:spLocks/>
              </p:cNvSpPr>
              <p:nvPr/>
            </p:nvSpPr>
            <p:spPr bwMode="auto">
              <a:xfrm>
                <a:off x="3800" y="1957"/>
                <a:ext cx="17" cy="23"/>
              </a:xfrm>
              <a:custGeom>
                <a:avLst/>
                <a:gdLst>
                  <a:gd name="T0" fmla="*/ 0 w 90"/>
                  <a:gd name="T1" fmla="*/ 0 h 122"/>
                  <a:gd name="T2" fmla="*/ 0 w 90"/>
                  <a:gd name="T3" fmla="*/ 0 h 122"/>
                  <a:gd name="T4" fmla="*/ 0 w 90"/>
                  <a:gd name="T5" fmla="*/ 0 h 122"/>
                  <a:gd name="T6" fmla="*/ 0 w 90"/>
                  <a:gd name="T7" fmla="*/ 0 h 122"/>
                  <a:gd name="T8" fmla="*/ 0 w 90"/>
                  <a:gd name="T9" fmla="*/ 0 h 122"/>
                  <a:gd name="T10" fmla="*/ 0 w 90"/>
                  <a:gd name="T11" fmla="*/ 0 h 122"/>
                  <a:gd name="T12" fmla="*/ 0 w 90"/>
                  <a:gd name="T13" fmla="*/ 0 h 122"/>
                  <a:gd name="T14" fmla="*/ 0 w 90"/>
                  <a:gd name="T15" fmla="*/ 0 h 122"/>
                  <a:gd name="T16" fmla="*/ 0 w 90"/>
                  <a:gd name="T17" fmla="*/ 0 h 122"/>
                  <a:gd name="T18" fmla="*/ 0 w 90"/>
                  <a:gd name="T19" fmla="*/ 0 h 122"/>
                  <a:gd name="T20" fmla="*/ 0 w 90"/>
                  <a:gd name="T21" fmla="*/ 0 h 122"/>
                  <a:gd name="T22" fmla="*/ 0 w 90"/>
                  <a:gd name="T23" fmla="*/ 0 h 122"/>
                  <a:gd name="T24" fmla="*/ 0 w 90"/>
                  <a:gd name="T25" fmla="*/ 0 h 122"/>
                  <a:gd name="T26" fmla="*/ 0 w 90"/>
                  <a:gd name="T27" fmla="*/ 0 h 122"/>
                  <a:gd name="T28" fmla="*/ 0 w 90"/>
                  <a:gd name="T29" fmla="*/ 0 h 122"/>
                  <a:gd name="T30" fmla="*/ 0 w 90"/>
                  <a:gd name="T31" fmla="*/ 0 h 122"/>
                  <a:gd name="T32" fmla="*/ 0 w 90"/>
                  <a:gd name="T33" fmla="*/ 0 h 122"/>
                  <a:gd name="T34" fmla="*/ 0 w 90"/>
                  <a:gd name="T35" fmla="*/ 0 h 122"/>
                  <a:gd name="T36" fmla="*/ 0 w 90"/>
                  <a:gd name="T37" fmla="*/ 0 h 122"/>
                  <a:gd name="T38" fmla="*/ 0 w 90"/>
                  <a:gd name="T39" fmla="*/ 0 h 122"/>
                  <a:gd name="T40" fmla="*/ 0 w 90"/>
                  <a:gd name="T41" fmla="*/ 0 h 122"/>
                  <a:gd name="T42" fmla="*/ 0 w 90"/>
                  <a:gd name="T43" fmla="*/ 0 h 122"/>
                  <a:gd name="T44" fmla="*/ 0 w 90"/>
                  <a:gd name="T45" fmla="*/ 0 h 122"/>
                  <a:gd name="T46" fmla="*/ 0 w 90"/>
                  <a:gd name="T47" fmla="*/ 0 h 122"/>
                  <a:gd name="T48" fmla="*/ 0 w 90"/>
                  <a:gd name="T49" fmla="*/ 0 h 122"/>
                  <a:gd name="T50" fmla="*/ 0 w 90"/>
                  <a:gd name="T51" fmla="*/ 0 h 122"/>
                  <a:gd name="T52" fmla="*/ 0 w 90"/>
                  <a:gd name="T53" fmla="*/ 0 h 122"/>
                  <a:gd name="T54" fmla="*/ 0 w 90"/>
                  <a:gd name="T55" fmla="*/ 0 h 12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0"/>
                  <a:gd name="T85" fmla="*/ 0 h 122"/>
                  <a:gd name="T86" fmla="*/ 90 w 90"/>
                  <a:gd name="T87" fmla="*/ 122 h 12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0" h="122">
                    <a:moveTo>
                      <a:pt x="5" y="51"/>
                    </a:moveTo>
                    <a:lnTo>
                      <a:pt x="9" y="36"/>
                    </a:lnTo>
                    <a:lnTo>
                      <a:pt x="27" y="21"/>
                    </a:lnTo>
                    <a:lnTo>
                      <a:pt x="35" y="32"/>
                    </a:lnTo>
                    <a:lnTo>
                      <a:pt x="39" y="0"/>
                    </a:lnTo>
                    <a:lnTo>
                      <a:pt x="45" y="14"/>
                    </a:lnTo>
                    <a:lnTo>
                      <a:pt x="51" y="0"/>
                    </a:lnTo>
                    <a:lnTo>
                      <a:pt x="56" y="12"/>
                    </a:lnTo>
                    <a:lnTo>
                      <a:pt x="68" y="3"/>
                    </a:lnTo>
                    <a:lnTo>
                      <a:pt x="62" y="33"/>
                    </a:lnTo>
                    <a:lnTo>
                      <a:pt x="66" y="42"/>
                    </a:lnTo>
                    <a:lnTo>
                      <a:pt x="75" y="50"/>
                    </a:lnTo>
                    <a:lnTo>
                      <a:pt x="84" y="59"/>
                    </a:lnTo>
                    <a:lnTo>
                      <a:pt x="90" y="72"/>
                    </a:lnTo>
                    <a:lnTo>
                      <a:pt x="81" y="77"/>
                    </a:lnTo>
                    <a:lnTo>
                      <a:pt x="71" y="101"/>
                    </a:lnTo>
                    <a:lnTo>
                      <a:pt x="62" y="113"/>
                    </a:lnTo>
                    <a:lnTo>
                      <a:pt x="54" y="119"/>
                    </a:lnTo>
                    <a:lnTo>
                      <a:pt x="41" y="116"/>
                    </a:lnTo>
                    <a:lnTo>
                      <a:pt x="32" y="117"/>
                    </a:lnTo>
                    <a:lnTo>
                      <a:pt x="24" y="119"/>
                    </a:lnTo>
                    <a:lnTo>
                      <a:pt x="20" y="122"/>
                    </a:lnTo>
                    <a:lnTo>
                      <a:pt x="15" y="122"/>
                    </a:lnTo>
                    <a:lnTo>
                      <a:pt x="8" y="108"/>
                    </a:lnTo>
                    <a:lnTo>
                      <a:pt x="5" y="93"/>
                    </a:lnTo>
                    <a:lnTo>
                      <a:pt x="0" y="78"/>
                    </a:lnTo>
                    <a:lnTo>
                      <a:pt x="5" y="68"/>
                    </a:lnTo>
                    <a:lnTo>
                      <a:pt x="5" y="51"/>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84" name="Freeform 1040"/>
              <p:cNvSpPr>
                <a:spLocks/>
              </p:cNvSpPr>
              <p:nvPr/>
            </p:nvSpPr>
            <p:spPr bwMode="auto">
              <a:xfrm>
                <a:off x="3642" y="2057"/>
                <a:ext cx="90" cy="41"/>
              </a:xfrm>
              <a:custGeom>
                <a:avLst/>
                <a:gdLst>
                  <a:gd name="T0" fmla="*/ 0 w 484"/>
                  <a:gd name="T1" fmla="*/ 0 h 222"/>
                  <a:gd name="T2" fmla="*/ 0 w 484"/>
                  <a:gd name="T3" fmla="*/ 0 h 222"/>
                  <a:gd name="T4" fmla="*/ 0 w 484"/>
                  <a:gd name="T5" fmla="*/ 0 h 222"/>
                  <a:gd name="T6" fmla="*/ 0 w 484"/>
                  <a:gd name="T7" fmla="*/ 0 h 222"/>
                  <a:gd name="T8" fmla="*/ 0 w 484"/>
                  <a:gd name="T9" fmla="*/ 0 h 222"/>
                  <a:gd name="T10" fmla="*/ 0 w 484"/>
                  <a:gd name="T11" fmla="*/ 0 h 222"/>
                  <a:gd name="T12" fmla="*/ 0 w 484"/>
                  <a:gd name="T13" fmla="*/ 0 h 222"/>
                  <a:gd name="T14" fmla="*/ 0 w 484"/>
                  <a:gd name="T15" fmla="*/ 0 h 222"/>
                  <a:gd name="T16" fmla="*/ 0 w 484"/>
                  <a:gd name="T17" fmla="*/ 0 h 222"/>
                  <a:gd name="T18" fmla="*/ 0 w 484"/>
                  <a:gd name="T19" fmla="*/ 0 h 222"/>
                  <a:gd name="T20" fmla="*/ 0 w 484"/>
                  <a:gd name="T21" fmla="*/ 0 h 222"/>
                  <a:gd name="T22" fmla="*/ 0 w 484"/>
                  <a:gd name="T23" fmla="*/ 0 h 222"/>
                  <a:gd name="T24" fmla="*/ 0 w 484"/>
                  <a:gd name="T25" fmla="*/ 0 h 222"/>
                  <a:gd name="T26" fmla="*/ 0 w 484"/>
                  <a:gd name="T27" fmla="*/ 0 h 222"/>
                  <a:gd name="T28" fmla="*/ 0 w 484"/>
                  <a:gd name="T29" fmla="*/ 0 h 222"/>
                  <a:gd name="T30" fmla="*/ 0 w 484"/>
                  <a:gd name="T31" fmla="*/ 0 h 222"/>
                  <a:gd name="T32" fmla="*/ 0 w 484"/>
                  <a:gd name="T33" fmla="*/ 0 h 222"/>
                  <a:gd name="T34" fmla="*/ 0 w 484"/>
                  <a:gd name="T35" fmla="*/ 0 h 222"/>
                  <a:gd name="T36" fmla="*/ 0 w 484"/>
                  <a:gd name="T37" fmla="*/ 0 h 222"/>
                  <a:gd name="T38" fmla="*/ 0 w 484"/>
                  <a:gd name="T39" fmla="*/ 0 h 222"/>
                  <a:gd name="T40" fmla="*/ 0 w 484"/>
                  <a:gd name="T41" fmla="*/ 0 h 222"/>
                  <a:gd name="T42" fmla="*/ 0 w 484"/>
                  <a:gd name="T43" fmla="*/ 0 h 222"/>
                  <a:gd name="T44" fmla="*/ 0 w 484"/>
                  <a:gd name="T45" fmla="*/ 0 h 222"/>
                  <a:gd name="T46" fmla="*/ 0 w 484"/>
                  <a:gd name="T47" fmla="*/ 0 h 222"/>
                  <a:gd name="T48" fmla="*/ 0 w 484"/>
                  <a:gd name="T49" fmla="*/ 0 h 222"/>
                  <a:gd name="T50" fmla="*/ 0 w 484"/>
                  <a:gd name="T51" fmla="*/ 0 h 222"/>
                  <a:gd name="T52" fmla="*/ 0 w 484"/>
                  <a:gd name="T53" fmla="*/ 0 h 222"/>
                  <a:gd name="T54" fmla="*/ 0 w 484"/>
                  <a:gd name="T55" fmla="*/ 0 h 222"/>
                  <a:gd name="T56" fmla="*/ 0 w 484"/>
                  <a:gd name="T57" fmla="*/ 0 h 222"/>
                  <a:gd name="T58" fmla="*/ 0 w 484"/>
                  <a:gd name="T59" fmla="*/ 0 h 222"/>
                  <a:gd name="T60" fmla="*/ 0 w 484"/>
                  <a:gd name="T61" fmla="*/ 0 h 222"/>
                  <a:gd name="T62" fmla="*/ 0 w 484"/>
                  <a:gd name="T63" fmla="*/ 0 h 222"/>
                  <a:gd name="T64" fmla="*/ 0 w 484"/>
                  <a:gd name="T65" fmla="*/ 0 h 222"/>
                  <a:gd name="T66" fmla="*/ 0 w 484"/>
                  <a:gd name="T67" fmla="*/ 0 h 222"/>
                  <a:gd name="T68" fmla="*/ 0 w 484"/>
                  <a:gd name="T69" fmla="*/ 0 h 222"/>
                  <a:gd name="T70" fmla="*/ 0 w 484"/>
                  <a:gd name="T71" fmla="*/ 0 h 2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84"/>
                  <a:gd name="T109" fmla="*/ 0 h 222"/>
                  <a:gd name="T110" fmla="*/ 484 w 484"/>
                  <a:gd name="T111" fmla="*/ 222 h 2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84" h="222">
                    <a:moveTo>
                      <a:pt x="107" y="53"/>
                    </a:moveTo>
                    <a:lnTo>
                      <a:pt x="107" y="39"/>
                    </a:lnTo>
                    <a:lnTo>
                      <a:pt x="99" y="22"/>
                    </a:lnTo>
                    <a:lnTo>
                      <a:pt x="84" y="14"/>
                    </a:lnTo>
                    <a:lnTo>
                      <a:pt x="66" y="0"/>
                    </a:lnTo>
                    <a:lnTo>
                      <a:pt x="74" y="19"/>
                    </a:lnTo>
                    <a:lnTo>
                      <a:pt x="80" y="37"/>
                    </a:lnTo>
                    <a:lnTo>
                      <a:pt x="88" y="53"/>
                    </a:lnTo>
                    <a:lnTo>
                      <a:pt x="92" y="70"/>
                    </a:lnTo>
                    <a:lnTo>
                      <a:pt x="92" y="82"/>
                    </a:lnTo>
                    <a:lnTo>
                      <a:pt x="78" y="90"/>
                    </a:lnTo>
                    <a:lnTo>
                      <a:pt x="66" y="90"/>
                    </a:lnTo>
                    <a:lnTo>
                      <a:pt x="51" y="82"/>
                    </a:lnTo>
                    <a:lnTo>
                      <a:pt x="37" y="80"/>
                    </a:lnTo>
                    <a:lnTo>
                      <a:pt x="25" y="64"/>
                    </a:lnTo>
                    <a:lnTo>
                      <a:pt x="14" y="56"/>
                    </a:lnTo>
                    <a:lnTo>
                      <a:pt x="0" y="68"/>
                    </a:lnTo>
                    <a:lnTo>
                      <a:pt x="16" y="80"/>
                    </a:lnTo>
                    <a:lnTo>
                      <a:pt x="37" y="95"/>
                    </a:lnTo>
                    <a:lnTo>
                      <a:pt x="47" y="101"/>
                    </a:lnTo>
                    <a:lnTo>
                      <a:pt x="62" y="123"/>
                    </a:lnTo>
                    <a:lnTo>
                      <a:pt x="80" y="142"/>
                    </a:lnTo>
                    <a:lnTo>
                      <a:pt x="78" y="154"/>
                    </a:lnTo>
                    <a:lnTo>
                      <a:pt x="88" y="160"/>
                    </a:lnTo>
                    <a:lnTo>
                      <a:pt x="98" y="173"/>
                    </a:lnTo>
                    <a:lnTo>
                      <a:pt x="109" y="181"/>
                    </a:lnTo>
                    <a:lnTo>
                      <a:pt x="125" y="189"/>
                    </a:lnTo>
                    <a:lnTo>
                      <a:pt x="135" y="201"/>
                    </a:lnTo>
                    <a:lnTo>
                      <a:pt x="156" y="201"/>
                    </a:lnTo>
                    <a:lnTo>
                      <a:pt x="174" y="204"/>
                    </a:lnTo>
                    <a:lnTo>
                      <a:pt x="193" y="208"/>
                    </a:lnTo>
                    <a:lnTo>
                      <a:pt x="209" y="206"/>
                    </a:lnTo>
                    <a:lnTo>
                      <a:pt x="221" y="206"/>
                    </a:lnTo>
                    <a:lnTo>
                      <a:pt x="234" y="210"/>
                    </a:lnTo>
                    <a:lnTo>
                      <a:pt x="267" y="214"/>
                    </a:lnTo>
                    <a:lnTo>
                      <a:pt x="285" y="218"/>
                    </a:lnTo>
                    <a:lnTo>
                      <a:pt x="300" y="217"/>
                    </a:lnTo>
                    <a:lnTo>
                      <a:pt x="326" y="222"/>
                    </a:lnTo>
                    <a:lnTo>
                      <a:pt x="355" y="222"/>
                    </a:lnTo>
                    <a:lnTo>
                      <a:pt x="379" y="212"/>
                    </a:lnTo>
                    <a:lnTo>
                      <a:pt x="398" y="208"/>
                    </a:lnTo>
                    <a:lnTo>
                      <a:pt x="412" y="191"/>
                    </a:lnTo>
                    <a:lnTo>
                      <a:pt x="433" y="187"/>
                    </a:lnTo>
                    <a:lnTo>
                      <a:pt x="445" y="173"/>
                    </a:lnTo>
                    <a:lnTo>
                      <a:pt x="457" y="161"/>
                    </a:lnTo>
                    <a:lnTo>
                      <a:pt x="478" y="154"/>
                    </a:lnTo>
                    <a:lnTo>
                      <a:pt x="484" y="134"/>
                    </a:lnTo>
                    <a:lnTo>
                      <a:pt x="484" y="115"/>
                    </a:lnTo>
                    <a:lnTo>
                      <a:pt x="484" y="111"/>
                    </a:lnTo>
                    <a:lnTo>
                      <a:pt x="478" y="103"/>
                    </a:lnTo>
                    <a:lnTo>
                      <a:pt x="466" y="101"/>
                    </a:lnTo>
                    <a:lnTo>
                      <a:pt x="459" y="113"/>
                    </a:lnTo>
                    <a:lnTo>
                      <a:pt x="439" y="117"/>
                    </a:lnTo>
                    <a:lnTo>
                      <a:pt x="425" y="107"/>
                    </a:lnTo>
                    <a:lnTo>
                      <a:pt x="437" y="88"/>
                    </a:lnTo>
                    <a:lnTo>
                      <a:pt x="451" y="82"/>
                    </a:lnTo>
                    <a:lnTo>
                      <a:pt x="449" y="47"/>
                    </a:lnTo>
                    <a:lnTo>
                      <a:pt x="437" y="25"/>
                    </a:lnTo>
                    <a:lnTo>
                      <a:pt x="418" y="12"/>
                    </a:lnTo>
                    <a:lnTo>
                      <a:pt x="396" y="4"/>
                    </a:lnTo>
                    <a:lnTo>
                      <a:pt x="373" y="0"/>
                    </a:lnTo>
                    <a:lnTo>
                      <a:pt x="353" y="2"/>
                    </a:lnTo>
                    <a:lnTo>
                      <a:pt x="334" y="8"/>
                    </a:lnTo>
                    <a:lnTo>
                      <a:pt x="306" y="14"/>
                    </a:lnTo>
                    <a:lnTo>
                      <a:pt x="293" y="29"/>
                    </a:lnTo>
                    <a:lnTo>
                      <a:pt x="265" y="41"/>
                    </a:lnTo>
                    <a:lnTo>
                      <a:pt x="244" y="58"/>
                    </a:lnTo>
                    <a:lnTo>
                      <a:pt x="213" y="56"/>
                    </a:lnTo>
                    <a:lnTo>
                      <a:pt x="185" y="43"/>
                    </a:lnTo>
                    <a:lnTo>
                      <a:pt x="156" y="62"/>
                    </a:lnTo>
                    <a:lnTo>
                      <a:pt x="125" y="60"/>
                    </a:lnTo>
                    <a:lnTo>
                      <a:pt x="107" y="53"/>
                    </a:ln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sp>
            <p:nvSpPr>
              <p:cNvPr id="164185" name="Freeform 1041"/>
              <p:cNvSpPr>
                <a:spLocks/>
              </p:cNvSpPr>
              <p:nvPr/>
            </p:nvSpPr>
            <p:spPr bwMode="auto">
              <a:xfrm>
                <a:off x="3702" y="2082"/>
                <a:ext cx="12" cy="8"/>
              </a:xfrm>
              <a:custGeom>
                <a:avLst/>
                <a:gdLst>
                  <a:gd name="T0" fmla="*/ 0 w 64"/>
                  <a:gd name="T1" fmla="*/ 0 h 44"/>
                  <a:gd name="T2" fmla="*/ 0 w 64"/>
                  <a:gd name="T3" fmla="*/ 0 h 44"/>
                  <a:gd name="T4" fmla="*/ 0 w 64"/>
                  <a:gd name="T5" fmla="*/ 0 h 44"/>
                  <a:gd name="T6" fmla="*/ 0 w 64"/>
                  <a:gd name="T7" fmla="*/ 0 h 44"/>
                  <a:gd name="T8" fmla="*/ 0 w 64"/>
                  <a:gd name="T9" fmla="*/ 0 h 44"/>
                  <a:gd name="T10" fmla="*/ 0 w 64"/>
                  <a:gd name="T11" fmla="*/ 0 h 44"/>
                  <a:gd name="T12" fmla="*/ 0 w 64"/>
                  <a:gd name="T13" fmla="*/ 0 h 44"/>
                  <a:gd name="T14" fmla="*/ 0 w 64"/>
                  <a:gd name="T15" fmla="*/ 0 h 44"/>
                  <a:gd name="T16" fmla="*/ 0 w 64"/>
                  <a:gd name="T17" fmla="*/ 0 h 44"/>
                  <a:gd name="T18" fmla="*/ 0 w 64"/>
                  <a:gd name="T19" fmla="*/ 0 h 44"/>
                  <a:gd name="T20" fmla="*/ 0 w 64"/>
                  <a:gd name="T21" fmla="*/ 0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4"/>
                  <a:gd name="T34" fmla="*/ 0 h 44"/>
                  <a:gd name="T35" fmla="*/ 64 w 64"/>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4" h="44">
                    <a:moveTo>
                      <a:pt x="26" y="0"/>
                    </a:moveTo>
                    <a:lnTo>
                      <a:pt x="12" y="12"/>
                    </a:lnTo>
                    <a:lnTo>
                      <a:pt x="0" y="18"/>
                    </a:lnTo>
                    <a:lnTo>
                      <a:pt x="10" y="28"/>
                    </a:lnTo>
                    <a:lnTo>
                      <a:pt x="22" y="38"/>
                    </a:lnTo>
                    <a:lnTo>
                      <a:pt x="32" y="44"/>
                    </a:lnTo>
                    <a:lnTo>
                      <a:pt x="46" y="32"/>
                    </a:lnTo>
                    <a:lnTo>
                      <a:pt x="62" y="32"/>
                    </a:lnTo>
                    <a:lnTo>
                      <a:pt x="64" y="18"/>
                    </a:lnTo>
                    <a:lnTo>
                      <a:pt x="52" y="10"/>
                    </a:lnTo>
                    <a:lnTo>
                      <a:pt x="26"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86" name="Freeform 1042"/>
              <p:cNvSpPr>
                <a:spLocks/>
              </p:cNvSpPr>
              <p:nvPr/>
            </p:nvSpPr>
            <p:spPr bwMode="auto">
              <a:xfrm>
                <a:off x="3721" y="2070"/>
                <a:ext cx="7" cy="9"/>
              </a:xfrm>
              <a:custGeom>
                <a:avLst/>
                <a:gdLst>
                  <a:gd name="T0" fmla="*/ 0 w 40"/>
                  <a:gd name="T1" fmla="*/ 0 h 50"/>
                  <a:gd name="T2" fmla="*/ 0 w 40"/>
                  <a:gd name="T3" fmla="*/ 0 h 50"/>
                  <a:gd name="T4" fmla="*/ 0 w 40"/>
                  <a:gd name="T5" fmla="*/ 0 h 50"/>
                  <a:gd name="T6" fmla="*/ 0 w 40"/>
                  <a:gd name="T7" fmla="*/ 0 h 50"/>
                  <a:gd name="T8" fmla="*/ 0 w 40"/>
                  <a:gd name="T9" fmla="*/ 0 h 50"/>
                  <a:gd name="T10" fmla="*/ 0 w 40"/>
                  <a:gd name="T11" fmla="*/ 0 h 50"/>
                  <a:gd name="T12" fmla="*/ 0 w 40"/>
                  <a:gd name="T13" fmla="*/ 0 h 50"/>
                  <a:gd name="T14" fmla="*/ 0 w 40"/>
                  <a:gd name="T15" fmla="*/ 0 h 50"/>
                  <a:gd name="T16" fmla="*/ 0 w 40"/>
                  <a:gd name="T17" fmla="*/ 0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50"/>
                  <a:gd name="T29" fmla="*/ 40 w 40"/>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50">
                    <a:moveTo>
                      <a:pt x="26" y="0"/>
                    </a:moveTo>
                    <a:lnTo>
                      <a:pt x="28" y="16"/>
                    </a:lnTo>
                    <a:lnTo>
                      <a:pt x="18" y="22"/>
                    </a:lnTo>
                    <a:lnTo>
                      <a:pt x="0" y="30"/>
                    </a:lnTo>
                    <a:lnTo>
                      <a:pt x="6" y="40"/>
                    </a:lnTo>
                    <a:lnTo>
                      <a:pt x="20" y="50"/>
                    </a:lnTo>
                    <a:lnTo>
                      <a:pt x="38" y="36"/>
                    </a:lnTo>
                    <a:lnTo>
                      <a:pt x="40" y="22"/>
                    </a:lnTo>
                    <a:lnTo>
                      <a:pt x="26"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87" name="Freeform 1043"/>
              <p:cNvSpPr>
                <a:spLocks/>
              </p:cNvSpPr>
              <p:nvPr/>
            </p:nvSpPr>
            <p:spPr bwMode="auto">
              <a:xfrm>
                <a:off x="3703" y="1950"/>
                <a:ext cx="75" cy="64"/>
              </a:xfrm>
              <a:custGeom>
                <a:avLst/>
                <a:gdLst>
                  <a:gd name="T0" fmla="*/ 0 w 405"/>
                  <a:gd name="T1" fmla="*/ 0 h 345"/>
                  <a:gd name="T2" fmla="*/ 0 w 405"/>
                  <a:gd name="T3" fmla="*/ 0 h 345"/>
                  <a:gd name="T4" fmla="*/ 0 w 405"/>
                  <a:gd name="T5" fmla="*/ 0 h 345"/>
                  <a:gd name="T6" fmla="*/ 0 w 405"/>
                  <a:gd name="T7" fmla="*/ 0 h 345"/>
                  <a:gd name="T8" fmla="*/ 0 w 405"/>
                  <a:gd name="T9" fmla="*/ 0 h 345"/>
                  <a:gd name="T10" fmla="*/ 0 w 405"/>
                  <a:gd name="T11" fmla="*/ 0 h 345"/>
                  <a:gd name="T12" fmla="*/ 0 w 405"/>
                  <a:gd name="T13" fmla="*/ 0 h 345"/>
                  <a:gd name="T14" fmla="*/ 0 w 405"/>
                  <a:gd name="T15" fmla="*/ 0 h 345"/>
                  <a:gd name="T16" fmla="*/ 0 w 405"/>
                  <a:gd name="T17" fmla="*/ 0 h 345"/>
                  <a:gd name="T18" fmla="*/ 0 w 405"/>
                  <a:gd name="T19" fmla="*/ 0 h 345"/>
                  <a:gd name="T20" fmla="*/ 0 w 405"/>
                  <a:gd name="T21" fmla="*/ 0 h 345"/>
                  <a:gd name="T22" fmla="*/ 0 w 405"/>
                  <a:gd name="T23" fmla="*/ 0 h 345"/>
                  <a:gd name="T24" fmla="*/ 0 w 405"/>
                  <a:gd name="T25" fmla="*/ 0 h 345"/>
                  <a:gd name="T26" fmla="*/ 0 w 405"/>
                  <a:gd name="T27" fmla="*/ 0 h 345"/>
                  <a:gd name="T28" fmla="*/ 0 w 405"/>
                  <a:gd name="T29" fmla="*/ 0 h 345"/>
                  <a:gd name="T30" fmla="*/ 0 w 405"/>
                  <a:gd name="T31" fmla="*/ 0 h 345"/>
                  <a:gd name="T32" fmla="*/ 0 w 405"/>
                  <a:gd name="T33" fmla="*/ 0 h 345"/>
                  <a:gd name="T34" fmla="*/ 0 w 405"/>
                  <a:gd name="T35" fmla="*/ 0 h 345"/>
                  <a:gd name="T36" fmla="*/ 0 w 405"/>
                  <a:gd name="T37" fmla="*/ 0 h 345"/>
                  <a:gd name="T38" fmla="*/ 0 w 405"/>
                  <a:gd name="T39" fmla="*/ 0 h 345"/>
                  <a:gd name="T40" fmla="*/ 0 w 405"/>
                  <a:gd name="T41" fmla="*/ 0 h 345"/>
                  <a:gd name="T42" fmla="*/ 0 w 405"/>
                  <a:gd name="T43" fmla="*/ 0 h 345"/>
                  <a:gd name="T44" fmla="*/ 0 w 405"/>
                  <a:gd name="T45" fmla="*/ 0 h 345"/>
                  <a:gd name="T46" fmla="*/ 0 w 405"/>
                  <a:gd name="T47" fmla="*/ 0 h 345"/>
                  <a:gd name="T48" fmla="*/ 0 w 405"/>
                  <a:gd name="T49" fmla="*/ 0 h 345"/>
                  <a:gd name="T50" fmla="*/ 0 w 405"/>
                  <a:gd name="T51" fmla="*/ 0 h 345"/>
                  <a:gd name="T52" fmla="*/ 0 w 405"/>
                  <a:gd name="T53" fmla="*/ 0 h 345"/>
                  <a:gd name="T54" fmla="*/ 0 w 405"/>
                  <a:gd name="T55" fmla="*/ 0 h 345"/>
                  <a:gd name="T56" fmla="*/ 0 w 405"/>
                  <a:gd name="T57" fmla="*/ 0 h 345"/>
                  <a:gd name="T58" fmla="*/ 0 w 405"/>
                  <a:gd name="T59" fmla="*/ 0 h 345"/>
                  <a:gd name="T60" fmla="*/ 0 w 405"/>
                  <a:gd name="T61" fmla="*/ 0 h 345"/>
                  <a:gd name="T62" fmla="*/ 0 w 405"/>
                  <a:gd name="T63" fmla="*/ 0 h 3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5"/>
                  <a:gd name="T97" fmla="*/ 0 h 345"/>
                  <a:gd name="T98" fmla="*/ 405 w 405"/>
                  <a:gd name="T99" fmla="*/ 345 h 3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5" h="345">
                    <a:moveTo>
                      <a:pt x="161" y="12"/>
                    </a:moveTo>
                    <a:lnTo>
                      <a:pt x="294" y="90"/>
                    </a:lnTo>
                    <a:lnTo>
                      <a:pt x="299" y="112"/>
                    </a:lnTo>
                    <a:lnTo>
                      <a:pt x="354" y="145"/>
                    </a:lnTo>
                    <a:lnTo>
                      <a:pt x="335" y="187"/>
                    </a:lnTo>
                    <a:lnTo>
                      <a:pt x="336" y="198"/>
                    </a:lnTo>
                    <a:lnTo>
                      <a:pt x="365" y="214"/>
                    </a:lnTo>
                    <a:lnTo>
                      <a:pt x="357" y="244"/>
                    </a:lnTo>
                    <a:lnTo>
                      <a:pt x="356" y="261"/>
                    </a:lnTo>
                    <a:lnTo>
                      <a:pt x="366" y="279"/>
                    </a:lnTo>
                    <a:lnTo>
                      <a:pt x="374" y="285"/>
                    </a:lnTo>
                    <a:lnTo>
                      <a:pt x="372" y="295"/>
                    </a:lnTo>
                    <a:lnTo>
                      <a:pt x="386" y="313"/>
                    </a:lnTo>
                    <a:lnTo>
                      <a:pt x="405" y="313"/>
                    </a:lnTo>
                    <a:lnTo>
                      <a:pt x="386" y="324"/>
                    </a:lnTo>
                    <a:lnTo>
                      <a:pt x="374" y="331"/>
                    </a:lnTo>
                    <a:lnTo>
                      <a:pt x="353" y="336"/>
                    </a:lnTo>
                    <a:lnTo>
                      <a:pt x="339" y="339"/>
                    </a:lnTo>
                    <a:lnTo>
                      <a:pt x="321" y="334"/>
                    </a:lnTo>
                    <a:lnTo>
                      <a:pt x="306" y="342"/>
                    </a:lnTo>
                    <a:lnTo>
                      <a:pt x="287" y="342"/>
                    </a:lnTo>
                    <a:lnTo>
                      <a:pt x="272" y="345"/>
                    </a:lnTo>
                    <a:lnTo>
                      <a:pt x="248" y="345"/>
                    </a:lnTo>
                    <a:lnTo>
                      <a:pt x="234" y="333"/>
                    </a:lnTo>
                    <a:lnTo>
                      <a:pt x="198" y="336"/>
                    </a:lnTo>
                    <a:lnTo>
                      <a:pt x="189" y="318"/>
                    </a:lnTo>
                    <a:lnTo>
                      <a:pt x="185" y="301"/>
                    </a:lnTo>
                    <a:lnTo>
                      <a:pt x="174" y="280"/>
                    </a:lnTo>
                    <a:lnTo>
                      <a:pt x="150" y="273"/>
                    </a:lnTo>
                    <a:lnTo>
                      <a:pt x="114" y="264"/>
                    </a:lnTo>
                    <a:lnTo>
                      <a:pt x="96" y="253"/>
                    </a:lnTo>
                    <a:lnTo>
                      <a:pt x="75" y="247"/>
                    </a:lnTo>
                    <a:lnTo>
                      <a:pt x="53" y="223"/>
                    </a:lnTo>
                    <a:lnTo>
                      <a:pt x="44" y="199"/>
                    </a:lnTo>
                    <a:lnTo>
                      <a:pt x="35" y="181"/>
                    </a:lnTo>
                    <a:lnTo>
                      <a:pt x="5" y="163"/>
                    </a:lnTo>
                    <a:lnTo>
                      <a:pt x="14" y="148"/>
                    </a:lnTo>
                    <a:lnTo>
                      <a:pt x="9" y="135"/>
                    </a:lnTo>
                    <a:lnTo>
                      <a:pt x="5" y="108"/>
                    </a:lnTo>
                    <a:lnTo>
                      <a:pt x="0" y="96"/>
                    </a:lnTo>
                    <a:lnTo>
                      <a:pt x="11" y="103"/>
                    </a:lnTo>
                    <a:lnTo>
                      <a:pt x="24" y="100"/>
                    </a:lnTo>
                    <a:lnTo>
                      <a:pt x="42" y="66"/>
                    </a:lnTo>
                    <a:lnTo>
                      <a:pt x="32" y="55"/>
                    </a:lnTo>
                    <a:lnTo>
                      <a:pt x="33" y="37"/>
                    </a:lnTo>
                    <a:lnTo>
                      <a:pt x="44" y="22"/>
                    </a:lnTo>
                    <a:lnTo>
                      <a:pt x="44" y="12"/>
                    </a:lnTo>
                    <a:lnTo>
                      <a:pt x="29" y="0"/>
                    </a:lnTo>
                    <a:lnTo>
                      <a:pt x="78" y="1"/>
                    </a:lnTo>
                    <a:lnTo>
                      <a:pt x="75" y="27"/>
                    </a:lnTo>
                    <a:lnTo>
                      <a:pt x="71" y="37"/>
                    </a:lnTo>
                    <a:lnTo>
                      <a:pt x="77" y="46"/>
                    </a:lnTo>
                    <a:lnTo>
                      <a:pt x="77" y="64"/>
                    </a:lnTo>
                    <a:lnTo>
                      <a:pt x="87" y="61"/>
                    </a:lnTo>
                    <a:lnTo>
                      <a:pt x="96" y="48"/>
                    </a:lnTo>
                    <a:lnTo>
                      <a:pt x="104" y="54"/>
                    </a:lnTo>
                    <a:lnTo>
                      <a:pt x="114" y="61"/>
                    </a:lnTo>
                    <a:lnTo>
                      <a:pt x="119" y="73"/>
                    </a:lnTo>
                    <a:lnTo>
                      <a:pt x="122" y="58"/>
                    </a:lnTo>
                    <a:lnTo>
                      <a:pt x="147" y="55"/>
                    </a:lnTo>
                    <a:lnTo>
                      <a:pt x="137" y="49"/>
                    </a:lnTo>
                    <a:lnTo>
                      <a:pt x="144" y="28"/>
                    </a:lnTo>
                    <a:lnTo>
                      <a:pt x="153" y="21"/>
                    </a:lnTo>
                    <a:lnTo>
                      <a:pt x="161" y="12"/>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88" name="Freeform 1044"/>
              <p:cNvSpPr>
                <a:spLocks/>
              </p:cNvSpPr>
              <p:nvPr/>
            </p:nvSpPr>
            <p:spPr bwMode="auto">
              <a:xfrm>
                <a:off x="3732" y="1918"/>
                <a:ext cx="54" cy="59"/>
              </a:xfrm>
              <a:custGeom>
                <a:avLst/>
                <a:gdLst>
                  <a:gd name="T0" fmla="*/ 0 w 291"/>
                  <a:gd name="T1" fmla="*/ 0 h 315"/>
                  <a:gd name="T2" fmla="*/ 0 w 291"/>
                  <a:gd name="T3" fmla="*/ 0 h 315"/>
                  <a:gd name="T4" fmla="*/ 0 w 291"/>
                  <a:gd name="T5" fmla="*/ 0 h 315"/>
                  <a:gd name="T6" fmla="*/ 0 w 291"/>
                  <a:gd name="T7" fmla="*/ 0 h 315"/>
                  <a:gd name="T8" fmla="*/ 0 w 291"/>
                  <a:gd name="T9" fmla="*/ 0 h 315"/>
                  <a:gd name="T10" fmla="*/ 0 w 291"/>
                  <a:gd name="T11" fmla="*/ 0 h 315"/>
                  <a:gd name="T12" fmla="*/ 0 w 291"/>
                  <a:gd name="T13" fmla="*/ 0 h 315"/>
                  <a:gd name="T14" fmla="*/ 0 w 291"/>
                  <a:gd name="T15" fmla="*/ 0 h 315"/>
                  <a:gd name="T16" fmla="*/ 0 w 291"/>
                  <a:gd name="T17" fmla="*/ 0 h 315"/>
                  <a:gd name="T18" fmla="*/ 0 w 291"/>
                  <a:gd name="T19" fmla="*/ 0 h 315"/>
                  <a:gd name="T20" fmla="*/ 0 w 291"/>
                  <a:gd name="T21" fmla="*/ 0 h 315"/>
                  <a:gd name="T22" fmla="*/ 0 w 291"/>
                  <a:gd name="T23" fmla="*/ 0 h 315"/>
                  <a:gd name="T24" fmla="*/ 0 w 291"/>
                  <a:gd name="T25" fmla="*/ 0 h 315"/>
                  <a:gd name="T26" fmla="*/ 0 w 291"/>
                  <a:gd name="T27" fmla="*/ 0 h 315"/>
                  <a:gd name="T28" fmla="*/ 0 w 291"/>
                  <a:gd name="T29" fmla="*/ 0 h 315"/>
                  <a:gd name="T30" fmla="*/ 0 w 291"/>
                  <a:gd name="T31" fmla="*/ 0 h 315"/>
                  <a:gd name="T32" fmla="*/ 0 w 291"/>
                  <a:gd name="T33" fmla="*/ 0 h 315"/>
                  <a:gd name="T34" fmla="*/ 0 w 291"/>
                  <a:gd name="T35" fmla="*/ 0 h 315"/>
                  <a:gd name="T36" fmla="*/ 0 w 291"/>
                  <a:gd name="T37" fmla="*/ 0 h 315"/>
                  <a:gd name="T38" fmla="*/ 0 w 291"/>
                  <a:gd name="T39" fmla="*/ 0 h 315"/>
                  <a:gd name="T40" fmla="*/ 0 w 291"/>
                  <a:gd name="T41" fmla="*/ 0 h 315"/>
                  <a:gd name="T42" fmla="*/ 0 w 291"/>
                  <a:gd name="T43" fmla="*/ 0 h 315"/>
                  <a:gd name="T44" fmla="*/ 0 w 291"/>
                  <a:gd name="T45" fmla="*/ 0 h 315"/>
                  <a:gd name="T46" fmla="*/ 0 w 291"/>
                  <a:gd name="T47" fmla="*/ 0 h 315"/>
                  <a:gd name="T48" fmla="*/ 0 w 291"/>
                  <a:gd name="T49" fmla="*/ 0 h 315"/>
                  <a:gd name="T50" fmla="*/ 0 w 291"/>
                  <a:gd name="T51" fmla="*/ 0 h 315"/>
                  <a:gd name="T52" fmla="*/ 0 w 291"/>
                  <a:gd name="T53" fmla="*/ 0 h 315"/>
                  <a:gd name="T54" fmla="*/ 0 w 291"/>
                  <a:gd name="T55" fmla="*/ 0 h 315"/>
                  <a:gd name="T56" fmla="*/ 0 w 291"/>
                  <a:gd name="T57" fmla="*/ 0 h 315"/>
                  <a:gd name="T58" fmla="*/ 0 w 291"/>
                  <a:gd name="T59" fmla="*/ 0 h 315"/>
                  <a:gd name="T60" fmla="*/ 0 w 291"/>
                  <a:gd name="T61" fmla="*/ 0 h 315"/>
                  <a:gd name="T62" fmla="*/ 0 w 291"/>
                  <a:gd name="T63" fmla="*/ 0 h 315"/>
                  <a:gd name="T64" fmla="*/ 0 w 291"/>
                  <a:gd name="T65" fmla="*/ 0 h 315"/>
                  <a:gd name="T66" fmla="*/ 0 w 291"/>
                  <a:gd name="T67" fmla="*/ 0 h 315"/>
                  <a:gd name="T68" fmla="*/ 0 w 291"/>
                  <a:gd name="T69" fmla="*/ 0 h 315"/>
                  <a:gd name="T70" fmla="*/ 0 w 291"/>
                  <a:gd name="T71" fmla="*/ 0 h 315"/>
                  <a:gd name="T72" fmla="*/ 0 w 291"/>
                  <a:gd name="T73" fmla="*/ 0 h 315"/>
                  <a:gd name="T74" fmla="*/ 0 w 291"/>
                  <a:gd name="T75" fmla="*/ 0 h 315"/>
                  <a:gd name="T76" fmla="*/ 0 w 291"/>
                  <a:gd name="T77" fmla="*/ 0 h 31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91"/>
                  <a:gd name="T118" fmla="*/ 0 h 315"/>
                  <a:gd name="T119" fmla="*/ 291 w 291"/>
                  <a:gd name="T120" fmla="*/ 315 h 31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91" h="315">
                    <a:moveTo>
                      <a:pt x="5" y="14"/>
                    </a:moveTo>
                    <a:lnTo>
                      <a:pt x="11" y="5"/>
                    </a:lnTo>
                    <a:lnTo>
                      <a:pt x="20" y="0"/>
                    </a:lnTo>
                    <a:lnTo>
                      <a:pt x="68" y="8"/>
                    </a:lnTo>
                    <a:lnTo>
                      <a:pt x="96" y="9"/>
                    </a:lnTo>
                    <a:lnTo>
                      <a:pt x="134" y="32"/>
                    </a:lnTo>
                    <a:lnTo>
                      <a:pt x="143" y="39"/>
                    </a:lnTo>
                    <a:lnTo>
                      <a:pt x="162" y="47"/>
                    </a:lnTo>
                    <a:lnTo>
                      <a:pt x="180" y="47"/>
                    </a:lnTo>
                    <a:lnTo>
                      <a:pt x="197" y="53"/>
                    </a:lnTo>
                    <a:lnTo>
                      <a:pt x="209" y="48"/>
                    </a:lnTo>
                    <a:lnTo>
                      <a:pt x="230" y="36"/>
                    </a:lnTo>
                    <a:lnTo>
                      <a:pt x="252" y="29"/>
                    </a:lnTo>
                    <a:lnTo>
                      <a:pt x="270" y="41"/>
                    </a:lnTo>
                    <a:lnTo>
                      <a:pt x="291" y="42"/>
                    </a:lnTo>
                    <a:lnTo>
                      <a:pt x="260" y="80"/>
                    </a:lnTo>
                    <a:lnTo>
                      <a:pt x="258" y="201"/>
                    </a:lnTo>
                    <a:lnTo>
                      <a:pt x="282" y="222"/>
                    </a:lnTo>
                    <a:lnTo>
                      <a:pt x="270" y="230"/>
                    </a:lnTo>
                    <a:lnTo>
                      <a:pt x="258" y="233"/>
                    </a:lnTo>
                    <a:lnTo>
                      <a:pt x="248" y="245"/>
                    </a:lnTo>
                    <a:lnTo>
                      <a:pt x="231" y="257"/>
                    </a:lnTo>
                    <a:lnTo>
                      <a:pt x="230" y="269"/>
                    </a:lnTo>
                    <a:lnTo>
                      <a:pt x="206" y="311"/>
                    </a:lnTo>
                    <a:lnTo>
                      <a:pt x="197" y="315"/>
                    </a:lnTo>
                    <a:lnTo>
                      <a:pt x="141" y="285"/>
                    </a:lnTo>
                    <a:lnTo>
                      <a:pt x="135" y="260"/>
                    </a:lnTo>
                    <a:lnTo>
                      <a:pt x="5" y="182"/>
                    </a:lnTo>
                    <a:lnTo>
                      <a:pt x="15" y="176"/>
                    </a:lnTo>
                    <a:lnTo>
                      <a:pt x="29" y="165"/>
                    </a:lnTo>
                    <a:lnTo>
                      <a:pt x="0" y="153"/>
                    </a:lnTo>
                    <a:lnTo>
                      <a:pt x="0" y="138"/>
                    </a:lnTo>
                    <a:lnTo>
                      <a:pt x="20" y="126"/>
                    </a:lnTo>
                    <a:lnTo>
                      <a:pt x="32" y="108"/>
                    </a:lnTo>
                    <a:lnTo>
                      <a:pt x="41" y="84"/>
                    </a:lnTo>
                    <a:lnTo>
                      <a:pt x="33" y="65"/>
                    </a:lnTo>
                    <a:lnTo>
                      <a:pt x="23" y="51"/>
                    </a:lnTo>
                    <a:lnTo>
                      <a:pt x="12" y="36"/>
                    </a:lnTo>
                    <a:lnTo>
                      <a:pt x="5" y="14"/>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89" name="Freeform 1045"/>
              <p:cNvSpPr>
                <a:spLocks/>
              </p:cNvSpPr>
              <p:nvPr/>
            </p:nvSpPr>
            <p:spPr bwMode="auto">
              <a:xfrm>
                <a:off x="3744" y="1919"/>
                <a:ext cx="7" cy="14"/>
              </a:xfrm>
              <a:custGeom>
                <a:avLst/>
                <a:gdLst>
                  <a:gd name="T0" fmla="*/ 0 w 35"/>
                  <a:gd name="T1" fmla="*/ 0 h 78"/>
                  <a:gd name="T2" fmla="*/ 0 w 35"/>
                  <a:gd name="T3" fmla="*/ 0 h 78"/>
                  <a:gd name="T4" fmla="*/ 0 w 35"/>
                  <a:gd name="T5" fmla="*/ 0 h 78"/>
                  <a:gd name="T6" fmla="*/ 0 w 35"/>
                  <a:gd name="T7" fmla="*/ 0 h 78"/>
                  <a:gd name="T8" fmla="*/ 0 w 35"/>
                  <a:gd name="T9" fmla="*/ 0 h 78"/>
                  <a:gd name="T10" fmla="*/ 0 w 35"/>
                  <a:gd name="T11" fmla="*/ 0 h 78"/>
                  <a:gd name="T12" fmla="*/ 0 w 35"/>
                  <a:gd name="T13" fmla="*/ 0 h 78"/>
                  <a:gd name="T14" fmla="*/ 0 60000 65536"/>
                  <a:gd name="T15" fmla="*/ 0 60000 65536"/>
                  <a:gd name="T16" fmla="*/ 0 60000 65536"/>
                  <a:gd name="T17" fmla="*/ 0 60000 65536"/>
                  <a:gd name="T18" fmla="*/ 0 60000 65536"/>
                  <a:gd name="T19" fmla="*/ 0 60000 65536"/>
                  <a:gd name="T20" fmla="*/ 0 60000 65536"/>
                  <a:gd name="T21" fmla="*/ 0 w 35"/>
                  <a:gd name="T22" fmla="*/ 0 h 78"/>
                  <a:gd name="T23" fmla="*/ 35 w 35"/>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78">
                    <a:moveTo>
                      <a:pt x="7" y="8"/>
                    </a:moveTo>
                    <a:cubicBezTo>
                      <a:pt x="0" y="19"/>
                      <a:pt x="4" y="55"/>
                      <a:pt x="19" y="60"/>
                    </a:cubicBezTo>
                    <a:cubicBezTo>
                      <a:pt x="23" y="66"/>
                      <a:pt x="31" y="78"/>
                      <a:pt x="31" y="78"/>
                    </a:cubicBezTo>
                    <a:cubicBezTo>
                      <a:pt x="35" y="66"/>
                      <a:pt x="24" y="64"/>
                      <a:pt x="21" y="54"/>
                    </a:cubicBezTo>
                    <a:cubicBezTo>
                      <a:pt x="20" y="50"/>
                      <a:pt x="17" y="42"/>
                      <a:pt x="17" y="42"/>
                    </a:cubicBezTo>
                    <a:cubicBezTo>
                      <a:pt x="20" y="33"/>
                      <a:pt x="25" y="33"/>
                      <a:pt x="19" y="24"/>
                    </a:cubicBezTo>
                    <a:cubicBezTo>
                      <a:pt x="18" y="20"/>
                      <a:pt x="15" y="0"/>
                      <a:pt x="7" y="8"/>
                    </a:cubicBez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90" name="Freeform 1046"/>
              <p:cNvSpPr>
                <a:spLocks/>
              </p:cNvSpPr>
              <p:nvPr/>
            </p:nvSpPr>
            <p:spPr bwMode="auto">
              <a:xfrm>
                <a:off x="3605" y="1831"/>
                <a:ext cx="11" cy="14"/>
              </a:xfrm>
              <a:custGeom>
                <a:avLst/>
                <a:gdLst>
                  <a:gd name="T0" fmla="*/ 0 w 59"/>
                  <a:gd name="T1" fmla="*/ 0 h 72"/>
                  <a:gd name="T2" fmla="*/ 0 w 59"/>
                  <a:gd name="T3" fmla="*/ 0 h 72"/>
                  <a:gd name="T4" fmla="*/ 0 w 59"/>
                  <a:gd name="T5" fmla="*/ 0 h 72"/>
                  <a:gd name="T6" fmla="*/ 0 w 59"/>
                  <a:gd name="T7" fmla="*/ 0 h 72"/>
                  <a:gd name="T8" fmla="*/ 0 w 59"/>
                  <a:gd name="T9" fmla="*/ 0 h 72"/>
                  <a:gd name="T10" fmla="*/ 0 w 59"/>
                  <a:gd name="T11" fmla="*/ 0 h 72"/>
                  <a:gd name="T12" fmla="*/ 0 w 59"/>
                  <a:gd name="T13" fmla="*/ 0 h 72"/>
                  <a:gd name="T14" fmla="*/ 0 w 59"/>
                  <a:gd name="T15" fmla="*/ 0 h 72"/>
                  <a:gd name="T16" fmla="*/ 0 w 59"/>
                  <a:gd name="T17" fmla="*/ 0 h 72"/>
                  <a:gd name="T18" fmla="*/ 0 w 59"/>
                  <a:gd name="T19" fmla="*/ 0 h 72"/>
                  <a:gd name="T20" fmla="*/ 0 w 59"/>
                  <a:gd name="T21" fmla="*/ 0 h 72"/>
                  <a:gd name="T22" fmla="*/ 0 w 59"/>
                  <a:gd name="T23" fmla="*/ 0 h 72"/>
                  <a:gd name="T24" fmla="*/ 0 w 59"/>
                  <a:gd name="T25" fmla="*/ 0 h 72"/>
                  <a:gd name="T26" fmla="*/ 0 w 59"/>
                  <a:gd name="T27" fmla="*/ 0 h 72"/>
                  <a:gd name="T28" fmla="*/ 0 w 59"/>
                  <a:gd name="T29" fmla="*/ 0 h 72"/>
                  <a:gd name="T30" fmla="*/ 0 w 59"/>
                  <a:gd name="T31" fmla="*/ 0 h 72"/>
                  <a:gd name="T32" fmla="*/ 0 w 59"/>
                  <a:gd name="T33" fmla="*/ 0 h 72"/>
                  <a:gd name="T34" fmla="*/ 0 w 59"/>
                  <a:gd name="T35" fmla="*/ 0 h 72"/>
                  <a:gd name="T36" fmla="*/ 0 w 59"/>
                  <a:gd name="T37" fmla="*/ 0 h 7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
                  <a:gd name="T58" fmla="*/ 0 h 72"/>
                  <a:gd name="T59" fmla="*/ 59 w 59"/>
                  <a:gd name="T60" fmla="*/ 72 h 7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 h="72">
                    <a:moveTo>
                      <a:pt x="12" y="0"/>
                    </a:moveTo>
                    <a:lnTo>
                      <a:pt x="0" y="3"/>
                    </a:lnTo>
                    <a:lnTo>
                      <a:pt x="5" y="19"/>
                    </a:lnTo>
                    <a:lnTo>
                      <a:pt x="5" y="33"/>
                    </a:lnTo>
                    <a:lnTo>
                      <a:pt x="14" y="40"/>
                    </a:lnTo>
                    <a:lnTo>
                      <a:pt x="17" y="51"/>
                    </a:lnTo>
                    <a:lnTo>
                      <a:pt x="20" y="66"/>
                    </a:lnTo>
                    <a:lnTo>
                      <a:pt x="30" y="72"/>
                    </a:lnTo>
                    <a:lnTo>
                      <a:pt x="38" y="63"/>
                    </a:lnTo>
                    <a:lnTo>
                      <a:pt x="50" y="66"/>
                    </a:lnTo>
                    <a:lnTo>
                      <a:pt x="59" y="54"/>
                    </a:lnTo>
                    <a:lnTo>
                      <a:pt x="59" y="42"/>
                    </a:lnTo>
                    <a:lnTo>
                      <a:pt x="50" y="36"/>
                    </a:lnTo>
                    <a:lnTo>
                      <a:pt x="39" y="34"/>
                    </a:lnTo>
                    <a:lnTo>
                      <a:pt x="32" y="30"/>
                    </a:lnTo>
                    <a:lnTo>
                      <a:pt x="29" y="16"/>
                    </a:lnTo>
                    <a:lnTo>
                      <a:pt x="27" y="7"/>
                    </a:lnTo>
                    <a:lnTo>
                      <a:pt x="20" y="1"/>
                    </a:lnTo>
                    <a:lnTo>
                      <a:pt x="12" y="0"/>
                    </a:lnTo>
                    <a:close/>
                  </a:path>
                </a:pathLst>
              </a:custGeom>
              <a:solidFill>
                <a:srgbClr val="D2EBBE"/>
              </a:solidFill>
              <a:ln w="6350" cap="flat" cmpd="sng">
                <a:solidFill>
                  <a:schemeClr val="bg1"/>
                </a:solidFill>
                <a:prstDash val="solid"/>
                <a:round/>
                <a:headEnd type="none" w="sm" len="sm"/>
                <a:tailEnd type="none" w="sm" len="sm"/>
              </a:ln>
            </p:spPr>
            <p:txBody>
              <a:bodyPr lIns="126000" tIns="46800" rIns="90000" bIns="46800">
                <a:spAutoFit/>
              </a:bodyPr>
              <a:lstStyle/>
              <a:p>
                <a:endParaRPr lang="en-US"/>
              </a:p>
            </p:txBody>
          </p:sp>
          <p:sp>
            <p:nvSpPr>
              <p:cNvPr id="164191" name="Freeform 1047"/>
              <p:cNvSpPr>
                <a:spLocks/>
              </p:cNvSpPr>
              <p:nvPr/>
            </p:nvSpPr>
            <p:spPr bwMode="auto">
              <a:xfrm>
                <a:off x="3741" y="1377"/>
                <a:ext cx="358" cy="297"/>
              </a:xfrm>
              <a:custGeom>
                <a:avLst/>
                <a:gdLst>
                  <a:gd name="T0" fmla="*/ 0 w 1933"/>
                  <a:gd name="T1" fmla="*/ 0 h 1607"/>
                  <a:gd name="T2" fmla="*/ 0 w 1933"/>
                  <a:gd name="T3" fmla="*/ 0 h 1607"/>
                  <a:gd name="T4" fmla="*/ 0 w 1933"/>
                  <a:gd name="T5" fmla="*/ 0 h 1607"/>
                  <a:gd name="T6" fmla="*/ 0 w 1933"/>
                  <a:gd name="T7" fmla="*/ 0 h 1607"/>
                  <a:gd name="T8" fmla="*/ 0 w 1933"/>
                  <a:gd name="T9" fmla="*/ 0 h 1607"/>
                  <a:gd name="T10" fmla="*/ 0 w 1933"/>
                  <a:gd name="T11" fmla="*/ 0 h 1607"/>
                  <a:gd name="T12" fmla="*/ 0 w 1933"/>
                  <a:gd name="T13" fmla="*/ 0 h 1607"/>
                  <a:gd name="T14" fmla="*/ 0 w 1933"/>
                  <a:gd name="T15" fmla="*/ 0 h 1607"/>
                  <a:gd name="T16" fmla="*/ 0 w 1933"/>
                  <a:gd name="T17" fmla="*/ 0 h 1607"/>
                  <a:gd name="T18" fmla="*/ 0 w 1933"/>
                  <a:gd name="T19" fmla="*/ 0 h 1607"/>
                  <a:gd name="T20" fmla="*/ 0 w 1933"/>
                  <a:gd name="T21" fmla="*/ 0 h 1607"/>
                  <a:gd name="T22" fmla="*/ 0 w 1933"/>
                  <a:gd name="T23" fmla="*/ 0 h 1607"/>
                  <a:gd name="T24" fmla="*/ 0 w 1933"/>
                  <a:gd name="T25" fmla="*/ 0 h 1607"/>
                  <a:gd name="T26" fmla="*/ 0 w 1933"/>
                  <a:gd name="T27" fmla="*/ 0 h 1607"/>
                  <a:gd name="T28" fmla="*/ 0 w 1933"/>
                  <a:gd name="T29" fmla="*/ 0 h 1607"/>
                  <a:gd name="T30" fmla="*/ 0 w 1933"/>
                  <a:gd name="T31" fmla="*/ 0 h 1607"/>
                  <a:gd name="T32" fmla="*/ 0 w 1933"/>
                  <a:gd name="T33" fmla="*/ 0 h 1607"/>
                  <a:gd name="T34" fmla="*/ 0 w 1933"/>
                  <a:gd name="T35" fmla="*/ 0 h 1607"/>
                  <a:gd name="T36" fmla="*/ 0 w 1933"/>
                  <a:gd name="T37" fmla="*/ 0 h 1607"/>
                  <a:gd name="T38" fmla="*/ 0 w 1933"/>
                  <a:gd name="T39" fmla="*/ 0 h 1607"/>
                  <a:gd name="T40" fmla="*/ 0 w 1933"/>
                  <a:gd name="T41" fmla="*/ 0 h 1607"/>
                  <a:gd name="T42" fmla="*/ 0 w 1933"/>
                  <a:gd name="T43" fmla="*/ 0 h 1607"/>
                  <a:gd name="T44" fmla="*/ 0 w 1933"/>
                  <a:gd name="T45" fmla="*/ 0 h 1607"/>
                  <a:gd name="T46" fmla="*/ 0 w 1933"/>
                  <a:gd name="T47" fmla="*/ 0 h 1607"/>
                  <a:gd name="T48" fmla="*/ 0 w 1933"/>
                  <a:gd name="T49" fmla="*/ 0 h 1607"/>
                  <a:gd name="T50" fmla="*/ 0 w 1933"/>
                  <a:gd name="T51" fmla="*/ 0 h 1607"/>
                  <a:gd name="T52" fmla="*/ 0 w 1933"/>
                  <a:gd name="T53" fmla="*/ 0 h 1607"/>
                  <a:gd name="T54" fmla="*/ 0 w 1933"/>
                  <a:gd name="T55" fmla="*/ 0 h 1607"/>
                  <a:gd name="T56" fmla="*/ 0 w 1933"/>
                  <a:gd name="T57" fmla="*/ 0 h 1607"/>
                  <a:gd name="T58" fmla="*/ 0 w 1933"/>
                  <a:gd name="T59" fmla="*/ 0 h 1607"/>
                  <a:gd name="T60" fmla="*/ 0 w 1933"/>
                  <a:gd name="T61" fmla="*/ 0 h 1607"/>
                  <a:gd name="T62" fmla="*/ 0 w 1933"/>
                  <a:gd name="T63" fmla="*/ 0 h 1607"/>
                  <a:gd name="T64" fmla="*/ 0 w 1933"/>
                  <a:gd name="T65" fmla="*/ 0 h 1607"/>
                  <a:gd name="T66" fmla="*/ 0 w 1933"/>
                  <a:gd name="T67" fmla="*/ 0 h 1607"/>
                  <a:gd name="T68" fmla="*/ 0 w 1933"/>
                  <a:gd name="T69" fmla="*/ 0 h 1607"/>
                  <a:gd name="T70" fmla="*/ 0 w 1933"/>
                  <a:gd name="T71" fmla="*/ 0 h 1607"/>
                  <a:gd name="T72" fmla="*/ 0 w 1933"/>
                  <a:gd name="T73" fmla="*/ 0 h 1607"/>
                  <a:gd name="T74" fmla="*/ 0 w 1933"/>
                  <a:gd name="T75" fmla="*/ 0 h 1607"/>
                  <a:gd name="T76" fmla="*/ 0 w 1933"/>
                  <a:gd name="T77" fmla="*/ 0 h 1607"/>
                  <a:gd name="T78" fmla="*/ 0 w 1933"/>
                  <a:gd name="T79" fmla="*/ 0 h 1607"/>
                  <a:gd name="T80" fmla="*/ 0 w 1933"/>
                  <a:gd name="T81" fmla="*/ 0 h 1607"/>
                  <a:gd name="T82" fmla="*/ 0 w 1933"/>
                  <a:gd name="T83" fmla="*/ 0 h 1607"/>
                  <a:gd name="T84" fmla="*/ 0 w 1933"/>
                  <a:gd name="T85" fmla="*/ 0 h 1607"/>
                  <a:gd name="T86" fmla="*/ 0 w 1933"/>
                  <a:gd name="T87" fmla="*/ 0 h 1607"/>
                  <a:gd name="T88" fmla="*/ 0 w 1933"/>
                  <a:gd name="T89" fmla="*/ 0 h 1607"/>
                  <a:gd name="T90" fmla="*/ 0 w 1933"/>
                  <a:gd name="T91" fmla="*/ 0 h 1607"/>
                  <a:gd name="T92" fmla="*/ 0 w 1933"/>
                  <a:gd name="T93" fmla="*/ 0 h 1607"/>
                  <a:gd name="T94" fmla="*/ 0 w 1933"/>
                  <a:gd name="T95" fmla="*/ 0 h 1607"/>
                  <a:gd name="T96" fmla="*/ 0 w 1933"/>
                  <a:gd name="T97" fmla="*/ 0 h 1607"/>
                  <a:gd name="T98" fmla="*/ 0 w 1933"/>
                  <a:gd name="T99" fmla="*/ 0 h 1607"/>
                  <a:gd name="T100" fmla="*/ 0 w 1933"/>
                  <a:gd name="T101" fmla="*/ 0 h 1607"/>
                  <a:gd name="T102" fmla="*/ 0 w 1933"/>
                  <a:gd name="T103" fmla="*/ 0 h 1607"/>
                  <a:gd name="T104" fmla="*/ 0 w 1933"/>
                  <a:gd name="T105" fmla="*/ 0 h 1607"/>
                  <a:gd name="T106" fmla="*/ 0 w 1933"/>
                  <a:gd name="T107" fmla="*/ 0 h 1607"/>
                  <a:gd name="T108" fmla="*/ 0 w 1933"/>
                  <a:gd name="T109" fmla="*/ 0 h 1607"/>
                  <a:gd name="T110" fmla="*/ 0 w 1933"/>
                  <a:gd name="T111" fmla="*/ 0 h 1607"/>
                  <a:gd name="T112" fmla="*/ 0 w 1933"/>
                  <a:gd name="T113" fmla="*/ 0 h 1607"/>
                  <a:gd name="T114" fmla="*/ 0 w 1933"/>
                  <a:gd name="T115" fmla="*/ 0 h 160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933"/>
                  <a:gd name="T175" fmla="*/ 0 h 1607"/>
                  <a:gd name="T176" fmla="*/ 1933 w 1933"/>
                  <a:gd name="T177" fmla="*/ 1607 h 160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933" h="1607">
                    <a:moveTo>
                      <a:pt x="191" y="1391"/>
                    </a:moveTo>
                    <a:cubicBezTo>
                      <a:pt x="197" y="1392"/>
                      <a:pt x="205" y="1390"/>
                      <a:pt x="209" y="1394"/>
                    </a:cubicBezTo>
                    <a:cubicBezTo>
                      <a:pt x="216" y="1401"/>
                      <a:pt x="185" y="1409"/>
                      <a:pt x="185" y="1409"/>
                    </a:cubicBezTo>
                    <a:cubicBezTo>
                      <a:pt x="176" y="1422"/>
                      <a:pt x="183" y="1422"/>
                      <a:pt x="188" y="1436"/>
                    </a:cubicBezTo>
                    <a:cubicBezTo>
                      <a:pt x="169" y="1442"/>
                      <a:pt x="168" y="1457"/>
                      <a:pt x="149" y="1463"/>
                    </a:cubicBezTo>
                    <a:cubicBezTo>
                      <a:pt x="148" y="1466"/>
                      <a:pt x="145" y="1469"/>
                      <a:pt x="146" y="1472"/>
                    </a:cubicBezTo>
                    <a:cubicBezTo>
                      <a:pt x="147" y="1475"/>
                      <a:pt x="152" y="1473"/>
                      <a:pt x="155" y="1475"/>
                    </a:cubicBezTo>
                    <a:cubicBezTo>
                      <a:pt x="166" y="1481"/>
                      <a:pt x="180" y="1489"/>
                      <a:pt x="191" y="1496"/>
                    </a:cubicBezTo>
                    <a:cubicBezTo>
                      <a:pt x="208" y="1522"/>
                      <a:pt x="185" y="1491"/>
                      <a:pt x="206" y="1508"/>
                    </a:cubicBezTo>
                    <a:cubicBezTo>
                      <a:pt x="213" y="1514"/>
                      <a:pt x="216" y="1528"/>
                      <a:pt x="221" y="1535"/>
                    </a:cubicBezTo>
                    <a:cubicBezTo>
                      <a:pt x="222" y="1532"/>
                      <a:pt x="221" y="1527"/>
                      <a:pt x="224" y="1526"/>
                    </a:cubicBezTo>
                    <a:cubicBezTo>
                      <a:pt x="241" y="1521"/>
                      <a:pt x="255" y="1538"/>
                      <a:pt x="269" y="1541"/>
                    </a:cubicBezTo>
                    <a:cubicBezTo>
                      <a:pt x="279" y="1543"/>
                      <a:pt x="289" y="1543"/>
                      <a:pt x="299" y="1544"/>
                    </a:cubicBezTo>
                    <a:cubicBezTo>
                      <a:pt x="311" y="1548"/>
                      <a:pt x="324" y="1555"/>
                      <a:pt x="335" y="1562"/>
                    </a:cubicBezTo>
                    <a:cubicBezTo>
                      <a:pt x="353" y="1550"/>
                      <a:pt x="370" y="1565"/>
                      <a:pt x="386" y="1574"/>
                    </a:cubicBezTo>
                    <a:cubicBezTo>
                      <a:pt x="392" y="1578"/>
                      <a:pt x="398" y="1582"/>
                      <a:pt x="404" y="1586"/>
                    </a:cubicBezTo>
                    <a:cubicBezTo>
                      <a:pt x="407" y="1588"/>
                      <a:pt x="413" y="1592"/>
                      <a:pt x="413" y="1592"/>
                    </a:cubicBezTo>
                    <a:cubicBezTo>
                      <a:pt x="414" y="1595"/>
                      <a:pt x="413" y="1599"/>
                      <a:pt x="416" y="1601"/>
                    </a:cubicBezTo>
                    <a:cubicBezTo>
                      <a:pt x="421" y="1605"/>
                      <a:pt x="434" y="1607"/>
                      <a:pt x="434" y="1607"/>
                    </a:cubicBezTo>
                    <a:cubicBezTo>
                      <a:pt x="437" y="1603"/>
                      <a:pt x="450" y="1606"/>
                      <a:pt x="449" y="1597"/>
                    </a:cubicBezTo>
                    <a:cubicBezTo>
                      <a:pt x="451" y="1592"/>
                      <a:pt x="448" y="1585"/>
                      <a:pt x="445" y="1577"/>
                    </a:cubicBezTo>
                    <a:cubicBezTo>
                      <a:pt x="442" y="1569"/>
                      <a:pt x="432" y="1558"/>
                      <a:pt x="429" y="1551"/>
                    </a:cubicBezTo>
                    <a:cubicBezTo>
                      <a:pt x="426" y="1544"/>
                      <a:pt x="427" y="1540"/>
                      <a:pt x="425" y="1535"/>
                    </a:cubicBezTo>
                    <a:cubicBezTo>
                      <a:pt x="424" y="1520"/>
                      <a:pt x="421" y="1524"/>
                      <a:pt x="419" y="1519"/>
                    </a:cubicBezTo>
                    <a:cubicBezTo>
                      <a:pt x="417" y="1514"/>
                      <a:pt x="412" y="1510"/>
                      <a:pt x="410" y="1505"/>
                    </a:cubicBezTo>
                    <a:cubicBezTo>
                      <a:pt x="408" y="1497"/>
                      <a:pt x="404" y="1495"/>
                      <a:pt x="405" y="1487"/>
                    </a:cubicBezTo>
                    <a:cubicBezTo>
                      <a:pt x="405" y="1482"/>
                      <a:pt x="411" y="1480"/>
                      <a:pt x="413" y="1475"/>
                    </a:cubicBezTo>
                    <a:cubicBezTo>
                      <a:pt x="415" y="1470"/>
                      <a:pt x="418" y="1466"/>
                      <a:pt x="419" y="1459"/>
                    </a:cubicBezTo>
                    <a:cubicBezTo>
                      <a:pt x="420" y="1452"/>
                      <a:pt x="417" y="1437"/>
                      <a:pt x="421" y="1433"/>
                    </a:cubicBezTo>
                    <a:cubicBezTo>
                      <a:pt x="425" y="1429"/>
                      <a:pt x="443" y="1437"/>
                      <a:pt x="446" y="1436"/>
                    </a:cubicBezTo>
                    <a:cubicBezTo>
                      <a:pt x="456" y="1406"/>
                      <a:pt x="446" y="1446"/>
                      <a:pt x="440" y="1424"/>
                    </a:cubicBezTo>
                    <a:cubicBezTo>
                      <a:pt x="438" y="1418"/>
                      <a:pt x="444" y="1404"/>
                      <a:pt x="446" y="1397"/>
                    </a:cubicBezTo>
                    <a:cubicBezTo>
                      <a:pt x="440" y="1378"/>
                      <a:pt x="433" y="1379"/>
                      <a:pt x="413" y="1376"/>
                    </a:cubicBezTo>
                    <a:cubicBezTo>
                      <a:pt x="410" y="1367"/>
                      <a:pt x="392" y="1355"/>
                      <a:pt x="392" y="1355"/>
                    </a:cubicBezTo>
                    <a:cubicBezTo>
                      <a:pt x="399" y="1344"/>
                      <a:pt x="402" y="1340"/>
                      <a:pt x="398" y="1328"/>
                    </a:cubicBezTo>
                    <a:cubicBezTo>
                      <a:pt x="405" y="1294"/>
                      <a:pt x="396" y="1292"/>
                      <a:pt x="413" y="1304"/>
                    </a:cubicBezTo>
                    <a:cubicBezTo>
                      <a:pt x="409" y="1291"/>
                      <a:pt x="411" y="1283"/>
                      <a:pt x="425" y="1292"/>
                    </a:cubicBezTo>
                    <a:cubicBezTo>
                      <a:pt x="425" y="1293"/>
                      <a:pt x="436" y="1310"/>
                      <a:pt x="440" y="1307"/>
                    </a:cubicBezTo>
                    <a:cubicBezTo>
                      <a:pt x="445" y="1303"/>
                      <a:pt x="446" y="1289"/>
                      <a:pt x="446" y="1289"/>
                    </a:cubicBezTo>
                    <a:cubicBezTo>
                      <a:pt x="441" y="1274"/>
                      <a:pt x="443" y="1272"/>
                      <a:pt x="458" y="1268"/>
                    </a:cubicBezTo>
                    <a:cubicBezTo>
                      <a:pt x="467" y="1262"/>
                      <a:pt x="471" y="1252"/>
                      <a:pt x="482" y="1247"/>
                    </a:cubicBezTo>
                    <a:cubicBezTo>
                      <a:pt x="488" y="1244"/>
                      <a:pt x="500" y="1241"/>
                      <a:pt x="500" y="1241"/>
                    </a:cubicBezTo>
                    <a:cubicBezTo>
                      <a:pt x="533" y="1252"/>
                      <a:pt x="484" y="1239"/>
                      <a:pt x="515" y="1235"/>
                    </a:cubicBezTo>
                    <a:cubicBezTo>
                      <a:pt x="528" y="1233"/>
                      <a:pt x="541" y="1242"/>
                      <a:pt x="554" y="1244"/>
                    </a:cubicBezTo>
                    <a:cubicBezTo>
                      <a:pt x="565" y="1251"/>
                      <a:pt x="578" y="1258"/>
                      <a:pt x="590" y="1262"/>
                    </a:cubicBezTo>
                    <a:cubicBezTo>
                      <a:pt x="603" y="1258"/>
                      <a:pt x="604" y="1266"/>
                      <a:pt x="617" y="1262"/>
                    </a:cubicBezTo>
                    <a:cubicBezTo>
                      <a:pt x="622" y="1246"/>
                      <a:pt x="633" y="1249"/>
                      <a:pt x="650" y="1247"/>
                    </a:cubicBezTo>
                    <a:cubicBezTo>
                      <a:pt x="664" y="1242"/>
                      <a:pt x="674" y="1248"/>
                      <a:pt x="686" y="1256"/>
                    </a:cubicBezTo>
                    <a:cubicBezTo>
                      <a:pt x="705" y="1253"/>
                      <a:pt x="724" y="1247"/>
                      <a:pt x="743" y="1241"/>
                    </a:cubicBezTo>
                    <a:cubicBezTo>
                      <a:pt x="737" y="1222"/>
                      <a:pt x="721" y="1226"/>
                      <a:pt x="704" y="1220"/>
                    </a:cubicBezTo>
                    <a:cubicBezTo>
                      <a:pt x="696" y="1207"/>
                      <a:pt x="698" y="1204"/>
                      <a:pt x="710" y="1196"/>
                    </a:cubicBezTo>
                    <a:cubicBezTo>
                      <a:pt x="711" y="1193"/>
                      <a:pt x="714" y="1190"/>
                      <a:pt x="713" y="1187"/>
                    </a:cubicBezTo>
                    <a:cubicBezTo>
                      <a:pt x="712" y="1183"/>
                      <a:pt x="706" y="1182"/>
                      <a:pt x="707" y="1178"/>
                    </a:cubicBezTo>
                    <a:cubicBezTo>
                      <a:pt x="709" y="1168"/>
                      <a:pt x="734" y="1166"/>
                      <a:pt x="734" y="1166"/>
                    </a:cubicBezTo>
                    <a:cubicBezTo>
                      <a:pt x="727" y="1161"/>
                      <a:pt x="716" y="1163"/>
                      <a:pt x="710" y="1157"/>
                    </a:cubicBezTo>
                    <a:cubicBezTo>
                      <a:pt x="706" y="1153"/>
                      <a:pt x="704" y="1139"/>
                      <a:pt x="704" y="1139"/>
                    </a:cubicBezTo>
                    <a:cubicBezTo>
                      <a:pt x="728" y="1123"/>
                      <a:pt x="755" y="1124"/>
                      <a:pt x="782" y="1115"/>
                    </a:cubicBezTo>
                    <a:cubicBezTo>
                      <a:pt x="785" y="1105"/>
                      <a:pt x="783" y="1105"/>
                      <a:pt x="794" y="1100"/>
                    </a:cubicBezTo>
                    <a:cubicBezTo>
                      <a:pt x="800" y="1097"/>
                      <a:pt x="812" y="1094"/>
                      <a:pt x="812" y="1094"/>
                    </a:cubicBezTo>
                    <a:cubicBezTo>
                      <a:pt x="814" y="1091"/>
                      <a:pt x="815" y="1087"/>
                      <a:pt x="818" y="1085"/>
                    </a:cubicBezTo>
                    <a:cubicBezTo>
                      <a:pt x="820" y="1083"/>
                      <a:pt x="825" y="1084"/>
                      <a:pt x="827" y="1082"/>
                    </a:cubicBezTo>
                    <a:cubicBezTo>
                      <a:pt x="849" y="1060"/>
                      <a:pt x="808" y="1086"/>
                      <a:pt x="836" y="1064"/>
                    </a:cubicBezTo>
                    <a:cubicBezTo>
                      <a:pt x="845" y="1057"/>
                      <a:pt x="861" y="1059"/>
                      <a:pt x="872" y="1055"/>
                    </a:cubicBezTo>
                    <a:cubicBezTo>
                      <a:pt x="892" y="1060"/>
                      <a:pt x="893" y="1064"/>
                      <a:pt x="905" y="1082"/>
                    </a:cubicBezTo>
                    <a:cubicBezTo>
                      <a:pt x="907" y="1085"/>
                      <a:pt x="911" y="1091"/>
                      <a:pt x="911" y="1091"/>
                    </a:cubicBezTo>
                    <a:cubicBezTo>
                      <a:pt x="913" y="1086"/>
                      <a:pt x="913" y="1076"/>
                      <a:pt x="923" y="1079"/>
                    </a:cubicBezTo>
                    <a:cubicBezTo>
                      <a:pt x="930" y="1081"/>
                      <a:pt x="941" y="1091"/>
                      <a:pt x="941" y="1091"/>
                    </a:cubicBezTo>
                    <a:cubicBezTo>
                      <a:pt x="964" y="1083"/>
                      <a:pt x="958" y="1079"/>
                      <a:pt x="962" y="1100"/>
                    </a:cubicBezTo>
                    <a:cubicBezTo>
                      <a:pt x="977" y="1078"/>
                      <a:pt x="973" y="1086"/>
                      <a:pt x="992" y="1073"/>
                    </a:cubicBezTo>
                    <a:cubicBezTo>
                      <a:pt x="994" y="1070"/>
                      <a:pt x="995" y="1066"/>
                      <a:pt x="998" y="1064"/>
                    </a:cubicBezTo>
                    <a:cubicBezTo>
                      <a:pt x="1003" y="1061"/>
                      <a:pt x="1016" y="1058"/>
                      <a:pt x="1016" y="1058"/>
                    </a:cubicBezTo>
                    <a:cubicBezTo>
                      <a:pt x="1017" y="1063"/>
                      <a:pt x="1015" y="1069"/>
                      <a:pt x="1019" y="1073"/>
                    </a:cubicBezTo>
                    <a:cubicBezTo>
                      <a:pt x="1023" y="1077"/>
                      <a:pt x="1031" y="1077"/>
                      <a:pt x="1037" y="1079"/>
                    </a:cubicBezTo>
                    <a:cubicBezTo>
                      <a:pt x="1060" y="1087"/>
                      <a:pt x="1080" y="1108"/>
                      <a:pt x="1100" y="1121"/>
                    </a:cubicBezTo>
                    <a:cubicBezTo>
                      <a:pt x="1106" y="1131"/>
                      <a:pt x="1119" y="1141"/>
                      <a:pt x="1130" y="1145"/>
                    </a:cubicBezTo>
                    <a:cubicBezTo>
                      <a:pt x="1128" y="1138"/>
                      <a:pt x="1122" y="1132"/>
                      <a:pt x="1136" y="1130"/>
                    </a:cubicBezTo>
                    <a:cubicBezTo>
                      <a:pt x="1146" y="1129"/>
                      <a:pt x="1166" y="1139"/>
                      <a:pt x="1166" y="1139"/>
                    </a:cubicBezTo>
                    <a:cubicBezTo>
                      <a:pt x="1178" y="1135"/>
                      <a:pt x="1178" y="1128"/>
                      <a:pt x="1190" y="1124"/>
                    </a:cubicBezTo>
                    <a:cubicBezTo>
                      <a:pt x="1197" y="1123"/>
                      <a:pt x="1202" y="1130"/>
                      <a:pt x="1213" y="1133"/>
                    </a:cubicBezTo>
                    <a:cubicBezTo>
                      <a:pt x="1224" y="1136"/>
                      <a:pt x="1248" y="1145"/>
                      <a:pt x="1259" y="1145"/>
                    </a:cubicBezTo>
                    <a:cubicBezTo>
                      <a:pt x="1274" y="1150"/>
                      <a:pt x="1266" y="1141"/>
                      <a:pt x="1280" y="1136"/>
                    </a:cubicBezTo>
                    <a:cubicBezTo>
                      <a:pt x="1290" y="1143"/>
                      <a:pt x="1294" y="1148"/>
                      <a:pt x="1298" y="1160"/>
                    </a:cubicBezTo>
                    <a:cubicBezTo>
                      <a:pt x="1298" y="1160"/>
                      <a:pt x="1304" y="1156"/>
                      <a:pt x="1307" y="1154"/>
                    </a:cubicBezTo>
                    <a:cubicBezTo>
                      <a:pt x="1299" y="1129"/>
                      <a:pt x="1322" y="1100"/>
                      <a:pt x="1334" y="1079"/>
                    </a:cubicBezTo>
                    <a:cubicBezTo>
                      <a:pt x="1338" y="1073"/>
                      <a:pt x="1342" y="1067"/>
                      <a:pt x="1346" y="1061"/>
                    </a:cubicBezTo>
                    <a:cubicBezTo>
                      <a:pt x="1350" y="1056"/>
                      <a:pt x="1364" y="1055"/>
                      <a:pt x="1364" y="1055"/>
                    </a:cubicBezTo>
                    <a:cubicBezTo>
                      <a:pt x="1369" y="1056"/>
                      <a:pt x="1383" y="1062"/>
                      <a:pt x="1388" y="1055"/>
                    </a:cubicBezTo>
                    <a:cubicBezTo>
                      <a:pt x="1390" y="1052"/>
                      <a:pt x="1382" y="1048"/>
                      <a:pt x="1385" y="1046"/>
                    </a:cubicBezTo>
                    <a:cubicBezTo>
                      <a:pt x="1394" y="1040"/>
                      <a:pt x="1415" y="1055"/>
                      <a:pt x="1415" y="1055"/>
                    </a:cubicBezTo>
                    <a:cubicBezTo>
                      <a:pt x="1427" y="1052"/>
                      <a:pt x="1435" y="1050"/>
                      <a:pt x="1445" y="1043"/>
                    </a:cubicBezTo>
                    <a:cubicBezTo>
                      <a:pt x="1451" y="1025"/>
                      <a:pt x="1434" y="1004"/>
                      <a:pt x="1424" y="989"/>
                    </a:cubicBezTo>
                    <a:cubicBezTo>
                      <a:pt x="1421" y="985"/>
                      <a:pt x="1414" y="987"/>
                      <a:pt x="1409" y="986"/>
                    </a:cubicBezTo>
                    <a:cubicBezTo>
                      <a:pt x="1413" y="973"/>
                      <a:pt x="1414" y="957"/>
                      <a:pt x="1427" y="953"/>
                    </a:cubicBezTo>
                    <a:cubicBezTo>
                      <a:pt x="1440" y="957"/>
                      <a:pt x="1441" y="949"/>
                      <a:pt x="1454" y="953"/>
                    </a:cubicBezTo>
                    <a:cubicBezTo>
                      <a:pt x="1497" y="939"/>
                      <a:pt x="1444" y="950"/>
                      <a:pt x="1487" y="962"/>
                    </a:cubicBezTo>
                    <a:cubicBezTo>
                      <a:pt x="1495" y="964"/>
                      <a:pt x="1503" y="964"/>
                      <a:pt x="1511" y="965"/>
                    </a:cubicBezTo>
                    <a:cubicBezTo>
                      <a:pt x="1535" y="981"/>
                      <a:pt x="1521" y="942"/>
                      <a:pt x="1541" y="935"/>
                    </a:cubicBezTo>
                    <a:cubicBezTo>
                      <a:pt x="1556" y="940"/>
                      <a:pt x="1568" y="934"/>
                      <a:pt x="1580" y="926"/>
                    </a:cubicBezTo>
                    <a:cubicBezTo>
                      <a:pt x="1595" y="936"/>
                      <a:pt x="1601" y="935"/>
                      <a:pt x="1616" y="926"/>
                    </a:cubicBezTo>
                    <a:cubicBezTo>
                      <a:pt x="1622" y="922"/>
                      <a:pt x="1634" y="914"/>
                      <a:pt x="1634" y="914"/>
                    </a:cubicBezTo>
                    <a:cubicBezTo>
                      <a:pt x="1635" y="911"/>
                      <a:pt x="1639" y="907"/>
                      <a:pt x="1637" y="905"/>
                    </a:cubicBezTo>
                    <a:cubicBezTo>
                      <a:pt x="1635" y="903"/>
                      <a:pt x="1629" y="911"/>
                      <a:pt x="1628" y="908"/>
                    </a:cubicBezTo>
                    <a:cubicBezTo>
                      <a:pt x="1627" y="902"/>
                      <a:pt x="1634" y="890"/>
                      <a:pt x="1634" y="890"/>
                    </a:cubicBezTo>
                    <a:cubicBezTo>
                      <a:pt x="1634" y="889"/>
                      <a:pt x="1633" y="825"/>
                      <a:pt x="1643" y="854"/>
                    </a:cubicBezTo>
                    <a:cubicBezTo>
                      <a:pt x="1659" y="850"/>
                      <a:pt x="1654" y="845"/>
                      <a:pt x="1667" y="836"/>
                    </a:cubicBezTo>
                    <a:cubicBezTo>
                      <a:pt x="1669" y="830"/>
                      <a:pt x="1671" y="824"/>
                      <a:pt x="1673" y="818"/>
                    </a:cubicBezTo>
                    <a:cubicBezTo>
                      <a:pt x="1674" y="815"/>
                      <a:pt x="1676" y="809"/>
                      <a:pt x="1676" y="809"/>
                    </a:cubicBezTo>
                    <a:cubicBezTo>
                      <a:pt x="1675" y="806"/>
                      <a:pt x="1675" y="802"/>
                      <a:pt x="1673" y="800"/>
                    </a:cubicBezTo>
                    <a:cubicBezTo>
                      <a:pt x="1671" y="798"/>
                      <a:pt x="1666" y="800"/>
                      <a:pt x="1664" y="797"/>
                    </a:cubicBezTo>
                    <a:cubicBezTo>
                      <a:pt x="1660" y="792"/>
                      <a:pt x="1662" y="784"/>
                      <a:pt x="1658" y="779"/>
                    </a:cubicBezTo>
                    <a:cubicBezTo>
                      <a:pt x="1644" y="759"/>
                      <a:pt x="1637" y="736"/>
                      <a:pt x="1613" y="731"/>
                    </a:cubicBezTo>
                    <a:cubicBezTo>
                      <a:pt x="1598" y="709"/>
                      <a:pt x="1600" y="720"/>
                      <a:pt x="1604" y="698"/>
                    </a:cubicBezTo>
                    <a:cubicBezTo>
                      <a:pt x="1599" y="679"/>
                      <a:pt x="1595" y="675"/>
                      <a:pt x="1616" y="668"/>
                    </a:cubicBezTo>
                    <a:cubicBezTo>
                      <a:pt x="1617" y="665"/>
                      <a:pt x="1616" y="660"/>
                      <a:pt x="1619" y="659"/>
                    </a:cubicBezTo>
                    <a:cubicBezTo>
                      <a:pt x="1622" y="658"/>
                      <a:pt x="1627" y="659"/>
                      <a:pt x="1628" y="662"/>
                    </a:cubicBezTo>
                    <a:cubicBezTo>
                      <a:pt x="1630" y="670"/>
                      <a:pt x="1610" y="675"/>
                      <a:pt x="1631" y="668"/>
                    </a:cubicBezTo>
                    <a:cubicBezTo>
                      <a:pt x="1653" y="671"/>
                      <a:pt x="1663" y="682"/>
                      <a:pt x="1685" y="689"/>
                    </a:cubicBezTo>
                    <a:cubicBezTo>
                      <a:pt x="1695" y="692"/>
                      <a:pt x="1712" y="704"/>
                      <a:pt x="1712" y="704"/>
                    </a:cubicBezTo>
                    <a:cubicBezTo>
                      <a:pt x="1714" y="707"/>
                      <a:pt x="1720" y="720"/>
                      <a:pt x="1727" y="716"/>
                    </a:cubicBezTo>
                    <a:cubicBezTo>
                      <a:pt x="1730" y="715"/>
                      <a:pt x="1728" y="709"/>
                      <a:pt x="1730" y="707"/>
                    </a:cubicBezTo>
                    <a:cubicBezTo>
                      <a:pt x="1736" y="700"/>
                      <a:pt x="1750" y="697"/>
                      <a:pt x="1757" y="692"/>
                    </a:cubicBezTo>
                    <a:cubicBezTo>
                      <a:pt x="1770" y="696"/>
                      <a:pt x="1780" y="706"/>
                      <a:pt x="1793" y="710"/>
                    </a:cubicBezTo>
                    <a:cubicBezTo>
                      <a:pt x="1800" y="689"/>
                      <a:pt x="1796" y="711"/>
                      <a:pt x="1787" y="698"/>
                    </a:cubicBezTo>
                    <a:cubicBezTo>
                      <a:pt x="1783" y="693"/>
                      <a:pt x="1783" y="686"/>
                      <a:pt x="1781" y="680"/>
                    </a:cubicBezTo>
                    <a:cubicBezTo>
                      <a:pt x="1779" y="674"/>
                      <a:pt x="1775" y="662"/>
                      <a:pt x="1775" y="662"/>
                    </a:cubicBezTo>
                    <a:cubicBezTo>
                      <a:pt x="1781" y="637"/>
                      <a:pt x="1788" y="665"/>
                      <a:pt x="1802" y="674"/>
                    </a:cubicBezTo>
                    <a:cubicBezTo>
                      <a:pt x="1804" y="677"/>
                      <a:pt x="1805" y="680"/>
                      <a:pt x="1808" y="683"/>
                    </a:cubicBezTo>
                    <a:cubicBezTo>
                      <a:pt x="1811" y="686"/>
                      <a:pt x="1815" y="686"/>
                      <a:pt x="1817" y="689"/>
                    </a:cubicBezTo>
                    <a:cubicBezTo>
                      <a:pt x="1837" y="712"/>
                      <a:pt x="1819" y="704"/>
                      <a:pt x="1838" y="710"/>
                    </a:cubicBezTo>
                    <a:cubicBezTo>
                      <a:pt x="1842" y="723"/>
                      <a:pt x="1846" y="718"/>
                      <a:pt x="1853" y="731"/>
                    </a:cubicBezTo>
                    <a:cubicBezTo>
                      <a:pt x="1857" y="737"/>
                      <a:pt x="1865" y="749"/>
                      <a:pt x="1865" y="749"/>
                    </a:cubicBezTo>
                    <a:cubicBezTo>
                      <a:pt x="1860" y="764"/>
                      <a:pt x="1861" y="773"/>
                      <a:pt x="1874" y="782"/>
                    </a:cubicBezTo>
                    <a:cubicBezTo>
                      <a:pt x="1881" y="793"/>
                      <a:pt x="1892" y="805"/>
                      <a:pt x="1904" y="809"/>
                    </a:cubicBezTo>
                    <a:cubicBezTo>
                      <a:pt x="1927" y="801"/>
                      <a:pt x="1898" y="789"/>
                      <a:pt x="1919" y="803"/>
                    </a:cubicBezTo>
                    <a:cubicBezTo>
                      <a:pt x="1922" y="802"/>
                      <a:pt x="1927" y="803"/>
                      <a:pt x="1928" y="800"/>
                    </a:cubicBezTo>
                    <a:cubicBezTo>
                      <a:pt x="1933" y="791"/>
                      <a:pt x="1919" y="782"/>
                      <a:pt x="1913" y="773"/>
                    </a:cubicBezTo>
                    <a:cubicBezTo>
                      <a:pt x="1906" y="760"/>
                      <a:pt x="1893" y="742"/>
                      <a:pt x="1885" y="731"/>
                    </a:cubicBezTo>
                    <a:cubicBezTo>
                      <a:pt x="1877" y="720"/>
                      <a:pt x="1873" y="713"/>
                      <a:pt x="1865" y="704"/>
                    </a:cubicBezTo>
                    <a:cubicBezTo>
                      <a:pt x="1859" y="695"/>
                      <a:pt x="1844" y="683"/>
                      <a:pt x="1835" y="677"/>
                    </a:cubicBezTo>
                    <a:cubicBezTo>
                      <a:pt x="1821" y="656"/>
                      <a:pt x="1816" y="657"/>
                      <a:pt x="1832" y="662"/>
                    </a:cubicBezTo>
                    <a:cubicBezTo>
                      <a:pt x="1835" y="667"/>
                      <a:pt x="1867" y="695"/>
                      <a:pt x="1844" y="680"/>
                    </a:cubicBezTo>
                    <a:cubicBezTo>
                      <a:pt x="1839" y="665"/>
                      <a:pt x="1832" y="655"/>
                      <a:pt x="1820" y="647"/>
                    </a:cubicBezTo>
                    <a:cubicBezTo>
                      <a:pt x="1817" y="638"/>
                      <a:pt x="1799" y="626"/>
                      <a:pt x="1799" y="626"/>
                    </a:cubicBezTo>
                    <a:cubicBezTo>
                      <a:pt x="1793" y="617"/>
                      <a:pt x="1781" y="602"/>
                      <a:pt x="1772" y="596"/>
                    </a:cubicBezTo>
                    <a:cubicBezTo>
                      <a:pt x="1769" y="587"/>
                      <a:pt x="1751" y="575"/>
                      <a:pt x="1751" y="575"/>
                    </a:cubicBezTo>
                    <a:cubicBezTo>
                      <a:pt x="1742" y="561"/>
                      <a:pt x="1723" y="554"/>
                      <a:pt x="1709" y="545"/>
                    </a:cubicBezTo>
                    <a:cubicBezTo>
                      <a:pt x="1703" y="541"/>
                      <a:pt x="1697" y="537"/>
                      <a:pt x="1691" y="533"/>
                    </a:cubicBezTo>
                    <a:cubicBezTo>
                      <a:pt x="1688" y="531"/>
                      <a:pt x="1682" y="527"/>
                      <a:pt x="1682" y="527"/>
                    </a:cubicBezTo>
                    <a:cubicBezTo>
                      <a:pt x="1670" y="509"/>
                      <a:pt x="1652" y="496"/>
                      <a:pt x="1631" y="491"/>
                    </a:cubicBezTo>
                    <a:cubicBezTo>
                      <a:pt x="1617" y="482"/>
                      <a:pt x="1615" y="482"/>
                      <a:pt x="1598" y="485"/>
                    </a:cubicBezTo>
                    <a:cubicBezTo>
                      <a:pt x="1610" y="489"/>
                      <a:pt x="1615" y="491"/>
                      <a:pt x="1619" y="503"/>
                    </a:cubicBezTo>
                    <a:cubicBezTo>
                      <a:pt x="1622" y="507"/>
                      <a:pt x="1626" y="516"/>
                      <a:pt x="1623" y="517"/>
                    </a:cubicBezTo>
                    <a:cubicBezTo>
                      <a:pt x="1622" y="520"/>
                      <a:pt x="1618" y="521"/>
                      <a:pt x="1615" y="519"/>
                    </a:cubicBezTo>
                    <a:cubicBezTo>
                      <a:pt x="1612" y="517"/>
                      <a:pt x="1615" y="513"/>
                      <a:pt x="1605" y="507"/>
                    </a:cubicBezTo>
                    <a:cubicBezTo>
                      <a:pt x="1588" y="532"/>
                      <a:pt x="1569" y="495"/>
                      <a:pt x="1553" y="485"/>
                    </a:cubicBezTo>
                    <a:cubicBezTo>
                      <a:pt x="1546" y="475"/>
                      <a:pt x="1539" y="471"/>
                      <a:pt x="1532" y="461"/>
                    </a:cubicBezTo>
                    <a:cubicBezTo>
                      <a:pt x="1538" y="444"/>
                      <a:pt x="1536" y="458"/>
                      <a:pt x="1520" y="449"/>
                    </a:cubicBezTo>
                    <a:cubicBezTo>
                      <a:pt x="1514" y="445"/>
                      <a:pt x="1511" y="438"/>
                      <a:pt x="1505" y="434"/>
                    </a:cubicBezTo>
                    <a:cubicBezTo>
                      <a:pt x="1499" y="424"/>
                      <a:pt x="1486" y="414"/>
                      <a:pt x="1475" y="410"/>
                    </a:cubicBezTo>
                    <a:cubicBezTo>
                      <a:pt x="1471" y="397"/>
                      <a:pt x="1454" y="379"/>
                      <a:pt x="1442" y="371"/>
                    </a:cubicBezTo>
                    <a:cubicBezTo>
                      <a:pt x="1431" y="338"/>
                      <a:pt x="1449" y="387"/>
                      <a:pt x="1430" y="356"/>
                    </a:cubicBezTo>
                    <a:cubicBezTo>
                      <a:pt x="1419" y="338"/>
                      <a:pt x="1422" y="318"/>
                      <a:pt x="1403" y="305"/>
                    </a:cubicBezTo>
                    <a:cubicBezTo>
                      <a:pt x="1401" y="299"/>
                      <a:pt x="1399" y="293"/>
                      <a:pt x="1397" y="287"/>
                    </a:cubicBezTo>
                    <a:cubicBezTo>
                      <a:pt x="1391" y="270"/>
                      <a:pt x="1415" y="265"/>
                      <a:pt x="1394" y="272"/>
                    </a:cubicBezTo>
                    <a:cubicBezTo>
                      <a:pt x="1394" y="272"/>
                      <a:pt x="1393" y="265"/>
                      <a:pt x="1391" y="263"/>
                    </a:cubicBezTo>
                    <a:cubicBezTo>
                      <a:pt x="1389" y="261"/>
                      <a:pt x="1385" y="261"/>
                      <a:pt x="1382" y="260"/>
                    </a:cubicBezTo>
                    <a:cubicBezTo>
                      <a:pt x="1366" y="265"/>
                      <a:pt x="1361" y="258"/>
                      <a:pt x="1346" y="248"/>
                    </a:cubicBezTo>
                    <a:cubicBezTo>
                      <a:pt x="1325" y="234"/>
                      <a:pt x="1303" y="222"/>
                      <a:pt x="1283" y="209"/>
                    </a:cubicBezTo>
                    <a:cubicBezTo>
                      <a:pt x="1275" y="196"/>
                      <a:pt x="1265" y="199"/>
                      <a:pt x="1274" y="185"/>
                    </a:cubicBezTo>
                    <a:cubicBezTo>
                      <a:pt x="1284" y="186"/>
                      <a:pt x="1294" y="185"/>
                      <a:pt x="1304" y="188"/>
                    </a:cubicBezTo>
                    <a:lnTo>
                      <a:pt x="1340" y="212"/>
                    </a:lnTo>
                    <a:cubicBezTo>
                      <a:pt x="1340" y="212"/>
                      <a:pt x="1367" y="221"/>
                      <a:pt x="1367" y="221"/>
                    </a:cubicBezTo>
                    <a:cubicBezTo>
                      <a:pt x="1374" y="223"/>
                      <a:pt x="1378" y="231"/>
                      <a:pt x="1385" y="233"/>
                    </a:cubicBezTo>
                    <a:cubicBezTo>
                      <a:pt x="1399" y="238"/>
                      <a:pt x="1409" y="246"/>
                      <a:pt x="1421" y="254"/>
                    </a:cubicBezTo>
                    <a:cubicBezTo>
                      <a:pt x="1427" y="258"/>
                      <a:pt x="1439" y="266"/>
                      <a:pt x="1439" y="266"/>
                    </a:cubicBezTo>
                    <a:cubicBezTo>
                      <a:pt x="1457" y="293"/>
                      <a:pt x="1530" y="315"/>
                      <a:pt x="1562" y="326"/>
                    </a:cubicBezTo>
                    <a:cubicBezTo>
                      <a:pt x="1573" y="330"/>
                      <a:pt x="1589" y="332"/>
                      <a:pt x="1598" y="338"/>
                    </a:cubicBezTo>
                    <a:cubicBezTo>
                      <a:pt x="1604" y="342"/>
                      <a:pt x="1616" y="350"/>
                      <a:pt x="1616" y="350"/>
                    </a:cubicBezTo>
                    <a:cubicBezTo>
                      <a:pt x="1618" y="353"/>
                      <a:pt x="1639" y="371"/>
                      <a:pt x="1637" y="374"/>
                    </a:cubicBezTo>
                    <a:cubicBezTo>
                      <a:pt x="1632" y="383"/>
                      <a:pt x="1610" y="359"/>
                      <a:pt x="1610" y="359"/>
                    </a:cubicBezTo>
                    <a:cubicBezTo>
                      <a:pt x="1604" y="350"/>
                      <a:pt x="1586" y="338"/>
                      <a:pt x="1586" y="338"/>
                    </a:cubicBezTo>
                    <a:cubicBezTo>
                      <a:pt x="1576" y="323"/>
                      <a:pt x="1583" y="331"/>
                      <a:pt x="1562" y="317"/>
                    </a:cubicBezTo>
                    <a:cubicBezTo>
                      <a:pt x="1559" y="315"/>
                      <a:pt x="1553" y="311"/>
                      <a:pt x="1553" y="311"/>
                    </a:cubicBezTo>
                    <a:cubicBezTo>
                      <a:pt x="1543" y="296"/>
                      <a:pt x="1550" y="304"/>
                      <a:pt x="1529" y="290"/>
                    </a:cubicBezTo>
                    <a:cubicBezTo>
                      <a:pt x="1523" y="286"/>
                      <a:pt x="1511" y="278"/>
                      <a:pt x="1511" y="278"/>
                    </a:cubicBezTo>
                    <a:cubicBezTo>
                      <a:pt x="1509" y="275"/>
                      <a:pt x="1508" y="271"/>
                      <a:pt x="1505" y="269"/>
                    </a:cubicBezTo>
                    <a:cubicBezTo>
                      <a:pt x="1500" y="266"/>
                      <a:pt x="1487" y="263"/>
                      <a:pt x="1487" y="263"/>
                    </a:cubicBezTo>
                    <a:cubicBezTo>
                      <a:pt x="1470" y="238"/>
                      <a:pt x="1432" y="245"/>
                      <a:pt x="1409" y="230"/>
                    </a:cubicBezTo>
                    <a:cubicBezTo>
                      <a:pt x="1387" y="215"/>
                      <a:pt x="1386" y="213"/>
                      <a:pt x="1361" y="209"/>
                    </a:cubicBezTo>
                    <a:cubicBezTo>
                      <a:pt x="1340" y="202"/>
                      <a:pt x="1320" y="178"/>
                      <a:pt x="1298" y="176"/>
                    </a:cubicBezTo>
                    <a:cubicBezTo>
                      <a:pt x="1280" y="174"/>
                      <a:pt x="1262" y="174"/>
                      <a:pt x="1244" y="173"/>
                    </a:cubicBezTo>
                    <a:cubicBezTo>
                      <a:pt x="1231" y="171"/>
                      <a:pt x="1237" y="167"/>
                      <a:pt x="1232" y="163"/>
                    </a:cubicBezTo>
                    <a:cubicBezTo>
                      <a:pt x="1227" y="159"/>
                      <a:pt x="1209" y="151"/>
                      <a:pt x="1211" y="151"/>
                    </a:cubicBezTo>
                    <a:cubicBezTo>
                      <a:pt x="1213" y="151"/>
                      <a:pt x="1231" y="157"/>
                      <a:pt x="1243" y="160"/>
                    </a:cubicBezTo>
                    <a:cubicBezTo>
                      <a:pt x="1255" y="163"/>
                      <a:pt x="1278" y="170"/>
                      <a:pt x="1280" y="167"/>
                    </a:cubicBezTo>
                    <a:cubicBezTo>
                      <a:pt x="1282" y="164"/>
                      <a:pt x="1262" y="150"/>
                      <a:pt x="1255" y="145"/>
                    </a:cubicBezTo>
                    <a:cubicBezTo>
                      <a:pt x="1248" y="140"/>
                      <a:pt x="1241" y="139"/>
                      <a:pt x="1235" y="136"/>
                    </a:cubicBezTo>
                    <a:cubicBezTo>
                      <a:pt x="1229" y="133"/>
                      <a:pt x="1226" y="130"/>
                      <a:pt x="1216" y="125"/>
                    </a:cubicBezTo>
                    <a:cubicBezTo>
                      <a:pt x="1206" y="120"/>
                      <a:pt x="1189" y="109"/>
                      <a:pt x="1177" y="103"/>
                    </a:cubicBezTo>
                    <a:cubicBezTo>
                      <a:pt x="1165" y="97"/>
                      <a:pt x="1155" y="92"/>
                      <a:pt x="1144" y="88"/>
                    </a:cubicBezTo>
                    <a:cubicBezTo>
                      <a:pt x="1133" y="84"/>
                      <a:pt x="1119" y="80"/>
                      <a:pt x="1109" y="76"/>
                    </a:cubicBezTo>
                    <a:cubicBezTo>
                      <a:pt x="1099" y="72"/>
                      <a:pt x="1088" y="68"/>
                      <a:pt x="1081" y="64"/>
                    </a:cubicBezTo>
                    <a:cubicBezTo>
                      <a:pt x="1074" y="60"/>
                      <a:pt x="1071" y="52"/>
                      <a:pt x="1067" y="50"/>
                    </a:cubicBezTo>
                    <a:cubicBezTo>
                      <a:pt x="1063" y="48"/>
                      <a:pt x="1058" y="49"/>
                      <a:pt x="1054" y="49"/>
                    </a:cubicBezTo>
                    <a:cubicBezTo>
                      <a:pt x="1050" y="49"/>
                      <a:pt x="1043" y="48"/>
                      <a:pt x="1040" y="50"/>
                    </a:cubicBezTo>
                    <a:cubicBezTo>
                      <a:pt x="1037" y="52"/>
                      <a:pt x="1041" y="60"/>
                      <a:pt x="1039" y="61"/>
                    </a:cubicBezTo>
                    <a:cubicBezTo>
                      <a:pt x="1037" y="62"/>
                      <a:pt x="1031" y="59"/>
                      <a:pt x="1025" y="56"/>
                    </a:cubicBezTo>
                    <a:cubicBezTo>
                      <a:pt x="1019" y="53"/>
                      <a:pt x="1009" y="46"/>
                      <a:pt x="1001" y="43"/>
                    </a:cubicBezTo>
                    <a:cubicBezTo>
                      <a:pt x="993" y="40"/>
                      <a:pt x="983" y="40"/>
                      <a:pt x="976" y="38"/>
                    </a:cubicBezTo>
                    <a:cubicBezTo>
                      <a:pt x="969" y="36"/>
                      <a:pt x="962" y="36"/>
                      <a:pt x="956" y="32"/>
                    </a:cubicBezTo>
                    <a:cubicBezTo>
                      <a:pt x="950" y="28"/>
                      <a:pt x="946" y="18"/>
                      <a:pt x="941" y="13"/>
                    </a:cubicBezTo>
                    <a:cubicBezTo>
                      <a:pt x="936" y="8"/>
                      <a:pt x="932" y="4"/>
                      <a:pt x="928" y="2"/>
                    </a:cubicBezTo>
                    <a:cubicBezTo>
                      <a:pt x="924" y="0"/>
                      <a:pt x="919" y="0"/>
                      <a:pt x="916" y="1"/>
                    </a:cubicBezTo>
                    <a:cubicBezTo>
                      <a:pt x="913" y="2"/>
                      <a:pt x="910" y="5"/>
                      <a:pt x="907" y="7"/>
                    </a:cubicBezTo>
                    <a:cubicBezTo>
                      <a:pt x="904" y="9"/>
                      <a:pt x="901" y="10"/>
                      <a:pt x="898" y="13"/>
                    </a:cubicBezTo>
                    <a:cubicBezTo>
                      <a:pt x="895" y="16"/>
                      <a:pt x="892" y="22"/>
                      <a:pt x="892" y="25"/>
                    </a:cubicBezTo>
                    <a:cubicBezTo>
                      <a:pt x="892" y="28"/>
                      <a:pt x="897" y="28"/>
                      <a:pt x="899" y="31"/>
                    </a:cubicBezTo>
                    <a:cubicBezTo>
                      <a:pt x="901" y="34"/>
                      <a:pt x="904" y="42"/>
                      <a:pt x="907" y="46"/>
                    </a:cubicBezTo>
                    <a:cubicBezTo>
                      <a:pt x="910" y="50"/>
                      <a:pt x="913" y="53"/>
                      <a:pt x="916" y="56"/>
                    </a:cubicBezTo>
                    <a:cubicBezTo>
                      <a:pt x="919" y="59"/>
                      <a:pt x="924" y="63"/>
                      <a:pt x="928" y="65"/>
                    </a:cubicBezTo>
                    <a:cubicBezTo>
                      <a:pt x="932" y="67"/>
                      <a:pt x="934" y="68"/>
                      <a:pt x="938" y="71"/>
                    </a:cubicBezTo>
                    <a:cubicBezTo>
                      <a:pt x="942" y="74"/>
                      <a:pt x="942" y="80"/>
                      <a:pt x="950" y="82"/>
                    </a:cubicBezTo>
                    <a:cubicBezTo>
                      <a:pt x="940" y="83"/>
                      <a:pt x="982" y="82"/>
                      <a:pt x="989" y="86"/>
                    </a:cubicBezTo>
                    <a:cubicBezTo>
                      <a:pt x="996" y="90"/>
                      <a:pt x="990" y="103"/>
                      <a:pt x="994" y="109"/>
                    </a:cubicBezTo>
                    <a:cubicBezTo>
                      <a:pt x="998" y="115"/>
                      <a:pt x="1008" y="121"/>
                      <a:pt x="1013" y="125"/>
                    </a:cubicBezTo>
                    <a:cubicBezTo>
                      <a:pt x="1018" y="129"/>
                      <a:pt x="1024" y="131"/>
                      <a:pt x="1025" y="134"/>
                    </a:cubicBezTo>
                    <a:cubicBezTo>
                      <a:pt x="1026" y="137"/>
                      <a:pt x="1024" y="141"/>
                      <a:pt x="1022" y="142"/>
                    </a:cubicBezTo>
                    <a:cubicBezTo>
                      <a:pt x="1020" y="143"/>
                      <a:pt x="1018" y="141"/>
                      <a:pt x="1015" y="142"/>
                    </a:cubicBezTo>
                    <a:cubicBezTo>
                      <a:pt x="1012" y="143"/>
                      <a:pt x="1007" y="144"/>
                      <a:pt x="1004" y="145"/>
                    </a:cubicBezTo>
                    <a:cubicBezTo>
                      <a:pt x="1001" y="146"/>
                      <a:pt x="995" y="144"/>
                      <a:pt x="995" y="146"/>
                    </a:cubicBezTo>
                    <a:cubicBezTo>
                      <a:pt x="995" y="148"/>
                      <a:pt x="1000" y="157"/>
                      <a:pt x="1001" y="160"/>
                    </a:cubicBezTo>
                    <a:cubicBezTo>
                      <a:pt x="1002" y="163"/>
                      <a:pt x="1000" y="162"/>
                      <a:pt x="1003" y="164"/>
                    </a:cubicBezTo>
                    <a:cubicBezTo>
                      <a:pt x="1006" y="166"/>
                      <a:pt x="1014" y="168"/>
                      <a:pt x="1017" y="171"/>
                    </a:cubicBezTo>
                    <a:cubicBezTo>
                      <a:pt x="1020" y="174"/>
                      <a:pt x="1022" y="179"/>
                      <a:pt x="1019" y="182"/>
                    </a:cubicBezTo>
                    <a:cubicBezTo>
                      <a:pt x="1013" y="184"/>
                      <a:pt x="999" y="182"/>
                      <a:pt x="1001" y="188"/>
                    </a:cubicBezTo>
                    <a:cubicBezTo>
                      <a:pt x="1002" y="191"/>
                      <a:pt x="1006" y="195"/>
                      <a:pt x="1004" y="197"/>
                    </a:cubicBezTo>
                    <a:cubicBezTo>
                      <a:pt x="1002" y="199"/>
                      <a:pt x="992" y="196"/>
                      <a:pt x="992" y="196"/>
                    </a:cubicBezTo>
                    <a:cubicBezTo>
                      <a:pt x="988" y="198"/>
                      <a:pt x="989" y="205"/>
                      <a:pt x="989" y="212"/>
                    </a:cubicBezTo>
                    <a:cubicBezTo>
                      <a:pt x="989" y="219"/>
                      <a:pt x="986" y="230"/>
                      <a:pt x="992" y="236"/>
                    </a:cubicBezTo>
                    <a:cubicBezTo>
                      <a:pt x="999" y="257"/>
                      <a:pt x="989" y="236"/>
                      <a:pt x="1025" y="248"/>
                    </a:cubicBezTo>
                    <a:cubicBezTo>
                      <a:pt x="1029" y="249"/>
                      <a:pt x="1033" y="263"/>
                      <a:pt x="1034" y="266"/>
                    </a:cubicBezTo>
                    <a:cubicBezTo>
                      <a:pt x="1019" y="271"/>
                      <a:pt x="1027" y="276"/>
                      <a:pt x="1034" y="287"/>
                    </a:cubicBezTo>
                    <a:cubicBezTo>
                      <a:pt x="1030" y="288"/>
                      <a:pt x="1020" y="287"/>
                      <a:pt x="1022" y="290"/>
                    </a:cubicBezTo>
                    <a:cubicBezTo>
                      <a:pt x="1026" y="295"/>
                      <a:pt x="1040" y="296"/>
                      <a:pt x="1040" y="296"/>
                    </a:cubicBezTo>
                    <a:cubicBezTo>
                      <a:pt x="1045" y="299"/>
                      <a:pt x="1060" y="307"/>
                      <a:pt x="1060" y="310"/>
                    </a:cubicBezTo>
                    <a:cubicBezTo>
                      <a:pt x="1060" y="313"/>
                      <a:pt x="1053" y="318"/>
                      <a:pt x="1043" y="317"/>
                    </a:cubicBezTo>
                    <a:cubicBezTo>
                      <a:pt x="1009" y="313"/>
                      <a:pt x="1024" y="319"/>
                      <a:pt x="998" y="302"/>
                    </a:cubicBezTo>
                    <a:cubicBezTo>
                      <a:pt x="990" y="297"/>
                      <a:pt x="980" y="296"/>
                      <a:pt x="971" y="293"/>
                    </a:cubicBezTo>
                    <a:cubicBezTo>
                      <a:pt x="968" y="292"/>
                      <a:pt x="967" y="293"/>
                      <a:pt x="967" y="293"/>
                    </a:cubicBezTo>
                    <a:cubicBezTo>
                      <a:pt x="964" y="293"/>
                      <a:pt x="960" y="301"/>
                      <a:pt x="956" y="305"/>
                    </a:cubicBezTo>
                    <a:cubicBezTo>
                      <a:pt x="952" y="309"/>
                      <a:pt x="940" y="310"/>
                      <a:pt x="941" y="314"/>
                    </a:cubicBezTo>
                    <a:cubicBezTo>
                      <a:pt x="952" y="321"/>
                      <a:pt x="958" y="321"/>
                      <a:pt x="965" y="332"/>
                    </a:cubicBezTo>
                    <a:cubicBezTo>
                      <a:pt x="966" y="337"/>
                      <a:pt x="963" y="345"/>
                      <a:pt x="956" y="349"/>
                    </a:cubicBezTo>
                    <a:cubicBezTo>
                      <a:pt x="952" y="352"/>
                      <a:pt x="943" y="348"/>
                      <a:pt x="938" y="349"/>
                    </a:cubicBezTo>
                    <a:cubicBezTo>
                      <a:pt x="933" y="350"/>
                      <a:pt x="928" y="351"/>
                      <a:pt x="923" y="356"/>
                    </a:cubicBezTo>
                    <a:cubicBezTo>
                      <a:pt x="930" y="395"/>
                      <a:pt x="926" y="353"/>
                      <a:pt x="908" y="380"/>
                    </a:cubicBezTo>
                    <a:cubicBezTo>
                      <a:pt x="904" y="391"/>
                      <a:pt x="909" y="406"/>
                      <a:pt x="908" y="415"/>
                    </a:cubicBezTo>
                    <a:cubicBezTo>
                      <a:pt x="908" y="423"/>
                      <a:pt x="909" y="427"/>
                      <a:pt x="908" y="427"/>
                    </a:cubicBezTo>
                    <a:cubicBezTo>
                      <a:pt x="907" y="427"/>
                      <a:pt x="907" y="434"/>
                      <a:pt x="899" y="415"/>
                    </a:cubicBezTo>
                    <a:cubicBezTo>
                      <a:pt x="889" y="386"/>
                      <a:pt x="889" y="369"/>
                      <a:pt x="860" y="350"/>
                    </a:cubicBezTo>
                    <a:cubicBezTo>
                      <a:pt x="855" y="336"/>
                      <a:pt x="860" y="343"/>
                      <a:pt x="845" y="338"/>
                    </a:cubicBezTo>
                    <a:cubicBezTo>
                      <a:pt x="839" y="336"/>
                      <a:pt x="827" y="332"/>
                      <a:pt x="827" y="332"/>
                    </a:cubicBezTo>
                    <a:cubicBezTo>
                      <a:pt x="817" y="333"/>
                      <a:pt x="804" y="331"/>
                      <a:pt x="797" y="338"/>
                    </a:cubicBezTo>
                    <a:cubicBezTo>
                      <a:pt x="781" y="354"/>
                      <a:pt x="809" y="342"/>
                      <a:pt x="785" y="350"/>
                    </a:cubicBezTo>
                    <a:cubicBezTo>
                      <a:pt x="770" y="340"/>
                      <a:pt x="776" y="351"/>
                      <a:pt x="761" y="356"/>
                    </a:cubicBezTo>
                    <a:cubicBezTo>
                      <a:pt x="758" y="346"/>
                      <a:pt x="752" y="333"/>
                      <a:pt x="746" y="350"/>
                    </a:cubicBezTo>
                    <a:cubicBezTo>
                      <a:pt x="750" y="362"/>
                      <a:pt x="752" y="367"/>
                      <a:pt x="764" y="371"/>
                    </a:cubicBezTo>
                    <a:cubicBezTo>
                      <a:pt x="771" y="393"/>
                      <a:pt x="746" y="382"/>
                      <a:pt x="767" y="389"/>
                    </a:cubicBezTo>
                    <a:cubicBezTo>
                      <a:pt x="754" y="409"/>
                      <a:pt x="736" y="388"/>
                      <a:pt x="743" y="410"/>
                    </a:cubicBezTo>
                    <a:cubicBezTo>
                      <a:pt x="742" y="413"/>
                      <a:pt x="741" y="416"/>
                      <a:pt x="740" y="419"/>
                    </a:cubicBezTo>
                    <a:cubicBezTo>
                      <a:pt x="738" y="422"/>
                      <a:pt x="735" y="425"/>
                      <a:pt x="734" y="428"/>
                    </a:cubicBezTo>
                    <a:cubicBezTo>
                      <a:pt x="731" y="434"/>
                      <a:pt x="728" y="446"/>
                      <a:pt x="728" y="446"/>
                    </a:cubicBezTo>
                    <a:cubicBezTo>
                      <a:pt x="732" y="468"/>
                      <a:pt x="735" y="463"/>
                      <a:pt x="746" y="479"/>
                    </a:cubicBezTo>
                    <a:cubicBezTo>
                      <a:pt x="736" y="493"/>
                      <a:pt x="743" y="487"/>
                      <a:pt x="722" y="494"/>
                    </a:cubicBezTo>
                    <a:cubicBezTo>
                      <a:pt x="719" y="495"/>
                      <a:pt x="713" y="497"/>
                      <a:pt x="713" y="497"/>
                    </a:cubicBezTo>
                    <a:cubicBezTo>
                      <a:pt x="709" y="509"/>
                      <a:pt x="709" y="514"/>
                      <a:pt x="722" y="518"/>
                    </a:cubicBezTo>
                    <a:cubicBezTo>
                      <a:pt x="731" y="531"/>
                      <a:pt x="733" y="534"/>
                      <a:pt x="749" y="530"/>
                    </a:cubicBezTo>
                    <a:cubicBezTo>
                      <a:pt x="764" y="535"/>
                      <a:pt x="762" y="542"/>
                      <a:pt x="779" y="545"/>
                    </a:cubicBezTo>
                    <a:cubicBezTo>
                      <a:pt x="783" y="557"/>
                      <a:pt x="789" y="556"/>
                      <a:pt x="800" y="563"/>
                    </a:cubicBezTo>
                    <a:cubicBezTo>
                      <a:pt x="802" y="569"/>
                      <a:pt x="804" y="575"/>
                      <a:pt x="806" y="581"/>
                    </a:cubicBezTo>
                    <a:cubicBezTo>
                      <a:pt x="808" y="586"/>
                      <a:pt x="789" y="578"/>
                      <a:pt x="776" y="569"/>
                    </a:cubicBezTo>
                    <a:cubicBezTo>
                      <a:pt x="772" y="556"/>
                      <a:pt x="773" y="550"/>
                      <a:pt x="761" y="542"/>
                    </a:cubicBezTo>
                    <a:cubicBezTo>
                      <a:pt x="749" y="550"/>
                      <a:pt x="754" y="550"/>
                      <a:pt x="737" y="545"/>
                    </a:cubicBezTo>
                    <a:cubicBezTo>
                      <a:pt x="731" y="543"/>
                      <a:pt x="719" y="539"/>
                      <a:pt x="719" y="539"/>
                    </a:cubicBezTo>
                    <a:cubicBezTo>
                      <a:pt x="715" y="539"/>
                      <a:pt x="703" y="539"/>
                      <a:pt x="703" y="541"/>
                    </a:cubicBezTo>
                    <a:cubicBezTo>
                      <a:pt x="703" y="543"/>
                      <a:pt x="717" y="549"/>
                      <a:pt x="722" y="554"/>
                    </a:cubicBezTo>
                    <a:cubicBezTo>
                      <a:pt x="692" y="564"/>
                      <a:pt x="690" y="567"/>
                      <a:pt x="734" y="572"/>
                    </a:cubicBezTo>
                    <a:cubicBezTo>
                      <a:pt x="719" y="575"/>
                      <a:pt x="713" y="579"/>
                      <a:pt x="698" y="575"/>
                    </a:cubicBezTo>
                    <a:cubicBezTo>
                      <a:pt x="694" y="563"/>
                      <a:pt x="690" y="558"/>
                      <a:pt x="680" y="551"/>
                    </a:cubicBezTo>
                    <a:cubicBezTo>
                      <a:pt x="676" y="539"/>
                      <a:pt x="672" y="534"/>
                      <a:pt x="662" y="527"/>
                    </a:cubicBezTo>
                    <a:cubicBezTo>
                      <a:pt x="658" y="539"/>
                      <a:pt x="658" y="544"/>
                      <a:pt x="671" y="548"/>
                    </a:cubicBezTo>
                    <a:cubicBezTo>
                      <a:pt x="674" y="557"/>
                      <a:pt x="672" y="567"/>
                      <a:pt x="677" y="575"/>
                    </a:cubicBezTo>
                    <a:cubicBezTo>
                      <a:pt x="681" y="581"/>
                      <a:pt x="695" y="587"/>
                      <a:pt x="695" y="587"/>
                    </a:cubicBezTo>
                    <a:cubicBezTo>
                      <a:pt x="698" y="596"/>
                      <a:pt x="703" y="626"/>
                      <a:pt x="713" y="632"/>
                    </a:cubicBezTo>
                    <a:cubicBezTo>
                      <a:pt x="718" y="635"/>
                      <a:pt x="731" y="638"/>
                      <a:pt x="731" y="638"/>
                    </a:cubicBezTo>
                    <a:cubicBezTo>
                      <a:pt x="741" y="635"/>
                      <a:pt x="758" y="623"/>
                      <a:pt x="758" y="623"/>
                    </a:cubicBezTo>
                    <a:cubicBezTo>
                      <a:pt x="770" y="627"/>
                      <a:pt x="770" y="634"/>
                      <a:pt x="782" y="638"/>
                    </a:cubicBezTo>
                    <a:cubicBezTo>
                      <a:pt x="786" y="644"/>
                      <a:pt x="786" y="652"/>
                      <a:pt x="791" y="656"/>
                    </a:cubicBezTo>
                    <a:cubicBezTo>
                      <a:pt x="796" y="660"/>
                      <a:pt x="809" y="662"/>
                      <a:pt x="809" y="662"/>
                    </a:cubicBezTo>
                    <a:cubicBezTo>
                      <a:pt x="799" y="663"/>
                      <a:pt x="785" y="670"/>
                      <a:pt x="779" y="662"/>
                    </a:cubicBezTo>
                    <a:cubicBezTo>
                      <a:pt x="775" y="657"/>
                      <a:pt x="779" y="646"/>
                      <a:pt x="773" y="644"/>
                    </a:cubicBezTo>
                    <a:cubicBezTo>
                      <a:pt x="761" y="640"/>
                      <a:pt x="767" y="643"/>
                      <a:pt x="755" y="635"/>
                    </a:cubicBezTo>
                    <a:cubicBezTo>
                      <a:pt x="742" y="638"/>
                      <a:pt x="730" y="642"/>
                      <a:pt x="746" y="653"/>
                    </a:cubicBezTo>
                    <a:cubicBezTo>
                      <a:pt x="755" y="667"/>
                      <a:pt x="755" y="669"/>
                      <a:pt x="752" y="686"/>
                    </a:cubicBezTo>
                    <a:cubicBezTo>
                      <a:pt x="759" y="707"/>
                      <a:pt x="763" y="700"/>
                      <a:pt x="749" y="710"/>
                    </a:cubicBezTo>
                    <a:cubicBezTo>
                      <a:pt x="742" y="731"/>
                      <a:pt x="749" y="726"/>
                      <a:pt x="734" y="731"/>
                    </a:cubicBezTo>
                    <a:cubicBezTo>
                      <a:pt x="725" y="729"/>
                      <a:pt x="703" y="729"/>
                      <a:pt x="716" y="713"/>
                    </a:cubicBezTo>
                    <a:cubicBezTo>
                      <a:pt x="718" y="711"/>
                      <a:pt x="722" y="711"/>
                      <a:pt x="725" y="710"/>
                    </a:cubicBezTo>
                    <a:cubicBezTo>
                      <a:pt x="730" y="702"/>
                      <a:pt x="737" y="683"/>
                      <a:pt x="737" y="683"/>
                    </a:cubicBezTo>
                    <a:cubicBezTo>
                      <a:pt x="731" y="666"/>
                      <a:pt x="731" y="659"/>
                      <a:pt x="713" y="653"/>
                    </a:cubicBezTo>
                    <a:cubicBezTo>
                      <a:pt x="709" y="640"/>
                      <a:pt x="699" y="630"/>
                      <a:pt x="695" y="617"/>
                    </a:cubicBezTo>
                    <a:cubicBezTo>
                      <a:pt x="693" y="612"/>
                      <a:pt x="687" y="593"/>
                      <a:pt x="683" y="590"/>
                    </a:cubicBezTo>
                    <a:cubicBezTo>
                      <a:pt x="678" y="586"/>
                      <a:pt x="665" y="584"/>
                      <a:pt x="665" y="584"/>
                    </a:cubicBezTo>
                    <a:cubicBezTo>
                      <a:pt x="654" y="551"/>
                      <a:pt x="669" y="550"/>
                      <a:pt x="629" y="545"/>
                    </a:cubicBezTo>
                    <a:cubicBezTo>
                      <a:pt x="623" y="527"/>
                      <a:pt x="616" y="534"/>
                      <a:pt x="620" y="551"/>
                    </a:cubicBezTo>
                    <a:cubicBezTo>
                      <a:pt x="613" y="573"/>
                      <a:pt x="612" y="563"/>
                      <a:pt x="617" y="581"/>
                    </a:cubicBezTo>
                    <a:cubicBezTo>
                      <a:pt x="613" y="599"/>
                      <a:pt x="606" y="609"/>
                      <a:pt x="623" y="620"/>
                    </a:cubicBezTo>
                    <a:cubicBezTo>
                      <a:pt x="631" y="645"/>
                      <a:pt x="625" y="646"/>
                      <a:pt x="650" y="650"/>
                    </a:cubicBezTo>
                    <a:cubicBezTo>
                      <a:pt x="657" y="657"/>
                      <a:pt x="665" y="661"/>
                      <a:pt x="668" y="665"/>
                    </a:cubicBezTo>
                    <a:cubicBezTo>
                      <a:pt x="671" y="669"/>
                      <a:pt x="677" y="675"/>
                      <a:pt x="671" y="675"/>
                    </a:cubicBezTo>
                    <a:cubicBezTo>
                      <a:pt x="667" y="678"/>
                      <a:pt x="646" y="668"/>
                      <a:pt x="633" y="665"/>
                    </a:cubicBezTo>
                    <a:cubicBezTo>
                      <a:pt x="620" y="662"/>
                      <a:pt x="603" y="658"/>
                      <a:pt x="590" y="656"/>
                    </a:cubicBezTo>
                    <a:cubicBezTo>
                      <a:pt x="566" y="648"/>
                      <a:pt x="578" y="649"/>
                      <a:pt x="554" y="653"/>
                    </a:cubicBezTo>
                    <a:cubicBezTo>
                      <a:pt x="555" y="656"/>
                      <a:pt x="555" y="660"/>
                      <a:pt x="557" y="662"/>
                    </a:cubicBezTo>
                    <a:cubicBezTo>
                      <a:pt x="559" y="664"/>
                      <a:pt x="565" y="662"/>
                      <a:pt x="566" y="665"/>
                    </a:cubicBezTo>
                    <a:cubicBezTo>
                      <a:pt x="567" y="668"/>
                      <a:pt x="568" y="677"/>
                      <a:pt x="566" y="682"/>
                    </a:cubicBezTo>
                    <a:cubicBezTo>
                      <a:pt x="564" y="687"/>
                      <a:pt x="559" y="693"/>
                      <a:pt x="556" y="694"/>
                    </a:cubicBezTo>
                    <a:cubicBezTo>
                      <a:pt x="553" y="695"/>
                      <a:pt x="548" y="691"/>
                      <a:pt x="545" y="689"/>
                    </a:cubicBezTo>
                    <a:cubicBezTo>
                      <a:pt x="543" y="686"/>
                      <a:pt x="542" y="681"/>
                      <a:pt x="539" y="680"/>
                    </a:cubicBezTo>
                    <a:cubicBezTo>
                      <a:pt x="530" y="676"/>
                      <a:pt x="528" y="689"/>
                      <a:pt x="524" y="692"/>
                    </a:cubicBezTo>
                    <a:cubicBezTo>
                      <a:pt x="518" y="695"/>
                      <a:pt x="506" y="690"/>
                      <a:pt x="500" y="692"/>
                    </a:cubicBezTo>
                    <a:cubicBezTo>
                      <a:pt x="494" y="694"/>
                      <a:pt x="487" y="708"/>
                      <a:pt x="485" y="707"/>
                    </a:cubicBezTo>
                    <a:cubicBezTo>
                      <a:pt x="477" y="695"/>
                      <a:pt x="472" y="692"/>
                      <a:pt x="485" y="683"/>
                    </a:cubicBezTo>
                    <a:cubicBezTo>
                      <a:pt x="482" y="682"/>
                      <a:pt x="475" y="684"/>
                      <a:pt x="472" y="685"/>
                    </a:cubicBezTo>
                    <a:cubicBezTo>
                      <a:pt x="466" y="691"/>
                      <a:pt x="463" y="692"/>
                      <a:pt x="463" y="692"/>
                    </a:cubicBezTo>
                    <a:cubicBezTo>
                      <a:pt x="462" y="697"/>
                      <a:pt x="459" y="704"/>
                      <a:pt x="455" y="707"/>
                    </a:cubicBezTo>
                    <a:cubicBezTo>
                      <a:pt x="452" y="709"/>
                      <a:pt x="450" y="701"/>
                      <a:pt x="446" y="701"/>
                    </a:cubicBezTo>
                    <a:cubicBezTo>
                      <a:pt x="440" y="701"/>
                      <a:pt x="428" y="707"/>
                      <a:pt x="428" y="707"/>
                    </a:cubicBezTo>
                    <a:cubicBezTo>
                      <a:pt x="417" y="724"/>
                      <a:pt x="428" y="710"/>
                      <a:pt x="413" y="719"/>
                    </a:cubicBezTo>
                    <a:cubicBezTo>
                      <a:pt x="407" y="723"/>
                      <a:pt x="395" y="731"/>
                      <a:pt x="395" y="731"/>
                    </a:cubicBezTo>
                    <a:cubicBezTo>
                      <a:pt x="391" y="752"/>
                      <a:pt x="391" y="754"/>
                      <a:pt x="371" y="749"/>
                    </a:cubicBezTo>
                    <a:cubicBezTo>
                      <a:pt x="363" y="736"/>
                      <a:pt x="356" y="725"/>
                      <a:pt x="374" y="719"/>
                    </a:cubicBezTo>
                    <a:cubicBezTo>
                      <a:pt x="371" y="712"/>
                      <a:pt x="370" y="703"/>
                      <a:pt x="365" y="701"/>
                    </a:cubicBezTo>
                    <a:cubicBezTo>
                      <a:pt x="360" y="699"/>
                      <a:pt x="346" y="697"/>
                      <a:pt x="344" y="704"/>
                    </a:cubicBezTo>
                    <a:cubicBezTo>
                      <a:pt x="342" y="720"/>
                      <a:pt x="331" y="740"/>
                      <a:pt x="350" y="746"/>
                    </a:cubicBezTo>
                    <a:cubicBezTo>
                      <a:pt x="342" y="769"/>
                      <a:pt x="345" y="758"/>
                      <a:pt x="341" y="779"/>
                    </a:cubicBezTo>
                    <a:cubicBezTo>
                      <a:pt x="327" y="758"/>
                      <a:pt x="309" y="763"/>
                      <a:pt x="290" y="776"/>
                    </a:cubicBezTo>
                    <a:cubicBezTo>
                      <a:pt x="286" y="782"/>
                      <a:pt x="274" y="788"/>
                      <a:pt x="278" y="794"/>
                    </a:cubicBezTo>
                    <a:cubicBezTo>
                      <a:pt x="282" y="800"/>
                      <a:pt x="290" y="812"/>
                      <a:pt x="290" y="812"/>
                    </a:cubicBezTo>
                    <a:cubicBezTo>
                      <a:pt x="289" y="817"/>
                      <a:pt x="291" y="823"/>
                      <a:pt x="287" y="827"/>
                    </a:cubicBezTo>
                    <a:cubicBezTo>
                      <a:pt x="284" y="830"/>
                      <a:pt x="269" y="818"/>
                      <a:pt x="269" y="818"/>
                    </a:cubicBezTo>
                    <a:cubicBezTo>
                      <a:pt x="263" y="815"/>
                      <a:pt x="251" y="812"/>
                      <a:pt x="251" y="812"/>
                    </a:cubicBezTo>
                    <a:cubicBezTo>
                      <a:pt x="244" y="801"/>
                      <a:pt x="241" y="795"/>
                      <a:pt x="227" y="800"/>
                    </a:cubicBezTo>
                    <a:cubicBezTo>
                      <a:pt x="215" y="818"/>
                      <a:pt x="229" y="820"/>
                      <a:pt x="245" y="824"/>
                    </a:cubicBezTo>
                    <a:cubicBezTo>
                      <a:pt x="241" y="837"/>
                      <a:pt x="236" y="837"/>
                      <a:pt x="224" y="833"/>
                    </a:cubicBezTo>
                    <a:cubicBezTo>
                      <a:pt x="214" y="817"/>
                      <a:pt x="203" y="816"/>
                      <a:pt x="185" y="812"/>
                    </a:cubicBezTo>
                    <a:cubicBezTo>
                      <a:pt x="198" y="808"/>
                      <a:pt x="201" y="804"/>
                      <a:pt x="197" y="791"/>
                    </a:cubicBezTo>
                    <a:cubicBezTo>
                      <a:pt x="199" y="785"/>
                      <a:pt x="201" y="779"/>
                      <a:pt x="203" y="773"/>
                    </a:cubicBezTo>
                    <a:cubicBezTo>
                      <a:pt x="205" y="766"/>
                      <a:pt x="191" y="765"/>
                      <a:pt x="185" y="761"/>
                    </a:cubicBezTo>
                    <a:cubicBezTo>
                      <a:pt x="182" y="759"/>
                      <a:pt x="176" y="755"/>
                      <a:pt x="176" y="755"/>
                    </a:cubicBezTo>
                    <a:cubicBezTo>
                      <a:pt x="172" y="749"/>
                      <a:pt x="168" y="743"/>
                      <a:pt x="164" y="737"/>
                    </a:cubicBezTo>
                    <a:cubicBezTo>
                      <a:pt x="162" y="734"/>
                      <a:pt x="170" y="739"/>
                      <a:pt x="173" y="740"/>
                    </a:cubicBezTo>
                    <a:cubicBezTo>
                      <a:pt x="176" y="742"/>
                      <a:pt x="179" y="745"/>
                      <a:pt x="182" y="746"/>
                    </a:cubicBezTo>
                    <a:cubicBezTo>
                      <a:pt x="195" y="752"/>
                      <a:pt x="210" y="758"/>
                      <a:pt x="224" y="761"/>
                    </a:cubicBezTo>
                    <a:cubicBezTo>
                      <a:pt x="234" y="763"/>
                      <a:pt x="254" y="770"/>
                      <a:pt x="254" y="770"/>
                    </a:cubicBezTo>
                    <a:cubicBezTo>
                      <a:pt x="279" y="768"/>
                      <a:pt x="287" y="770"/>
                      <a:pt x="305" y="758"/>
                    </a:cubicBezTo>
                    <a:cubicBezTo>
                      <a:pt x="310" y="742"/>
                      <a:pt x="307" y="740"/>
                      <a:pt x="290" y="737"/>
                    </a:cubicBezTo>
                    <a:cubicBezTo>
                      <a:pt x="296" y="718"/>
                      <a:pt x="286" y="718"/>
                      <a:pt x="272" y="710"/>
                    </a:cubicBezTo>
                    <a:cubicBezTo>
                      <a:pt x="266" y="706"/>
                      <a:pt x="254" y="698"/>
                      <a:pt x="254" y="698"/>
                    </a:cubicBezTo>
                    <a:cubicBezTo>
                      <a:pt x="245" y="672"/>
                      <a:pt x="211" y="678"/>
                      <a:pt x="191" y="665"/>
                    </a:cubicBezTo>
                    <a:cubicBezTo>
                      <a:pt x="185" y="661"/>
                      <a:pt x="173" y="653"/>
                      <a:pt x="173" y="653"/>
                    </a:cubicBezTo>
                    <a:cubicBezTo>
                      <a:pt x="146" y="658"/>
                      <a:pt x="163" y="669"/>
                      <a:pt x="140" y="677"/>
                    </a:cubicBezTo>
                    <a:cubicBezTo>
                      <a:pt x="130" y="708"/>
                      <a:pt x="139" y="676"/>
                      <a:pt x="134" y="752"/>
                    </a:cubicBezTo>
                    <a:cubicBezTo>
                      <a:pt x="133" y="765"/>
                      <a:pt x="119" y="788"/>
                      <a:pt x="119" y="788"/>
                    </a:cubicBezTo>
                    <a:cubicBezTo>
                      <a:pt x="130" y="804"/>
                      <a:pt x="125" y="821"/>
                      <a:pt x="119" y="839"/>
                    </a:cubicBezTo>
                    <a:cubicBezTo>
                      <a:pt x="130" y="856"/>
                      <a:pt x="114" y="854"/>
                      <a:pt x="131" y="860"/>
                    </a:cubicBezTo>
                    <a:cubicBezTo>
                      <a:pt x="135" y="873"/>
                      <a:pt x="136" y="879"/>
                      <a:pt x="122" y="884"/>
                    </a:cubicBezTo>
                    <a:cubicBezTo>
                      <a:pt x="114" y="896"/>
                      <a:pt x="86" y="906"/>
                      <a:pt x="71" y="911"/>
                    </a:cubicBezTo>
                    <a:cubicBezTo>
                      <a:pt x="69" y="914"/>
                      <a:pt x="68" y="917"/>
                      <a:pt x="65" y="920"/>
                    </a:cubicBezTo>
                    <a:cubicBezTo>
                      <a:pt x="62" y="923"/>
                      <a:pt x="54" y="923"/>
                      <a:pt x="56" y="926"/>
                    </a:cubicBezTo>
                    <a:cubicBezTo>
                      <a:pt x="59" y="932"/>
                      <a:pt x="74" y="938"/>
                      <a:pt x="74" y="938"/>
                    </a:cubicBezTo>
                    <a:cubicBezTo>
                      <a:pt x="76" y="944"/>
                      <a:pt x="80" y="950"/>
                      <a:pt x="74" y="956"/>
                    </a:cubicBezTo>
                    <a:cubicBezTo>
                      <a:pt x="72" y="958"/>
                      <a:pt x="62" y="959"/>
                      <a:pt x="65" y="959"/>
                    </a:cubicBezTo>
                    <a:cubicBezTo>
                      <a:pt x="69" y="959"/>
                      <a:pt x="82" y="954"/>
                      <a:pt x="86" y="953"/>
                    </a:cubicBezTo>
                    <a:cubicBezTo>
                      <a:pt x="71" y="943"/>
                      <a:pt x="57" y="948"/>
                      <a:pt x="41" y="953"/>
                    </a:cubicBezTo>
                    <a:cubicBezTo>
                      <a:pt x="36" y="967"/>
                      <a:pt x="39" y="977"/>
                      <a:pt x="26" y="986"/>
                    </a:cubicBezTo>
                    <a:cubicBezTo>
                      <a:pt x="24" y="992"/>
                      <a:pt x="22" y="998"/>
                      <a:pt x="20" y="1004"/>
                    </a:cubicBezTo>
                    <a:cubicBezTo>
                      <a:pt x="19" y="1007"/>
                      <a:pt x="17" y="1013"/>
                      <a:pt x="17" y="1013"/>
                    </a:cubicBezTo>
                    <a:cubicBezTo>
                      <a:pt x="23" y="1055"/>
                      <a:pt x="0" y="1065"/>
                      <a:pt x="47" y="1073"/>
                    </a:cubicBezTo>
                    <a:cubicBezTo>
                      <a:pt x="49" y="1076"/>
                      <a:pt x="50" y="1080"/>
                      <a:pt x="53" y="1082"/>
                    </a:cubicBezTo>
                    <a:cubicBezTo>
                      <a:pt x="55" y="1084"/>
                      <a:pt x="61" y="1082"/>
                      <a:pt x="62" y="1085"/>
                    </a:cubicBezTo>
                    <a:cubicBezTo>
                      <a:pt x="65" y="1094"/>
                      <a:pt x="63" y="1105"/>
                      <a:pt x="65" y="1115"/>
                    </a:cubicBezTo>
                    <a:cubicBezTo>
                      <a:pt x="69" y="1135"/>
                      <a:pt x="80" y="1151"/>
                      <a:pt x="86" y="1169"/>
                    </a:cubicBezTo>
                    <a:cubicBezTo>
                      <a:pt x="85" y="1173"/>
                      <a:pt x="82" y="1186"/>
                      <a:pt x="74" y="1184"/>
                    </a:cubicBezTo>
                    <a:cubicBezTo>
                      <a:pt x="71" y="1183"/>
                      <a:pt x="73" y="1177"/>
                      <a:pt x="71" y="1175"/>
                    </a:cubicBezTo>
                    <a:cubicBezTo>
                      <a:pt x="69" y="1173"/>
                      <a:pt x="65" y="1173"/>
                      <a:pt x="62" y="1172"/>
                    </a:cubicBezTo>
                    <a:cubicBezTo>
                      <a:pt x="69" y="1200"/>
                      <a:pt x="38" y="1215"/>
                      <a:pt x="71" y="1208"/>
                    </a:cubicBezTo>
                    <a:cubicBezTo>
                      <a:pt x="76" y="1190"/>
                      <a:pt x="80" y="1192"/>
                      <a:pt x="98" y="1196"/>
                    </a:cubicBezTo>
                    <a:cubicBezTo>
                      <a:pt x="102" y="1218"/>
                      <a:pt x="105" y="1213"/>
                      <a:pt x="116" y="1229"/>
                    </a:cubicBezTo>
                    <a:cubicBezTo>
                      <a:pt x="119" y="1247"/>
                      <a:pt x="116" y="1255"/>
                      <a:pt x="131" y="1265"/>
                    </a:cubicBezTo>
                    <a:cubicBezTo>
                      <a:pt x="140" y="1291"/>
                      <a:pt x="128" y="1265"/>
                      <a:pt x="182" y="1277"/>
                    </a:cubicBezTo>
                    <a:cubicBezTo>
                      <a:pt x="186" y="1278"/>
                      <a:pt x="185" y="1284"/>
                      <a:pt x="188" y="1286"/>
                    </a:cubicBezTo>
                    <a:cubicBezTo>
                      <a:pt x="194" y="1290"/>
                      <a:pt x="203" y="1288"/>
                      <a:pt x="209" y="1292"/>
                    </a:cubicBezTo>
                    <a:cubicBezTo>
                      <a:pt x="218" y="1297"/>
                      <a:pt x="236" y="1310"/>
                      <a:pt x="236" y="1310"/>
                    </a:cubicBezTo>
                    <a:cubicBezTo>
                      <a:pt x="237" y="1313"/>
                      <a:pt x="240" y="1316"/>
                      <a:pt x="239" y="1319"/>
                    </a:cubicBezTo>
                    <a:cubicBezTo>
                      <a:pt x="236" y="1326"/>
                      <a:pt x="218" y="1318"/>
                      <a:pt x="239" y="1325"/>
                    </a:cubicBezTo>
                    <a:cubicBezTo>
                      <a:pt x="236" y="1335"/>
                      <a:pt x="230" y="1342"/>
                      <a:pt x="227" y="1352"/>
                    </a:cubicBezTo>
                    <a:cubicBezTo>
                      <a:pt x="242" y="1374"/>
                      <a:pt x="221" y="1376"/>
                      <a:pt x="203" y="1379"/>
                    </a:cubicBezTo>
                    <a:cubicBezTo>
                      <a:pt x="200" y="1381"/>
                      <a:pt x="193" y="1388"/>
                      <a:pt x="194" y="1385"/>
                    </a:cubicBezTo>
                    <a:cubicBezTo>
                      <a:pt x="197" y="1375"/>
                      <a:pt x="203" y="1355"/>
                      <a:pt x="203" y="1355"/>
                    </a:cubicBezTo>
                    <a:cubicBezTo>
                      <a:pt x="203" y="1355"/>
                      <a:pt x="191" y="1391"/>
                      <a:pt x="191" y="1391"/>
                    </a:cubicBezTo>
                    <a:close/>
                  </a:path>
                </a:pathLst>
              </a:custGeom>
              <a:solidFill>
                <a:srgbClr val="D2EBBE"/>
              </a:solidFill>
              <a:ln w="6350" cap="flat" cmpd="sng">
                <a:solidFill>
                  <a:schemeClr val="bg1"/>
                </a:solidFill>
                <a:prstDash val="solid"/>
                <a:round/>
                <a:headEnd type="none" w="sm" len="sm"/>
                <a:tailEnd type="none" w="sm" len="sm"/>
              </a:ln>
            </p:spPr>
            <p:txBody>
              <a:bodyPr lIns="54000" tIns="0" rIns="54000" bIns="0" anchor="ctr"/>
              <a:lstStyle/>
              <a:p>
                <a:endParaRPr lang="en-US"/>
              </a:p>
            </p:txBody>
          </p:sp>
        </p:grpSp>
        <p:sp>
          <p:nvSpPr>
            <p:cNvPr id="163850" name="Rectangle 1048"/>
            <p:cNvSpPr>
              <a:spLocks noChangeArrowheads="1"/>
            </p:cNvSpPr>
            <p:nvPr/>
          </p:nvSpPr>
          <p:spPr bwMode="auto">
            <a:xfrm>
              <a:off x="2655888" y="1160463"/>
              <a:ext cx="647613" cy="353943"/>
            </a:xfrm>
            <a:prstGeom prst="rect">
              <a:avLst/>
            </a:prstGeom>
            <a:noFill/>
            <a:ln w="6350">
              <a:noFill/>
              <a:miter lim="800000"/>
              <a:headEnd/>
              <a:tailEnd/>
            </a:ln>
          </p:spPr>
          <p:txBody>
            <a:bodyPr wrap="none" lIns="0" tIns="0" rIns="0" bIns="0">
              <a:spAutoFit/>
            </a:bodyPr>
            <a:lstStyle/>
            <a:p>
              <a:pPr eaLnBrk="1" hangingPunct="1"/>
              <a:r>
                <a:rPr lang="en-GB" sz="1400" b="1">
                  <a:solidFill>
                    <a:srgbClr val="003F72"/>
                  </a:solidFill>
                  <a:latin typeface="Futura Lt BT"/>
                </a:rPr>
                <a:t>33,600*</a:t>
              </a:r>
            </a:p>
            <a:p>
              <a:pPr eaLnBrk="1" hangingPunct="1"/>
              <a:r>
                <a:rPr lang="en-GB" sz="900" b="1">
                  <a:solidFill>
                    <a:schemeClr val="tx1"/>
                  </a:solidFill>
                  <a:latin typeface="Futura Lt BT"/>
                </a:rPr>
                <a:t>Employees</a:t>
              </a:r>
            </a:p>
          </p:txBody>
        </p:sp>
        <p:sp>
          <p:nvSpPr>
            <p:cNvPr id="163851" name="Rectangle 1049"/>
            <p:cNvSpPr>
              <a:spLocks noChangeArrowheads="1"/>
            </p:cNvSpPr>
            <p:nvPr/>
          </p:nvSpPr>
          <p:spPr bwMode="auto">
            <a:xfrm>
              <a:off x="2655888" y="1679575"/>
              <a:ext cx="1379537" cy="353943"/>
            </a:xfrm>
            <a:prstGeom prst="rect">
              <a:avLst/>
            </a:prstGeom>
            <a:noFill/>
            <a:ln w="6350">
              <a:noFill/>
              <a:miter lim="800000"/>
              <a:headEnd/>
              <a:tailEnd/>
            </a:ln>
          </p:spPr>
          <p:txBody>
            <a:bodyPr lIns="0" tIns="0" rIns="0" bIns="0">
              <a:spAutoFit/>
            </a:bodyPr>
            <a:lstStyle/>
            <a:p>
              <a:pPr eaLnBrk="1" hangingPunct="1"/>
              <a:r>
                <a:rPr lang="en-GB" sz="1400" b="1">
                  <a:solidFill>
                    <a:srgbClr val="003F72"/>
                  </a:solidFill>
                  <a:latin typeface="Futura Lt BT"/>
                </a:rPr>
                <a:t>$116.2 Billion</a:t>
              </a:r>
            </a:p>
            <a:p>
              <a:pPr eaLnBrk="1" hangingPunct="1"/>
              <a:r>
                <a:rPr lang="en-GB" sz="900" b="1">
                  <a:solidFill>
                    <a:schemeClr val="tx1"/>
                  </a:solidFill>
                  <a:latin typeface="Futura Lt BT"/>
                </a:rPr>
                <a:t>Loan Servicing Portfolio</a:t>
              </a:r>
            </a:p>
          </p:txBody>
        </p:sp>
        <p:sp>
          <p:nvSpPr>
            <p:cNvPr id="163852" name="Rectangle 1050"/>
            <p:cNvSpPr>
              <a:spLocks noChangeArrowheads="1"/>
            </p:cNvSpPr>
            <p:nvPr/>
          </p:nvSpPr>
          <p:spPr bwMode="auto">
            <a:xfrm>
              <a:off x="2655888" y="2163763"/>
              <a:ext cx="1225550" cy="492443"/>
            </a:xfrm>
            <a:prstGeom prst="rect">
              <a:avLst/>
            </a:prstGeom>
            <a:noFill/>
            <a:ln w="6350">
              <a:noFill/>
              <a:miter lim="800000"/>
              <a:headEnd/>
              <a:tailEnd/>
            </a:ln>
          </p:spPr>
          <p:txBody>
            <a:bodyPr lIns="0" tIns="0" rIns="0" bIns="0">
              <a:spAutoFit/>
            </a:bodyPr>
            <a:lstStyle/>
            <a:p>
              <a:pPr eaLnBrk="1" hangingPunct="1"/>
              <a:r>
                <a:rPr lang="en-GB" sz="1400" b="1">
                  <a:solidFill>
                    <a:srgbClr val="003F72"/>
                  </a:solidFill>
                  <a:latin typeface="Futura Lt BT"/>
                </a:rPr>
                <a:t>104,225</a:t>
              </a:r>
            </a:p>
            <a:p>
              <a:pPr eaLnBrk="1" hangingPunct="1"/>
              <a:r>
                <a:rPr lang="en-GB" sz="900" b="1">
                  <a:solidFill>
                    <a:schemeClr val="tx1"/>
                  </a:solidFill>
                  <a:latin typeface="Futura Lt BT"/>
                </a:rPr>
                <a:t>Valuation and Advisory Assignments</a:t>
              </a:r>
            </a:p>
          </p:txBody>
        </p:sp>
        <p:sp>
          <p:nvSpPr>
            <p:cNvPr id="163853" name="Rectangle 1051"/>
            <p:cNvSpPr>
              <a:spLocks noChangeArrowheads="1"/>
            </p:cNvSpPr>
            <p:nvPr/>
          </p:nvSpPr>
          <p:spPr bwMode="auto">
            <a:xfrm>
              <a:off x="3951288" y="1111250"/>
              <a:ext cx="1325562" cy="492443"/>
            </a:xfrm>
            <a:prstGeom prst="rect">
              <a:avLst/>
            </a:prstGeom>
            <a:noFill/>
            <a:ln w="6350">
              <a:noFill/>
              <a:miter lim="800000"/>
              <a:headEnd/>
              <a:tailEnd/>
            </a:ln>
          </p:spPr>
          <p:txBody>
            <a:bodyPr lIns="0" tIns="0" rIns="0" bIns="0">
              <a:spAutoFit/>
            </a:bodyPr>
            <a:lstStyle/>
            <a:p>
              <a:pPr eaLnBrk="1" hangingPunct="1"/>
              <a:r>
                <a:rPr lang="en-GB" sz="1400" b="1">
                  <a:solidFill>
                    <a:srgbClr val="003F72"/>
                  </a:solidFill>
                  <a:latin typeface="Futura Lt BT"/>
                </a:rPr>
                <a:t>$34.7 Billion</a:t>
              </a:r>
            </a:p>
            <a:p>
              <a:pPr eaLnBrk="1" hangingPunct="1"/>
              <a:r>
                <a:rPr lang="en-GB" sz="900" b="1">
                  <a:solidFill>
                    <a:schemeClr val="tx1"/>
                  </a:solidFill>
                  <a:latin typeface="Futura Lt BT"/>
                </a:rPr>
                <a:t>Investment Management Portfolio</a:t>
              </a:r>
            </a:p>
          </p:txBody>
        </p:sp>
        <p:sp>
          <p:nvSpPr>
            <p:cNvPr id="163854" name="Rectangle 1052"/>
            <p:cNvSpPr>
              <a:spLocks noChangeArrowheads="1"/>
            </p:cNvSpPr>
            <p:nvPr/>
          </p:nvSpPr>
          <p:spPr bwMode="auto">
            <a:xfrm>
              <a:off x="3951288" y="1679575"/>
              <a:ext cx="1390650" cy="492443"/>
            </a:xfrm>
            <a:prstGeom prst="rect">
              <a:avLst/>
            </a:prstGeom>
            <a:noFill/>
            <a:ln w="6350">
              <a:noFill/>
              <a:miter lim="800000"/>
              <a:headEnd/>
              <a:tailEnd/>
            </a:ln>
          </p:spPr>
          <p:txBody>
            <a:bodyPr lIns="0" tIns="0" rIns="0" bIns="0">
              <a:spAutoFit/>
            </a:bodyPr>
            <a:lstStyle/>
            <a:p>
              <a:pPr eaLnBrk="1" hangingPunct="1"/>
              <a:r>
                <a:rPr lang="en-GB" sz="1400" b="1">
                  <a:solidFill>
                    <a:srgbClr val="003F72"/>
                  </a:solidFill>
                  <a:latin typeface="Futura Lt BT"/>
                </a:rPr>
                <a:t>$40.5 Billion</a:t>
              </a:r>
            </a:p>
            <a:p>
              <a:pPr eaLnBrk="1" hangingPunct="1"/>
              <a:r>
                <a:rPr lang="en-GB" sz="900" b="1">
                  <a:solidFill>
                    <a:schemeClr val="tx1"/>
                  </a:solidFill>
                  <a:latin typeface="Futura Lt BT"/>
                </a:rPr>
                <a:t>Property Sales </a:t>
              </a:r>
            </a:p>
            <a:p>
              <a:pPr eaLnBrk="1" hangingPunct="1"/>
              <a:r>
                <a:rPr lang="en-GB" sz="900" b="1">
                  <a:solidFill>
                    <a:schemeClr val="tx1"/>
                  </a:solidFill>
                  <a:latin typeface="Futura Lt BT"/>
                </a:rPr>
                <a:t>Transaction Value</a:t>
              </a:r>
            </a:p>
          </p:txBody>
        </p:sp>
        <p:sp>
          <p:nvSpPr>
            <p:cNvPr id="163855" name="Rectangle 1053"/>
            <p:cNvSpPr>
              <a:spLocks noChangeArrowheads="1"/>
            </p:cNvSpPr>
            <p:nvPr/>
          </p:nvSpPr>
          <p:spPr bwMode="auto">
            <a:xfrm>
              <a:off x="3951288" y="2163763"/>
              <a:ext cx="1285875" cy="492443"/>
            </a:xfrm>
            <a:prstGeom prst="rect">
              <a:avLst/>
            </a:prstGeom>
            <a:noFill/>
            <a:ln w="6350">
              <a:noFill/>
              <a:miter lim="800000"/>
              <a:headEnd/>
              <a:tailEnd/>
            </a:ln>
          </p:spPr>
          <p:txBody>
            <a:bodyPr lIns="0" tIns="0" rIns="0" bIns="0">
              <a:spAutoFit/>
            </a:bodyPr>
            <a:lstStyle/>
            <a:p>
              <a:pPr eaLnBrk="1" hangingPunct="1"/>
              <a:r>
                <a:rPr lang="en-GB" sz="1400" b="1">
                  <a:solidFill>
                    <a:srgbClr val="003F72"/>
                  </a:solidFill>
                  <a:latin typeface="Futura Lt BT"/>
                </a:rPr>
                <a:t>$56.7 Billion</a:t>
              </a:r>
            </a:p>
            <a:p>
              <a:pPr eaLnBrk="1" hangingPunct="1"/>
              <a:r>
                <a:rPr lang="en-GB" sz="900" b="1">
                  <a:solidFill>
                    <a:schemeClr val="tx1"/>
                  </a:solidFill>
                  <a:latin typeface="Futura Lt BT"/>
                </a:rPr>
                <a:t>Property Leasing Transaction Value</a:t>
              </a:r>
            </a:p>
          </p:txBody>
        </p:sp>
        <p:sp>
          <p:nvSpPr>
            <p:cNvPr id="163856" name="Rectangle 1054"/>
            <p:cNvSpPr>
              <a:spLocks noChangeArrowheads="1"/>
            </p:cNvSpPr>
            <p:nvPr/>
          </p:nvSpPr>
          <p:spPr bwMode="gray">
            <a:xfrm rot="5400000" flipH="1" flipV="1">
              <a:off x="458788" y="1758950"/>
              <a:ext cx="1646237" cy="290513"/>
            </a:xfrm>
            <a:prstGeom prst="rect">
              <a:avLst/>
            </a:prstGeom>
            <a:solidFill>
              <a:srgbClr val="003F72"/>
            </a:solidFill>
            <a:ln w="6350">
              <a:noFill/>
              <a:miter lim="800000"/>
              <a:headEnd/>
              <a:tailEnd/>
            </a:ln>
          </p:spPr>
          <p:txBody>
            <a:bodyPr lIns="54000" tIns="54000" rIns="54000" bIns="54000"/>
            <a:lstStyle/>
            <a:p>
              <a:pPr algn="ctr" eaLnBrk="1" hangingPunct="1">
                <a:spcBef>
                  <a:spcPct val="40000"/>
                </a:spcBef>
              </a:pPr>
              <a:r>
                <a:rPr lang="en-GB" sz="1200">
                  <a:solidFill>
                    <a:schemeClr val="bg1"/>
                  </a:solidFill>
                  <a:latin typeface="Futura Md BT"/>
                </a:rPr>
                <a:t>Global</a:t>
              </a:r>
            </a:p>
          </p:txBody>
        </p:sp>
      </p:grpSp>
      <p:sp>
        <p:nvSpPr>
          <p:cNvPr id="163845" name="TextBox 375"/>
          <p:cNvSpPr txBox="1">
            <a:spLocks noChangeArrowheads="1"/>
          </p:cNvSpPr>
          <p:nvPr/>
        </p:nvSpPr>
        <p:spPr bwMode="auto">
          <a:xfrm>
            <a:off x="5461000" y="5130800"/>
            <a:ext cx="2946400" cy="1003300"/>
          </a:xfrm>
          <a:prstGeom prst="rect">
            <a:avLst/>
          </a:prstGeom>
          <a:noFill/>
          <a:ln w="9525">
            <a:noFill/>
            <a:miter lim="800000"/>
            <a:headEnd/>
            <a:tailEnd/>
          </a:ln>
        </p:spPr>
        <p:txBody>
          <a:bodyPr lIns="36000" tIns="36000" rIns="36000" bIns="36000"/>
          <a:lstStyle/>
          <a:p>
            <a:pPr eaLnBrk="1" hangingPunct="1">
              <a:buClr>
                <a:schemeClr val="accent2"/>
              </a:buClr>
              <a:buFont typeface="Wingdings" pitchFamily="2" charset="2"/>
              <a:buChar char="§"/>
            </a:pPr>
            <a:r>
              <a:rPr lang="en-GB" sz="2000">
                <a:solidFill>
                  <a:schemeClr val="tx1"/>
                </a:solidFill>
              </a:rPr>
              <a:t> </a:t>
            </a:r>
            <a:r>
              <a:rPr lang="en-GB" sz="2000" b="1">
                <a:solidFill>
                  <a:schemeClr val="tx1"/>
                </a:solidFill>
                <a:latin typeface="Futura Lt BT"/>
              </a:rPr>
              <a:t>Agency</a:t>
            </a:r>
          </a:p>
          <a:p>
            <a:pPr eaLnBrk="1" hangingPunct="1">
              <a:buClr>
                <a:schemeClr val="accent2"/>
              </a:buClr>
              <a:buFont typeface="Wingdings" pitchFamily="2" charset="2"/>
              <a:buChar char="§"/>
            </a:pPr>
            <a:r>
              <a:rPr lang="en-GB" sz="2000" b="1">
                <a:solidFill>
                  <a:schemeClr val="tx1"/>
                </a:solidFill>
                <a:latin typeface="Futura Lt BT"/>
              </a:rPr>
              <a:t> Asset Services</a:t>
            </a:r>
          </a:p>
          <a:p>
            <a:pPr eaLnBrk="1" hangingPunct="1">
              <a:buClr>
                <a:schemeClr val="accent2"/>
              </a:buClr>
              <a:buFont typeface="Wingdings" pitchFamily="2" charset="2"/>
              <a:buChar char="§"/>
            </a:pPr>
            <a:r>
              <a:rPr lang="en-GB" sz="2000" b="1">
                <a:solidFill>
                  <a:schemeClr val="tx1"/>
                </a:solidFill>
                <a:latin typeface="Futura Lt BT"/>
              </a:rPr>
              <a:t> Valuation and Advisory</a:t>
            </a:r>
          </a:p>
        </p:txBody>
      </p:sp>
      <p:sp>
        <p:nvSpPr>
          <p:cNvPr id="163846" name="TextBox 376"/>
          <p:cNvSpPr txBox="1">
            <a:spLocks noChangeArrowheads="1"/>
          </p:cNvSpPr>
          <p:nvPr/>
        </p:nvSpPr>
        <p:spPr bwMode="auto">
          <a:xfrm>
            <a:off x="3201988" y="5130800"/>
            <a:ext cx="2171700" cy="723900"/>
          </a:xfrm>
          <a:prstGeom prst="rect">
            <a:avLst/>
          </a:prstGeom>
          <a:noFill/>
          <a:ln w="9525">
            <a:noFill/>
            <a:miter lim="800000"/>
            <a:headEnd/>
            <a:tailEnd/>
          </a:ln>
        </p:spPr>
        <p:txBody>
          <a:bodyPr lIns="36000" tIns="36000" rIns="36000" bIns="36000"/>
          <a:lstStyle/>
          <a:p>
            <a:pPr eaLnBrk="1" hangingPunct="1">
              <a:buClr>
                <a:schemeClr val="accent2"/>
              </a:buClr>
              <a:buFont typeface="Wingdings" pitchFamily="2" charset="2"/>
              <a:buChar char="§"/>
            </a:pPr>
            <a:r>
              <a:rPr lang="en-GB" sz="2000" b="1">
                <a:solidFill>
                  <a:schemeClr val="tx1"/>
                </a:solidFill>
                <a:latin typeface="Futura Lt BT"/>
              </a:rPr>
              <a:t> Development</a:t>
            </a:r>
          </a:p>
          <a:p>
            <a:pPr eaLnBrk="1" hangingPunct="1">
              <a:buClr>
                <a:schemeClr val="accent2"/>
              </a:buClr>
              <a:buFont typeface="Wingdings" pitchFamily="2" charset="2"/>
              <a:buChar char="§"/>
            </a:pPr>
            <a:r>
              <a:rPr lang="en-GB" sz="2000" b="1">
                <a:solidFill>
                  <a:schemeClr val="tx1"/>
                </a:solidFill>
                <a:latin typeface="Futura Lt BT"/>
              </a:rPr>
              <a:t> Capital Markets</a:t>
            </a:r>
          </a:p>
        </p:txBody>
      </p:sp>
      <p:sp>
        <p:nvSpPr>
          <p:cNvPr id="163847" name="TextBox 377"/>
          <p:cNvSpPr txBox="1">
            <a:spLocks noChangeArrowheads="1"/>
          </p:cNvSpPr>
          <p:nvPr/>
        </p:nvSpPr>
        <p:spPr bwMode="auto">
          <a:xfrm>
            <a:off x="1114425" y="5054600"/>
            <a:ext cx="1830388" cy="520700"/>
          </a:xfrm>
          <a:prstGeom prst="rect">
            <a:avLst/>
          </a:prstGeom>
          <a:noFill/>
          <a:ln w="9525">
            <a:noFill/>
            <a:miter lim="800000"/>
            <a:headEnd/>
            <a:tailEnd/>
          </a:ln>
        </p:spPr>
        <p:txBody>
          <a:bodyPr lIns="36000" tIns="36000" rIns="36000" bIns="36000"/>
          <a:lstStyle/>
          <a:p>
            <a:pPr marL="361950" lvl="1" indent="-361950" eaLnBrk="1" hangingPunct="1">
              <a:buClr>
                <a:schemeClr val="accent2"/>
              </a:buClr>
              <a:buFont typeface="Wingdings" pitchFamily="2" charset="2"/>
              <a:buChar char="q"/>
            </a:pPr>
            <a:r>
              <a:rPr lang="en-GB" b="1">
                <a:solidFill>
                  <a:schemeClr val="tx1"/>
                </a:solidFill>
                <a:latin typeface="Futura Bk BT"/>
              </a:rPr>
              <a:t>Services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Title 1"/>
          <p:cNvSpPr>
            <a:spLocks noGrp="1"/>
          </p:cNvSpPr>
          <p:nvPr>
            <p:ph type="title" idx="4294967295"/>
          </p:nvPr>
        </p:nvSpPr>
        <p:spPr>
          <a:xfrm>
            <a:off x="998538" y="109538"/>
            <a:ext cx="7783512" cy="457200"/>
          </a:xfrm>
        </p:spPr>
        <p:txBody>
          <a:bodyPr/>
          <a:lstStyle/>
          <a:p>
            <a:r>
              <a:rPr lang="en-GB" smtClean="0"/>
              <a:t>Asset Services</a:t>
            </a:r>
          </a:p>
        </p:txBody>
      </p:sp>
      <p:sp>
        <p:nvSpPr>
          <p:cNvPr id="164866" name="Text Placeholder 3"/>
          <p:cNvSpPr>
            <a:spLocks noGrp="1"/>
          </p:cNvSpPr>
          <p:nvPr>
            <p:ph type="body" sz="quarter" idx="4294967295"/>
          </p:nvPr>
        </p:nvSpPr>
        <p:spPr>
          <a:xfrm>
            <a:off x="1147763" y="719138"/>
            <a:ext cx="7637462" cy="328612"/>
          </a:xfrm>
        </p:spPr>
        <p:txBody>
          <a:bodyPr/>
          <a:lstStyle/>
          <a:p>
            <a:pPr marL="0" indent="0" algn="r"/>
            <a:r>
              <a:rPr lang="en-GB" sz="2200" smtClean="0">
                <a:solidFill>
                  <a:srgbClr val="818A8F"/>
                </a:solidFill>
              </a:rPr>
              <a:t>Property Asset Management UK</a:t>
            </a:r>
          </a:p>
        </p:txBody>
      </p:sp>
      <p:pic>
        <p:nvPicPr>
          <p:cNvPr id="164867" name="Picture 48" descr="UK Map"/>
          <p:cNvPicPr>
            <a:picLocks noChangeAspect="1" noChangeArrowheads="1"/>
          </p:cNvPicPr>
          <p:nvPr/>
        </p:nvPicPr>
        <p:blipFill>
          <a:blip r:embed="rId2" cstate="print"/>
          <a:srcRect/>
          <a:stretch>
            <a:fillRect/>
          </a:stretch>
        </p:blipFill>
        <p:spPr bwMode="auto">
          <a:xfrm>
            <a:off x="1006475" y="1460500"/>
            <a:ext cx="3263900" cy="3959225"/>
          </a:xfrm>
          <a:prstGeom prst="rect">
            <a:avLst/>
          </a:prstGeom>
          <a:noFill/>
          <a:ln w="9525">
            <a:noFill/>
            <a:miter lim="800000"/>
            <a:headEnd/>
            <a:tailEnd/>
          </a:ln>
        </p:spPr>
      </p:pic>
      <p:pic>
        <p:nvPicPr>
          <p:cNvPr id="164868" name="Picture 100"/>
          <p:cNvPicPr>
            <a:picLocks noChangeAspect="1" noChangeArrowheads="1"/>
          </p:cNvPicPr>
          <p:nvPr/>
        </p:nvPicPr>
        <p:blipFill>
          <a:blip r:embed="rId3" cstate="print"/>
          <a:srcRect/>
          <a:stretch>
            <a:fillRect/>
          </a:stretch>
        </p:blipFill>
        <p:spPr bwMode="auto">
          <a:xfrm>
            <a:off x="1619250" y="5695950"/>
            <a:ext cx="2303463" cy="477838"/>
          </a:xfrm>
          <a:prstGeom prst="rect">
            <a:avLst/>
          </a:prstGeom>
          <a:noFill/>
          <a:ln w="9525">
            <a:noFill/>
            <a:miter lim="800000"/>
            <a:headEnd/>
            <a:tailEnd/>
          </a:ln>
        </p:spPr>
      </p:pic>
      <p:sp>
        <p:nvSpPr>
          <p:cNvPr id="164869" name="Rectangle 95"/>
          <p:cNvSpPr>
            <a:spLocks noGrp="1" noChangeArrowheads="1"/>
          </p:cNvSpPr>
          <p:nvPr>
            <p:ph type="body" sz="quarter" idx="4294967295"/>
          </p:nvPr>
        </p:nvSpPr>
        <p:spPr>
          <a:xfrm>
            <a:off x="4624388" y="1727200"/>
            <a:ext cx="4202112" cy="2092325"/>
          </a:xfrm>
        </p:spPr>
        <p:txBody>
          <a:bodyPr>
            <a:spAutoFit/>
          </a:bodyPr>
          <a:lstStyle/>
          <a:p>
            <a:pPr marL="0" indent="0">
              <a:buFont typeface="Wingdings" pitchFamily="2" charset="2"/>
              <a:buChar char="q"/>
            </a:pPr>
            <a:r>
              <a:rPr lang="en-GB" sz="1600" smtClean="0">
                <a:latin typeface="Futura Bk BT"/>
              </a:rPr>
              <a:t> Over 100 million sq ft under management</a:t>
            </a:r>
          </a:p>
          <a:p>
            <a:pPr marL="0" indent="0">
              <a:buFont typeface="Wingdings" pitchFamily="2" charset="2"/>
              <a:buChar char="q"/>
            </a:pPr>
            <a:r>
              <a:rPr lang="en-GB" sz="1600" smtClean="0">
                <a:latin typeface="Futura Bk BT"/>
              </a:rPr>
              <a:t> £160 million of services procured</a:t>
            </a:r>
          </a:p>
          <a:p>
            <a:pPr marL="0" indent="0">
              <a:buFont typeface="Wingdings" pitchFamily="2" charset="2"/>
              <a:buChar char="q"/>
            </a:pPr>
            <a:r>
              <a:rPr lang="en-GB" sz="1600" smtClean="0">
                <a:latin typeface="Futura Bk BT"/>
              </a:rPr>
              <a:t> 4,700 properties managed</a:t>
            </a:r>
          </a:p>
          <a:p>
            <a:pPr marL="0" indent="0">
              <a:buFont typeface="Wingdings" pitchFamily="2" charset="2"/>
              <a:buChar char="q"/>
            </a:pPr>
            <a:r>
              <a:rPr lang="en-GB" sz="1600" smtClean="0">
                <a:latin typeface="Futura Bk BT"/>
              </a:rPr>
              <a:t> 13,700 tenants managed</a:t>
            </a:r>
          </a:p>
          <a:p>
            <a:pPr marL="0" indent="0">
              <a:buFont typeface="Wingdings" pitchFamily="2" charset="2"/>
              <a:buChar char="q"/>
            </a:pPr>
            <a:r>
              <a:rPr lang="en-GB" sz="1600" smtClean="0">
                <a:latin typeface="Futura Bk BT"/>
              </a:rPr>
              <a:t> Over £1.5 billion of rent collected each year</a:t>
            </a:r>
          </a:p>
          <a:p>
            <a:pPr marL="0" indent="0">
              <a:buFont typeface="Wingdings" pitchFamily="2" charset="2"/>
              <a:buChar char="q"/>
            </a:pPr>
            <a:r>
              <a:rPr lang="en-GB" sz="1600" smtClean="0">
                <a:latin typeface="Futura Bk BT"/>
              </a:rPr>
              <a:t> 350 clients/funds</a:t>
            </a:r>
          </a:p>
        </p:txBody>
      </p:sp>
      <p:sp>
        <p:nvSpPr>
          <p:cNvPr id="164870" name="Rectangle 91"/>
          <p:cNvSpPr>
            <a:spLocks noChangeArrowheads="1"/>
          </p:cNvSpPr>
          <p:nvPr/>
        </p:nvSpPr>
        <p:spPr bwMode="auto">
          <a:xfrm>
            <a:off x="4559300" y="4351338"/>
            <a:ext cx="3517900" cy="1077912"/>
          </a:xfrm>
          <a:prstGeom prst="rect">
            <a:avLst/>
          </a:prstGeom>
          <a:noFill/>
          <a:ln w="9525">
            <a:noFill/>
            <a:miter lim="800000"/>
            <a:headEnd/>
            <a:tailEnd/>
          </a:ln>
        </p:spPr>
        <p:txBody>
          <a:bodyPr>
            <a:spAutoFit/>
          </a:bodyPr>
          <a:lstStyle/>
          <a:p>
            <a:pPr>
              <a:spcBef>
                <a:spcPct val="50000"/>
              </a:spcBef>
              <a:buClr>
                <a:schemeClr val="accent2"/>
              </a:buClr>
              <a:buFont typeface="Wingdings" pitchFamily="2" charset="2"/>
              <a:buChar char="q"/>
            </a:pPr>
            <a:r>
              <a:rPr lang="en-GB" sz="1600" b="1">
                <a:solidFill>
                  <a:schemeClr val="tx1"/>
                </a:solidFill>
                <a:latin typeface="Futura Bk BT"/>
              </a:rPr>
              <a:t> 100 strong client accounting team</a:t>
            </a:r>
          </a:p>
          <a:p>
            <a:pPr>
              <a:spcBef>
                <a:spcPct val="50000"/>
              </a:spcBef>
              <a:buClr>
                <a:schemeClr val="accent2"/>
              </a:buClr>
              <a:buFont typeface="Wingdings" pitchFamily="2" charset="2"/>
              <a:buChar char="q"/>
            </a:pPr>
            <a:r>
              <a:rPr lang="en-GB" sz="1600" b="1">
                <a:solidFill>
                  <a:schemeClr val="tx1"/>
                </a:solidFill>
                <a:latin typeface="Futura Bk BT"/>
              </a:rPr>
              <a:t> 100 management surveyors</a:t>
            </a:r>
          </a:p>
          <a:p>
            <a:pPr>
              <a:spcBef>
                <a:spcPct val="50000"/>
              </a:spcBef>
              <a:buClr>
                <a:schemeClr val="accent2"/>
              </a:buClr>
              <a:buFont typeface="Wingdings" pitchFamily="2" charset="2"/>
              <a:buChar char="q"/>
            </a:pPr>
            <a:r>
              <a:rPr lang="en-GB" sz="1600" b="1">
                <a:solidFill>
                  <a:schemeClr val="tx1"/>
                </a:solidFill>
                <a:latin typeface="Futura Bk BT"/>
              </a:rPr>
              <a:t> 200 field-based staff</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Title 1"/>
          <p:cNvSpPr>
            <a:spLocks noGrp="1"/>
          </p:cNvSpPr>
          <p:nvPr>
            <p:ph type="title" idx="4294967295"/>
          </p:nvPr>
        </p:nvSpPr>
        <p:spPr/>
        <p:txBody>
          <a:bodyPr/>
          <a:lstStyle/>
          <a:p>
            <a:r>
              <a:rPr lang="en-GB" smtClean="0"/>
              <a:t>Credit Control</a:t>
            </a:r>
          </a:p>
        </p:txBody>
      </p:sp>
      <p:sp>
        <p:nvSpPr>
          <p:cNvPr id="165890" name="Text Placeholder 2"/>
          <p:cNvSpPr>
            <a:spLocks noGrp="1"/>
          </p:cNvSpPr>
          <p:nvPr>
            <p:ph type="body" sz="quarter" idx="4294967295"/>
          </p:nvPr>
        </p:nvSpPr>
        <p:spPr>
          <a:xfrm>
            <a:off x="1147763" y="1455738"/>
            <a:ext cx="7637462" cy="4435475"/>
          </a:xfrm>
        </p:spPr>
        <p:txBody>
          <a:bodyPr/>
          <a:lstStyle/>
          <a:p>
            <a:pPr marL="0" indent="0"/>
            <a:endParaRPr lang="en-US" smtClean="0"/>
          </a:p>
        </p:txBody>
      </p:sp>
      <p:sp>
        <p:nvSpPr>
          <p:cNvPr id="165891" name="Text Placeholder 3"/>
          <p:cNvSpPr>
            <a:spLocks noGrp="1"/>
          </p:cNvSpPr>
          <p:nvPr>
            <p:ph type="body" sz="quarter" idx="4294967295"/>
          </p:nvPr>
        </p:nvSpPr>
        <p:spPr>
          <a:xfrm>
            <a:off x="1147763" y="719138"/>
            <a:ext cx="7637462" cy="328612"/>
          </a:xfrm>
        </p:spPr>
        <p:txBody>
          <a:bodyPr/>
          <a:lstStyle/>
          <a:p>
            <a:pPr marL="0" indent="0" algn="r"/>
            <a:r>
              <a:rPr lang="en-GB" sz="2200" smtClean="0">
                <a:solidFill>
                  <a:srgbClr val="818A8F"/>
                </a:solidFill>
              </a:rPr>
              <a:t>Seeking The Rent</a:t>
            </a:r>
          </a:p>
        </p:txBody>
      </p:sp>
      <p:pic>
        <p:nvPicPr>
          <p:cNvPr id="165892" name="Picture 2"/>
          <p:cNvPicPr>
            <a:picLocks noChangeAspect="1" noChangeArrowheads="1"/>
          </p:cNvPicPr>
          <p:nvPr/>
        </p:nvPicPr>
        <p:blipFill>
          <a:blip r:embed="rId2" cstate="print"/>
          <a:srcRect/>
          <a:stretch>
            <a:fillRect/>
          </a:stretch>
        </p:blipFill>
        <p:spPr bwMode="auto">
          <a:xfrm>
            <a:off x="1962150" y="2052638"/>
            <a:ext cx="6275388" cy="3529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3" name="Picture 6" descr="http://www.integratedconsultants.com/img/magnifyingglass.jpg"/>
          <p:cNvPicPr>
            <a:picLocks noChangeAspect="1" noChangeArrowheads="1"/>
          </p:cNvPicPr>
          <p:nvPr/>
        </p:nvPicPr>
        <p:blipFill>
          <a:blip r:embed="rId2" cstate="print">
            <a:lum bright="78000" contrast="-66000"/>
          </a:blip>
          <a:srcRect/>
          <a:stretch>
            <a:fillRect/>
          </a:stretch>
        </p:blipFill>
        <p:spPr bwMode="auto">
          <a:xfrm>
            <a:off x="638175" y="917575"/>
            <a:ext cx="8505825" cy="5940425"/>
          </a:xfrm>
          <a:prstGeom prst="rect">
            <a:avLst/>
          </a:prstGeom>
          <a:noFill/>
          <a:ln w="9525">
            <a:noFill/>
            <a:miter lim="800000"/>
            <a:headEnd/>
            <a:tailEnd/>
          </a:ln>
        </p:spPr>
      </p:pic>
      <p:sp>
        <p:nvSpPr>
          <p:cNvPr id="166914" name="Rectangle 2"/>
          <p:cNvSpPr>
            <a:spLocks noGrp="1" noChangeArrowheads="1"/>
          </p:cNvSpPr>
          <p:nvPr>
            <p:ph type="title" idx="4294967295"/>
          </p:nvPr>
        </p:nvSpPr>
        <p:spPr>
          <a:xfrm>
            <a:off x="998538" y="109538"/>
            <a:ext cx="7880350" cy="457200"/>
          </a:xfrm>
        </p:spPr>
        <p:txBody>
          <a:bodyPr/>
          <a:lstStyle/>
          <a:p>
            <a:r>
              <a:rPr lang="en-GB" smtClean="0"/>
              <a:t>Credit Control Process</a:t>
            </a:r>
          </a:p>
        </p:txBody>
      </p:sp>
      <p:sp>
        <p:nvSpPr>
          <p:cNvPr id="166915" name="Text Box 7"/>
          <p:cNvSpPr txBox="1">
            <a:spLocks noChangeArrowheads="1"/>
          </p:cNvSpPr>
          <p:nvPr/>
        </p:nvSpPr>
        <p:spPr bwMode="auto">
          <a:xfrm>
            <a:off x="2441575" y="1374775"/>
            <a:ext cx="5118100" cy="336550"/>
          </a:xfrm>
          <a:prstGeom prst="rect">
            <a:avLst/>
          </a:prstGeom>
          <a:noFill/>
          <a:ln w="9525">
            <a:noFill/>
            <a:miter lim="800000"/>
            <a:headEnd/>
            <a:tailEnd/>
          </a:ln>
        </p:spPr>
        <p:txBody>
          <a:bodyPr>
            <a:spAutoFit/>
          </a:bodyPr>
          <a:lstStyle/>
          <a:p>
            <a:pPr eaLnBrk="1" hangingPunct="1"/>
            <a:endParaRPr lang="en-US" sz="1600" b="1">
              <a:solidFill>
                <a:schemeClr val="tx1"/>
              </a:solidFill>
            </a:endParaRPr>
          </a:p>
        </p:txBody>
      </p:sp>
      <p:sp>
        <p:nvSpPr>
          <p:cNvPr id="10245" name="Text Box 8"/>
          <p:cNvSpPr txBox="1">
            <a:spLocks noChangeArrowheads="1"/>
          </p:cNvSpPr>
          <p:nvPr/>
        </p:nvSpPr>
        <p:spPr bwMode="auto">
          <a:xfrm>
            <a:off x="741363" y="722313"/>
            <a:ext cx="8232775" cy="5324475"/>
          </a:xfrm>
          <a:prstGeom prst="rect">
            <a:avLst/>
          </a:prstGeom>
          <a:noFill/>
          <a:ln w="9525">
            <a:noFill/>
            <a:miter lim="800000"/>
            <a:headEnd/>
            <a:tailEnd/>
          </a:ln>
        </p:spPr>
        <p:txBody>
          <a:bodyPr>
            <a:spAutoFit/>
          </a:bodyPr>
          <a:lstStyle/>
          <a:p>
            <a:pPr algn="r" eaLnBrk="1" hangingPunct="1">
              <a:defRPr/>
            </a:pPr>
            <a:r>
              <a:rPr lang="en-GB" sz="2200" b="1" dirty="0">
                <a:solidFill>
                  <a:srgbClr val="818A8F"/>
                </a:solidFill>
                <a:latin typeface="+mn-lt"/>
                <a:ea typeface="+mn-ea"/>
                <a:cs typeface="+mn-cs"/>
              </a:rPr>
              <a:t>Pre Quarter Day</a:t>
            </a:r>
          </a:p>
          <a:p>
            <a:pPr eaLnBrk="1" hangingPunct="1">
              <a:defRPr/>
            </a:pPr>
            <a:endParaRPr lang="en-GB" sz="1500" b="1" dirty="0">
              <a:solidFill>
                <a:schemeClr val="tx1"/>
              </a:solidFill>
              <a:ea typeface="+mn-ea"/>
              <a:cs typeface="+mn-cs"/>
            </a:endParaRPr>
          </a:p>
          <a:p>
            <a:pPr eaLnBrk="1" hangingPunct="1">
              <a:defRPr/>
            </a:pPr>
            <a:endParaRPr lang="en-GB" sz="1500" b="1" dirty="0">
              <a:solidFill>
                <a:schemeClr val="tx1"/>
              </a:solidFill>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Lt BT" pitchFamily="34" charset="0"/>
                <a:ea typeface="+mn-ea"/>
                <a:cs typeface="+mn-cs"/>
              </a:rPr>
              <a:t>6 weeks before due date		Demands issued</a:t>
            </a:r>
          </a:p>
          <a:p>
            <a:pPr marL="265113" indent="-265113" eaLnBrk="1" hangingPunct="1">
              <a:defRPr/>
            </a:pPr>
            <a:endParaRPr lang="en-GB" sz="1600" b="1" dirty="0">
              <a:solidFill>
                <a:schemeClr val="tx1"/>
              </a:solidFill>
              <a:latin typeface="Futura Lt BT" pitchFamily="34" charset="0"/>
              <a:ea typeface="+mn-ea"/>
              <a:cs typeface="+mn-cs"/>
            </a:endParaRPr>
          </a:p>
          <a:p>
            <a:pPr marL="265113" indent="-265113" eaLnBrk="1" hangingPunct="1">
              <a:defRPr/>
            </a:pPr>
            <a:endParaRPr lang="en-GB" sz="1600" b="1" dirty="0">
              <a:solidFill>
                <a:schemeClr val="tx1"/>
              </a:solidFill>
              <a:latin typeface="Futura Lt BT" pitchFamily="34" charset="0"/>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Lt BT" pitchFamily="34" charset="0"/>
                <a:ea typeface="+mn-ea"/>
                <a:cs typeface="+mn-cs"/>
              </a:rPr>
              <a:t>3-4 weeks before due date		Reminder letters and statements issued</a:t>
            </a:r>
          </a:p>
          <a:p>
            <a:pPr marL="265113" indent="-265113" eaLnBrk="1" hangingPunct="1">
              <a:defRPr/>
            </a:pPr>
            <a:endParaRPr lang="en-GB" sz="1600" b="1" dirty="0">
              <a:solidFill>
                <a:schemeClr val="tx1"/>
              </a:solidFill>
              <a:latin typeface="Futura Lt BT" pitchFamily="34" charset="0"/>
              <a:ea typeface="+mn-ea"/>
              <a:cs typeface="+mn-cs"/>
            </a:endParaRPr>
          </a:p>
          <a:p>
            <a:pPr marL="265113" indent="-265113" eaLnBrk="1" hangingPunct="1">
              <a:defRPr/>
            </a:pPr>
            <a:endParaRPr lang="en-GB" sz="1600" b="1" dirty="0">
              <a:solidFill>
                <a:schemeClr val="tx1"/>
              </a:solidFill>
              <a:latin typeface="Futura Lt BT" pitchFamily="34" charset="0"/>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Lt BT" pitchFamily="34" charset="0"/>
                <a:ea typeface="+mn-ea"/>
                <a:cs typeface="+mn-cs"/>
              </a:rPr>
              <a:t>0-2 weeks before due date		Telephone calls and emails to tenants</a:t>
            </a:r>
          </a:p>
          <a:p>
            <a:pPr marL="265113" indent="-265113" eaLnBrk="1" hangingPunct="1">
              <a:defRPr/>
            </a:pPr>
            <a:endParaRPr lang="en-GB" sz="1600" b="1" dirty="0">
              <a:solidFill>
                <a:schemeClr val="tx1"/>
              </a:solidFill>
              <a:latin typeface="Futura Lt BT" pitchFamily="34" charset="0"/>
              <a:ea typeface="+mn-ea"/>
              <a:cs typeface="+mn-cs"/>
            </a:endParaRPr>
          </a:p>
          <a:p>
            <a:pPr marL="265113" indent="-265113" eaLnBrk="1" hangingPunct="1">
              <a:defRPr/>
            </a:pPr>
            <a:endParaRPr lang="en-GB" sz="1600" b="1" dirty="0">
              <a:solidFill>
                <a:schemeClr val="tx1"/>
              </a:solidFill>
              <a:latin typeface="Futura Lt BT" pitchFamily="34" charset="0"/>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Lt BT" pitchFamily="34" charset="0"/>
                <a:ea typeface="+mn-ea"/>
                <a:cs typeface="+mn-cs"/>
              </a:rPr>
              <a:t>Due date 	 		Review of collections to date and targets</a:t>
            </a:r>
          </a:p>
          <a:p>
            <a:pPr eaLnBrk="1" hangingPunct="1">
              <a:defRPr/>
            </a:pPr>
            <a:endParaRPr lang="en-GB" sz="1600" b="1" dirty="0">
              <a:solidFill>
                <a:schemeClr val="tx1"/>
              </a:solidFill>
              <a:latin typeface="Futura Lt BT" pitchFamily="34" charset="0"/>
              <a:ea typeface="+mn-ea"/>
              <a:cs typeface="+mn-cs"/>
            </a:endParaRPr>
          </a:p>
          <a:p>
            <a:pPr eaLnBrk="1" hangingPunct="1">
              <a:defRPr/>
            </a:pPr>
            <a:endParaRPr lang="en-GB" sz="1600" b="1" dirty="0">
              <a:solidFill>
                <a:schemeClr val="tx1"/>
              </a:solidFill>
              <a:latin typeface="Futura Lt BT" pitchFamily="34" charset="0"/>
              <a:ea typeface="+mn-ea"/>
              <a:cs typeface="+mn-cs"/>
            </a:endParaRPr>
          </a:p>
          <a:p>
            <a:pPr eaLnBrk="1" hangingPunct="1">
              <a:defRPr/>
            </a:pPr>
            <a:endParaRPr lang="en-GB" sz="1600" b="1" dirty="0">
              <a:solidFill>
                <a:schemeClr val="tx1"/>
              </a:solidFill>
              <a:latin typeface="Futura Lt BT" pitchFamily="34" charset="0"/>
              <a:ea typeface="+mn-ea"/>
              <a:cs typeface="+mn-cs"/>
            </a:endParaRPr>
          </a:p>
          <a:p>
            <a:pPr eaLnBrk="1" hangingPunct="1">
              <a:defRPr/>
            </a:pPr>
            <a:endParaRPr lang="en-GB" sz="1600" b="1" dirty="0">
              <a:solidFill>
                <a:schemeClr val="tx1"/>
              </a:solidFill>
              <a:latin typeface="Futura Lt BT" pitchFamily="34" charset="0"/>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Lt BT" pitchFamily="34" charset="0"/>
                <a:ea typeface="+mn-ea"/>
                <a:cs typeface="+mn-cs"/>
              </a:rPr>
              <a:t>By the due date we collect an average of 80% of the rents demanded across all managed properties.</a:t>
            </a:r>
          </a:p>
          <a:p>
            <a:pPr marL="265113" indent="-265113" eaLnBrk="1" hangingPunct="1">
              <a:buClr>
                <a:schemeClr val="accent2"/>
              </a:buClr>
              <a:buFont typeface="Wingdings" pitchFamily="2" charset="2"/>
              <a:buChar char="q"/>
              <a:defRPr/>
            </a:pPr>
            <a:endParaRPr lang="en-GB" sz="1600" b="1" dirty="0">
              <a:solidFill>
                <a:schemeClr val="tx1"/>
              </a:solidFill>
              <a:latin typeface="Futura Lt BT" pitchFamily="34" charset="0"/>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Lt BT" pitchFamily="34" charset="0"/>
                <a:ea typeface="+mn-ea"/>
                <a:cs typeface="+mn-cs"/>
              </a:rPr>
              <a:t>By the due date o</a:t>
            </a:r>
            <a:r>
              <a:rPr lang="en-GB" sz="1600" b="1" dirty="0">
                <a:solidFill>
                  <a:schemeClr val="tx1"/>
                </a:solidFill>
                <a:latin typeface="Futura Bk BT" pitchFamily="34" charset="0"/>
                <a:ea typeface="+mn-ea"/>
                <a:cs typeface="+mn-cs"/>
              </a:rPr>
              <a:t>n our SIPP portfolio, we collect an average of 72%.</a:t>
            </a:r>
          </a:p>
        </p:txBody>
      </p:sp>
      <p:sp>
        <p:nvSpPr>
          <p:cNvPr id="166917" name="AutoShape 10"/>
          <p:cNvSpPr>
            <a:spLocks noChangeArrowheads="1"/>
          </p:cNvSpPr>
          <p:nvPr/>
        </p:nvSpPr>
        <p:spPr bwMode="auto">
          <a:xfrm>
            <a:off x="3724275" y="1887538"/>
            <a:ext cx="166688" cy="220662"/>
          </a:xfrm>
          <a:prstGeom prst="downArrow">
            <a:avLst>
              <a:gd name="adj1" fmla="val 50000"/>
              <a:gd name="adj2" fmla="val 33095"/>
            </a:avLst>
          </a:prstGeom>
          <a:solidFill>
            <a:schemeClr val="accent2"/>
          </a:solidFill>
          <a:ln w="9525">
            <a:solidFill>
              <a:schemeClr val="tx1"/>
            </a:solidFill>
            <a:miter lim="800000"/>
            <a:headEnd/>
            <a:tailEnd/>
          </a:ln>
        </p:spPr>
        <p:txBody>
          <a:bodyPr vert="eaVert" wrap="none" anchor="ctr"/>
          <a:lstStyle/>
          <a:p>
            <a:pPr eaLnBrk="1" hangingPunct="1"/>
            <a:endParaRPr lang="en-US" sz="1600" b="1">
              <a:solidFill>
                <a:schemeClr val="tx1"/>
              </a:solidFill>
            </a:endParaRPr>
          </a:p>
        </p:txBody>
      </p:sp>
      <p:sp>
        <p:nvSpPr>
          <p:cNvPr id="166918" name="AutoShape 11"/>
          <p:cNvSpPr>
            <a:spLocks noChangeArrowheads="1"/>
          </p:cNvSpPr>
          <p:nvPr/>
        </p:nvSpPr>
        <p:spPr bwMode="auto">
          <a:xfrm>
            <a:off x="3736975" y="2608263"/>
            <a:ext cx="166688" cy="220662"/>
          </a:xfrm>
          <a:prstGeom prst="downArrow">
            <a:avLst>
              <a:gd name="adj1" fmla="val 50000"/>
              <a:gd name="adj2" fmla="val 33095"/>
            </a:avLst>
          </a:prstGeom>
          <a:solidFill>
            <a:schemeClr val="accent2"/>
          </a:solidFill>
          <a:ln w="9525">
            <a:solidFill>
              <a:schemeClr val="tx1"/>
            </a:solidFill>
            <a:miter lim="800000"/>
            <a:headEnd/>
            <a:tailEnd/>
          </a:ln>
        </p:spPr>
        <p:txBody>
          <a:bodyPr vert="eaVert" wrap="none" anchor="ctr"/>
          <a:lstStyle/>
          <a:p>
            <a:pPr eaLnBrk="1" hangingPunct="1"/>
            <a:endParaRPr lang="en-US" sz="1600" b="1">
              <a:solidFill>
                <a:schemeClr val="tx1"/>
              </a:solidFill>
            </a:endParaRPr>
          </a:p>
        </p:txBody>
      </p:sp>
      <p:sp>
        <p:nvSpPr>
          <p:cNvPr id="166919" name="AutoShape 12"/>
          <p:cNvSpPr>
            <a:spLocks noChangeArrowheads="1"/>
          </p:cNvSpPr>
          <p:nvPr/>
        </p:nvSpPr>
        <p:spPr bwMode="auto">
          <a:xfrm>
            <a:off x="3740150" y="3263900"/>
            <a:ext cx="166688" cy="220663"/>
          </a:xfrm>
          <a:prstGeom prst="downArrow">
            <a:avLst>
              <a:gd name="adj1" fmla="val 50000"/>
              <a:gd name="adj2" fmla="val 33095"/>
            </a:avLst>
          </a:prstGeom>
          <a:solidFill>
            <a:schemeClr val="accent2"/>
          </a:solidFill>
          <a:ln w="9525">
            <a:solidFill>
              <a:schemeClr val="tx1"/>
            </a:solidFill>
            <a:miter lim="800000"/>
            <a:headEnd/>
            <a:tailEnd/>
          </a:ln>
        </p:spPr>
        <p:txBody>
          <a:bodyPr vert="eaVert" wrap="none" anchor="ctr"/>
          <a:lstStyle/>
          <a:p>
            <a:pPr eaLnBrk="1" hangingPunct="1"/>
            <a:endParaRPr lang="en-US" sz="1600" b="1">
              <a:solidFill>
                <a:schemeClr val="tx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7" name="Picture 6" descr="http://www.integratedconsultants.com/img/magnifyingglass.jpg"/>
          <p:cNvPicPr>
            <a:picLocks noChangeAspect="1" noChangeArrowheads="1"/>
          </p:cNvPicPr>
          <p:nvPr/>
        </p:nvPicPr>
        <p:blipFill>
          <a:blip r:embed="rId2" cstate="print">
            <a:lum bright="78000" contrast="-66000"/>
          </a:blip>
          <a:srcRect/>
          <a:stretch>
            <a:fillRect/>
          </a:stretch>
        </p:blipFill>
        <p:spPr bwMode="auto">
          <a:xfrm>
            <a:off x="638175" y="917575"/>
            <a:ext cx="8505825" cy="5940425"/>
          </a:xfrm>
          <a:prstGeom prst="rect">
            <a:avLst/>
          </a:prstGeom>
          <a:noFill/>
          <a:ln w="9525">
            <a:noFill/>
            <a:miter lim="800000"/>
            <a:headEnd/>
            <a:tailEnd/>
          </a:ln>
        </p:spPr>
      </p:pic>
      <p:sp>
        <p:nvSpPr>
          <p:cNvPr id="167938" name="Rectangle 2"/>
          <p:cNvSpPr>
            <a:spLocks noGrp="1" noChangeArrowheads="1"/>
          </p:cNvSpPr>
          <p:nvPr>
            <p:ph type="title" idx="4294967295"/>
          </p:nvPr>
        </p:nvSpPr>
        <p:spPr>
          <a:xfrm>
            <a:off x="998538" y="109538"/>
            <a:ext cx="7880350" cy="457200"/>
          </a:xfrm>
        </p:spPr>
        <p:txBody>
          <a:bodyPr/>
          <a:lstStyle/>
          <a:p>
            <a:r>
              <a:rPr lang="en-GB" smtClean="0"/>
              <a:t>Credit Control Process</a:t>
            </a:r>
          </a:p>
        </p:txBody>
      </p:sp>
      <p:sp>
        <p:nvSpPr>
          <p:cNvPr id="167939" name="Text Box 4"/>
          <p:cNvSpPr txBox="1">
            <a:spLocks noChangeArrowheads="1"/>
          </p:cNvSpPr>
          <p:nvPr/>
        </p:nvSpPr>
        <p:spPr bwMode="auto">
          <a:xfrm>
            <a:off x="2441575" y="1374775"/>
            <a:ext cx="5118100" cy="336550"/>
          </a:xfrm>
          <a:prstGeom prst="rect">
            <a:avLst/>
          </a:prstGeom>
          <a:noFill/>
          <a:ln w="9525">
            <a:noFill/>
            <a:miter lim="800000"/>
            <a:headEnd/>
            <a:tailEnd/>
          </a:ln>
        </p:spPr>
        <p:txBody>
          <a:bodyPr>
            <a:spAutoFit/>
          </a:bodyPr>
          <a:lstStyle/>
          <a:p>
            <a:pPr eaLnBrk="1" hangingPunct="1"/>
            <a:endParaRPr lang="en-US" sz="1600" b="1">
              <a:solidFill>
                <a:schemeClr val="tx1"/>
              </a:solidFill>
            </a:endParaRPr>
          </a:p>
        </p:txBody>
      </p:sp>
      <p:sp>
        <p:nvSpPr>
          <p:cNvPr id="11269" name="Text Box 5"/>
          <p:cNvSpPr txBox="1">
            <a:spLocks noChangeArrowheads="1"/>
          </p:cNvSpPr>
          <p:nvPr/>
        </p:nvSpPr>
        <p:spPr bwMode="auto">
          <a:xfrm>
            <a:off x="741363" y="722313"/>
            <a:ext cx="8232775" cy="5324475"/>
          </a:xfrm>
          <a:prstGeom prst="rect">
            <a:avLst/>
          </a:prstGeom>
          <a:noFill/>
          <a:ln w="9525">
            <a:noFill/>
            <a:miter lim="800000"/>
            <a:headEnd/>
            <a:tailEnd/>
          </a:ln>
        </p:spPr>
        <p:txBody>
          <a:bodyPr>
            <a:spAutoFit/>
          </a:bodyPr>
          <a:lstStyle/>
          <a:p>
            <a:pPr algn="r" eaLnBrk="1" hangingPunct="1">
              <a:defRPr/>
            </a:pPr>
            <a:r>
              <a:rPr lang="en-GB" sz="2200" b="1" dirty="0">
                <a:solidFill>
                  <a:srgbClr val="818A8F"/>
                </a:solidFill>
                <a:latin typeface="+mn-lt"/>
                <a:ea typeface="+mn-ea"/>
                <a:cs typeface="+mn-cs"/>
              </a:rPr>
              <a:t>Post Quarter Day</a:t>
            </a:r>
          </a:p>
          <a:p>
            <a:pPr eaLnBrk="1" hangingPunct="1">
              <a:defRPr/>
            </a:pPr>
            <a:endParaRPr lang="en-GB" sz="1500" b="1" dirty="0">
              <a:solidFill>
                <a:schemeClr val="tx1"/>
              </a:solidFill>
              <a:ea typeface="+mn-ea"/>
              <a:cs typeface="+mn-cs"/>
            </a:endParaRPr>
          </a:p>
          <a:p>
            <a:pPr eaLnBrk="1" hangingPunct="1">
              <a:defRPr/>
            </a:pPr>
            <a:endParaRPr lang="en-GB" sz="1500" b="1" dirty="0">
              <a:solidFill>
                <a:schemeClr val="tx1"/>
              </a:solidFill>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0-7 days after due date		Chasing tenants by telephone/email</a:t>
            </a:r>
          </a:p>
          <a:p>
            <a:pPr marL="265113" indent="-265113" eaLnBrk="1" hangingPunct="1">
              <a:defRPr/>
            </a:pPr>
            <a:endParaRPr lang="en-GB" sz="1600" b="1" dirty="0">
              <a:solidFill>
                <a:schemeClr val="tx1"/>
              </a:solidFill>
              <a:latin typeface="Futura Bk BT" pitchFamily="34" charset="0"/>
              <a:ea typeface="+mn-ea"/>
              <a:cs typeface="+mn-cs"/>
            </a:endParaRPr>
          </a:p>
          <a:p>
            <a:pPr marL="265113" indent="-265113" eaLnBrk="1" hangingPunct="1">
              <a:defRPr/>
            </a:pPr>
            <a:endParaRPr lang="en-GB" sz="1600" b="1" dirty="0">
              <a:solidFill>
                <a:schemeClr val="tx1"/>
              </a:solidFill>
              <a:latin typeface="Futura Bk BT" pitchFamily="34" charset="0"/>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7 days after due date		7 Day reminder letter issued to all tenants</a:t>
            </a:r>
          </a:p>
          <a:p>
            <a:pPr marL="265113" indent="-265113" eaLnBrk="1" hangingPunct="1">
              <a:defRPr/>
            </a:pPr>
            <a:endParaRPr lang="en-GB" sz="1600" b="1" dirty="0">
              <a:solidFill>
                <a:schemeClr val="tx1"/>
              </a:solidFill>
              <a:latin typeface="Futura Bk BT" pitchFamily="34" charset="0"/>
              <a:ea typeface="+mn-ea"/>
              <a:cs typeface="+mn-cs"/>
            </a:endParaRPr>
          </a:p>
          <a:p>
            <a:pPr marL="265113" indent="-265113" eaLnBrk="1" hangingPunct="1">
              <a:defRPr/>
            </a:pPr>
            <a:endParaRPr lang="en-GB" sz="1600" b="1" dirty="0">
              <a:solidFill>
                <a:schemeClr val="tx1"/>
              </a:solidFill>
              <a:latin typeface="Futura Bk BT" pitchFamily="34" charset="0"/>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Plus 14 days			Bailiff / legal action – client instruction</a:t>
            </a:r>
          </a:p>
          <a:p>
            <a:pPr marL="265113" indent="-265113" eaLnBrk="1" hangingPunct="1">
              <a:defRPr/>
            </a:pPr>
            <a:endParaRPr lang="en-GB" sz="1600" b="1" dirty="0">
              <a:solidFill>
                <a:schemeClr val="tx1"/>
              </a:solidFill>
              <a:latin typeface="Futura Bk BT" pitchFamily="34" charset="0"/>
              <a:ea typeface="+mn-ea"/>
              <a:cs typeface="+mn-cs"/>
            </a:endParaRPr>
          </a:p>
          <a:p>
            <a:pPr marL="265113" indent="-265113" eaLnBrk="1" hangingPunct="1">
              <a:defRPr/>
            </a:pPr>
            <a:endParaRPr lang="en-GB" sz="1600" b="1" dirty="0">
              <a:solidFill>
                <a:schemeClr val="tx1"/>
              </a:solidFill>
              <a:latin typeface="Futura Bk BT" pitchFamily="34" charset="0"/>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SIPP process			Final letter followed by bailiff / legal action</a:t>
            </a:r>
          </a:p>
          <a:p>
            <a:pPr eaLnBrk="1" hangingPunct="1">
              <a:defRPr/>
            </a:pPr>
            <a:endParaRPr lang="en-GB" sz="1600" b="1" dirty="0">
              <a:solidFill>
                <a:schemeClr val="tx1"/>
              </a:solidFill>
              <a:latin typeface="Futura Bk BT" pitchFamily="34" charset="0"/>
              <a:ea typeface="+mn-ea"/>
              <a:cs typeface="+mn-cs"/>
            </a:endParaRPr>
          </a:p>
          <a:p>
            <a:pPr eaLnBrk="1" hangingPunct="1">
              <a:defRPr/>
            </a:pPr>
            <a:endParaRPr lang="en-GB" sz="1600" b="1" dirty="0">
              <a:solidFill>
                <a:schemeClr val="tx1"/>
              </a:solidFill>
              <a:latin typeface="Futura Bk BT" pitchFamily="34" charset="0"/>
              <a:ea typeface="+mn-ea"/>
              <a:cs typeface="+mn-cs"/>
            </a:endParaRPr>
          </a:p>
          <a:p>
            <a:pPr eaLnBrk="1" hangingPunct="1">
              <a:defRPr/>
            </a:pPr>
            <a:endParaRPr lang="en-GB" sz="1600" b="1" dirty="0">
              <a:solidFill>
                <a:schemeClr val="tx1"/>
              </a:solidFill>
              <a:latin typeface="Futura Bk BT" pitchFamily="34" charset="0"/>
              <a:ea typeface="+mn-ea"/>
              <a:cs typeface="+mn-cs"/>
            </a:endParaRPr>
          </a:p>
          <a:p>
            <a:pPr eaLnBrk="1" hangingPunct="1">
              <a:defRPr/>
            </a:pPr>
            <a:endParaRPr lang="en-GB" sz="1600" b="1" dirty="0">
              <a:solidFill>
                <a:schemeClr val="tx1"/>
              </a:solidFill>
              <a:latin typeface="Futura Bk BT" pitchFamily="34" charset="0"/>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By day 28 we collect an average of 99.12% of the rents demanded across all managed properties.</a:t>
            </a:r>
          </a:p>
          <a:p>
            <a:pPr marL="265113" indent="-265113" eaLnBrk="1" hangingPunct="1">
              <a:defRPr/>
            </a:pPr>
            <a:endParaRPr lang="en-GB" sz="1600" b="1" dirty="0">
              <a:solidFill>
                <a:schemeClr val="tx1"/>
              </a:solidFill>
              <a:latin typeface="Futura Bk BT" pitchFamily="34" charset="0"/>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By day 28 on our SIPP portfolio, we collect an average of 93.98%.</a:t>
            </a:r>
          </a:p>
        </p:txBody>
      </p:sp>
      <p:sp>
        <p:nvSpPr>
          <p:cNvPr id="167941" name="AutoShape 7"/>
          <p:cNvSpPr>
            <a:spLocks noChangeArrowheads="1"/>
          </p:cNvSpPr>
          <p:nvPr/>
        </p:nvSpPr>
        <p:spPr bwMode="auto">
          <a:xfrm>
            <a:off x="3711575" y="1885950"/>
            <a:ext cx="166688" cy="220663"/>
          </a:xfrm>
          <a:prstGeom prst="downArrow">
            <a:avLst>
              <a:gd name="adj1" fmla="val 50000"/>
              <a:gd name="adj2" fmla="val 33095"/>
            </a:avLst>
          </a:prstGeom>
          <a:solidFill>
            <a:schemeClr val="accent2"/>
          </a:solidFill>
          <a:ln w="9525">
            <a:solidFill>
              <a:schemeClr val="tx1"/>
            </a:solidFill>
            <a:miter lim="800000"/>
            <a:headEnd/>
            <a:tailEnd/>
          </a:ln>
        </p:spPr>
        <p:txBody>
          <a:bodyPr vert="eaVert" wrap="none" anchor="ctr"/>
          <a:lstStyle/>
          <a:p>
            <a:pPr eaLnBrk="1" hangingPunct="1"/>
            <a:endParaRPr lang="en-US" sz="1600" b="1">
              <a:solidFill>
                <a:schemeClr val="tx1"/>
              </a:solidFill>
            </a:endParaRPr>
          </a:p>
        </p:txBody>
      </p:sp>
      <p:sp>
        <p:nvSpPr>
          <p:cNvPr id="167942" name="AutoShape 8"/>
          <p:cNvSpPr>
            <a:spLocks noChangeArrowheads="1"/>
          </p:cNvSpPr>
          <p:nvPr/>
        </p:nvSpPr>
        <p:spPr bwMode="auto">
          <a:xfrm>
            <a:off x="3722688" y="2576513"/>
            <a:ext cx="166687" cy="220662"/>
          </a:xfrm>
          <a:prstGeom prst="downArrow">
            <a:avLst>
              <a:gd name="adj1" fmla="val 50000"/>
              <a:gd name="adj2" fmla="val 33095"/>
            </a:avLst>
          </a:prstGeom>
          <a:solidFill>
            <a:schemeClr val="accent2"/>
          </a:solidFill>
          <a:ln w="9525">
            <a:solidFill>
              <a:schemeClr val="tx1"/>
            </a:solidFill>
            <a:miter lim="800000"/>
            <a:headEnd/>
            <a:tailEnd/>
          </a:ln>
        </p:spPr>
        <p:txBody>
          <a:bodyPr vert="eaVert" wrap="none" anchor="ctr"/>
          <a:lstStyle/>
          <a:p>
            <a:pPr eaLnBrk="1" hangingPunct="1"/>
            <a:endParaRPr lang="en-US" sz="1600" b="1">
              <a:solidFill>
                <a:schemeClr val="tx1"/>
              </a:solidFill>
            </a:endParaRPr>
          </a:p>
        </p:txBody>
      </p:sp>
      <p:sp>
        <p:nvSpPr>
          <p:cNvPr id="167943" name="AutoShape 12"/>
          <p:cNvSpPr>
            <a:spLocks noChangeArrowheads="1"/>
          </p:cNvSpPr>
          <p:nvPr/>
        </p:nvSpPr>
        <p:spPr bwMode="auto">
          <a:xfrm>
            <a:off x="3714750" y="3228975"/>
            <a:ext cx="166688" cy="220663"/>
          </a:xfrm>
          <a:prstGeom prst="downArrow">
            <a:avLst>
              <a:gd name="adj1" fmla="val 50000"/>
              <a:gd name="adj2" fmla="val 33095"/>
            </a:avLst>
          </a:prstGeom>
          <a:solidFill>
            <a:schemeClr val="accent2"/>
          </a:solidFill>
          <a:ln w="9525">
            <a:solidFill>
              <a:schemeClr val="tx1"/>
            </a:solidFill>
            <a:miter lim="800000"/>
            <a:headEnd/>
            <a:tailEnd/>
          </a:ln>
        </p:spPr>
        <p:txBody>
          <a:bodyPr vert="eaVert" wrap="none" anchor="ctr"/>
          <a:lstStyle/>
          <a:p>
            <a:pPr eaLnBrk="1" hangingPunct="1"/>
            <a:endParaRPr lang="en-US" sz="1600" b="1">
              <a:solidFill>
                <a:schemeClr val="tx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1" name="Picture 6" descr="http://www.integratedconsultants.com/img/magnifyingglass.jpg"/>
          <p:cNvPicPr>
            <a:picLocks noChangeAspect="1" noChangeArrowheads="1"/>
          </p:cNvPicPr>
          <p:nvPr/>
        </p:nvPicPr>
        <p:blipFill>
          <a:blip r:embed="rId2" cstate="print">
            <a:lum bright="78000" contrast="-66000"/>
          </a:blip>
          <a:srcRect/>
          <a:stretch>
            <a:fillRect/>
          </a:stretch>
        </p:blipFill>
        <p:spPr bwMode="auto">
          <a:xfrm>
            <a:off x="638175" y="917575"/>
            <a:ext cx="8505825" cy="5940425"/>
          </a:xfrm>
          <a:prstGeom prst="rect">
            <a:avLst/>
          </a:prstGeom>
          <a:noFill/>
          <a:ln w="9525">
            <a:noFill/>
            <a:miter lim="800000"/>
            <a:headEnd/>
            <a:tailEnd/>
          </a:ln>
        </p:spPr>
      </p:pic>
      <p:sp>
        <p:nvSpPr>
          <p:cNvPr id="168962" name="Rectangle 2"/>
          <p:cNvSpPr>
            <a:spLocks noGrp="1" noChangeArrowheads="1"/>
          </p:cNvSpPr>
          <p:nvPr>
            <p:ph type="title" idx="4294967295"/>
          </p:nvPr>
        </p:nvSpPr>
        <p:spPr>
          <a:xfrm>
            <a:off x="998538" y="109538"/>
            <a:ext cx="7880350" cy="457200"/>
          </a:xfrm>
        </p:spPr>
        <p:txBody>
          <a:bodyPr/>
          <a:lstStyle/>
          <a:p>
            <a:r>
              <a:rPr lang="en-GB" smtClean="0"/>
              <a:t>Aged Arrears</a:t>
            </a:r>
          </a:p>
        </p:txBody>
      </p:sp>
      <p:sp>
        <p:nvSpPr>
          <p:cNvPr id="168963" name="Text Box 4"/>
          <p:cNvSpPr txBox="1">
            <a:spLocks noChangeArrowheads="1"/>
          </p:cNvSpPr>
          <p:nvPr/>
        </p:nvSpPr>
        <p:spPr bwMode="auto">
          <a:xfrm>
            <a:off x="2441575" y="1374775"/>
            <a:ext cx="5118100" cy="336550"/>
          </a:xfrm>
          <a:prstGeom prst="rect">
            <a:avLst/>
          </a:prstGeom>
          <a:noFill/>
          <a:ln w="9525">
            <a:noFill/>
            <a:miter lim="800000"/>
            <a:headEnd/>
            <a:tailEnd/>
          </a:ln>
        </p:spPr>
        <p:txBody>
          <a:bodyPr>
            <a:spAutoFit/>
          </a:bodyPr>
          <a:lstStyle/>
          <a:p>
            <a:pPr eaLnBrk="1" hangingPunct="1"/>
            <a:endParaRPr lang="en-US" sz="1600" b="1">
              <a:solidFill>
                <a:schemeClr val="tx1"/>
              </a:solidFill>
            </a:endParaRPr>
          </a:p>
        </p:txBody>
      </p:sp>
      <p:sp>
        <p:nvSpPr>
          <p:cNvPr id="12293" name="Text Box 5"/>
          <p:cNvSpPr txBox="1">
            <a:spLocks noChangeArrowheads="1"/>
          </p:cNvSpPr>
          <p:nvPr/>
        </p:nvSpPr>
        <p:spPr bwMode="auto">
          <a:xfrm>
            <a:off x="741363" y="722313"/>
            <a:ext cx="8232775" cy="3108325"/>
          </a:xfrm>
          <a:prstGeom prst="rect">
            <a:avLst/>
          </a:prstGeom>
          <a:noFill/>
          <a:ln w="9525">
            <a:noFill/>
            <a:miter lim="800000"/>
            <a:headEnd/>
            <a:tailEnd/>
          </a:ln>
        </p:spPr>
        <p:txBody>
          <a:bodyPr>
            <a:spAutoFit/>
          </a:bodyPr>
          <a:lstStyle/>
          <a:p>
            <a:pPr algn="r" eaLnBrk="1" hangingPunct="1">
              <a:defRPr/>
            </a:pPr>
            <a:r>
              <a:rPr lang="en-GB" sz="2200" b="1" dirty="0">
                <a:solidFill>
                  <a:srgbClr val="818A8F"/>
                </a:solidFill>
                <a:latin typeface="+mn-lt"/>
                <a:ea typeface="+mn-ea"/>
                <a:cs typeface="+mn-cs"/>
              </a:rPr>
              <a:t>Outside The Quarterly Process</a:t>
            </a:r>
          </a:p>
          <a:p>
            <a:pPr eaLnBrk="1" hangingPunct="1">
              <a:defRPr/>
            </a:pPr>
            <a:endParaRPr lang="en-GB" sz="1500" b="1" dirty="0">
              <a:solidFill>
                <a:schemeClr val="tx1"/>
              </a:solidFill>
              <a:latin typeface="Arial" pitchFamily="34" charset="0"/>
              <a:ea typeface="+mn-ea"/>
              <a:cs typeface="Arial" pitchFamily="34" charset="0"/>
            </a:endParaRPr>
          </a:p>
          <a:p>
            <a:pPr eaLnBrk="1" hangingPunct="1">
              <a:defRPr/>
            </a:pPr>
            <a:endParaRPr lang="en-GB" sz="1500" b="1" dirty="0">
              <a:solidFill>
                <a:schemeClr val="tx1"/>
              </a:solidFill>
              <a:latin typeface="Arial" pitchFamily="34" charset="0"/>
              <a:ea typeface="+mn-ea"/>
              <a:cs typeface="Arial" pitchFamily="34" charset="0"/>
            </a:endParaRPr>
          </a:p>
          <a:p>
            <a:pPr marL="26511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Review with Surveyor / Client</a:t>
            </a:r>
          </a:p>
          <a:p>
            <a:pPr marL="265113" indent="-265113" eaLnBrk="1" hangingPunct="1">
              <a:buFont typeface="Wingdings" pitchFamily="2" charset="2"/>
              <a:buChar char="q"/>
              <a:defRPr/>
            </a:pPr>
            <a:endParaRPr lang="en-GB" sz="1600" b="1" dirty="0">
              <a:solidFill>
                <a:schemeClr val="tx1"/>
              </a:solidFill>
              <a:latin typeface="Futura Bk BT" pitchFamily="34" charset="0"/>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Resolve tenant queries swiftly</a:t>
            </a:r>
          </a:p>
          <a:p>
            <a:pPr marL="265113" indent="-265113" eaLnBrk="1" hangingPunct="1">
              <a:defRPr/>
            </a:pPr>
            <a:endParaRPr lang="en-GB" sz="1600" b="1" dirty="0">
              <a:solidFill>
                <a:schemeClr val="tx1"/>
              </a:solidFill>
              <a:latin typeface="Futura Bk BT" pitchFamily="34" charset="0"/>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Consider payment plans</a:t>
            </a:r>
          </a:p>
          <a:p>
            <a:pPr marL="265113" indent="-265113" eaLnBrk="1" hangingPunct="1">
              <a:buFont typeface="Wingdings" pitchFamily="2" charset="2"/>
              <a:buChar char="q"/>
              <a:defRPr/>
            </a:pPr>
            <a:endParaRPr lang="en-GB" sz="1600" b="1" dirty="0">
              <a:solidFill>
                <a:schemeClr val="tx1"/>
              </a:solidFill>
              <a:latin typeface="Futura Bk BT" pitchFamily="34" charset="0"/>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Monitor insolvency situations</a:t>
            </a:r>
          </a:p>
          <a:p>
            <a:pPr marL="265113" indent="-265113" eaLnBrk="1" hangingPunct="1">
              <a:buFont typeface="Wingdings" pitchFamily="2" charset="2"/>
              <a:buChar char="q"/>
              <a:defRPr/>
            </a:pPr>
            <a:endParaRPr lang="en-GB" sz="1600" b="1" dirty="0">
              <a:solidFill>
                <a:schemeClr val="tx1"/>
              </a:solidFill>
              <a:latin typeface="Futura Bk BT" pitchFamily="34" charset="0"/>
              <a:ea typeface="+mn-ea"/>
              <a:cs typeface="+mn-cs"/>
            </a:endParaRPr>
          </a:p>
          <a:p>
            <a:pPr marL="26511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Recommendation of bailiff / legal action</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5" name="Picture 6" descr="http://www.integratedconsultants.com/img/magnifyingglass.jpg"/>
          <p:cNvPicPr>
            <a:picLocks noChangeAspect="1" noChangeArrowheads="1"/>
          </p:cNvPicPr>
          <p:nvPr/>
        </p:nvPicPr>
        <p:blipFill>
          <a:blip r:embed="rId3" cstate="print">
            <a:lum bright="78000" contrast="-66000"/>
          </a:blip>
          <a:srcRect/>
          <a:stretch>
            <a:fillRect/>
          </a:stretch>
        </p:blipFill>
        <p:spPr bwMode="auto">
          <a:xfrm>
            <a:off x="638175" y="917575"/>
            <a:ext cx="8505825" cy="5940425"/>
          </a:xfrm>
          <a:prstGeom prst="rect">
            <a:avLst/>
          </a:prstGeom>
          <a:noFill/>
          <a:ln w="9525">
            <a:noFill/>
            <a:miter lim="800000"/>
            <a:headEnd/>
            <a:tailEnd/>
          </a:ln>
        </p:spPr>
      </p:pic>
      <p:sp>
        <p:nvSpPr>
          <p:cNvPr id="169986" name="Rectangle 2"/>
          <p:cNvSpPr>
            <a:spLocks noGrp="1" noChangeArrowheads="1"/>
          </p:cNvSpPr>
          <p:nvPr>
            <p:ph type="title" idx="4294967295"/>
          </p:nvPr>
        </p:nvSpPr>
        <p:spPr>
          <a:xfrm>
            <a:off x="998538" y="109538"/>
            <a:ext cx="7880350" cy="457200"/>
          </a:xfrm>
        </p:spPr>
        <p:txBody>
          <a:bodyPr/>
          <a:lstStyle/>
          <a:p>
            <a:r>
              <a:rPr lang="en-GB" smtClean="0"/>
              <a:t>Good Practice Summary</a:t>
            </a:r>
          </a:p>
        </p:txBody>
      </p:sp>
      <p:sp>
        <p:nvSpPr>
          <p:cNvPr id="169987" name="Text Box 4"/>
          <p:cNvSpPr txBox="1">
            <a:spLocks noChangeArrowheads="1"/>
          </p:cNvSpPr>
          <p:nvPr/>
        </p:nvSpPr>
        <p:spPr bwMode="auto">
          <a:xfrm>
            <a:off x="2441575" y="1374775"/>
            <a:ext cx="5118100" cy="336550"/>
          </a:xfrm>
          <a:prstGeom prst="rect">
            <a:avLst/>
          </a:prstGeom>
          <a:noFill/>
          <a:ln w="9525">
            <a:noFill/>
            <a:miter lim="800000"/>
            <a:headEnd/>
            <a:tailEnd/>
          </a:ln>
        </p:spPr>
        <p:txBody>
          <a:bodyPr>
            <a:spAutoFit/>
          </a:bodyPr>
          <a:lstStyle/>
          <a:p>
            <a:pPr eaLnBrk="1" hangingPunct="1"/>
            <a:endParaRPr lang="en-US" sz="1600" b="1">
              <a:solidFill>
                <a:schemeClr val="tx1"/>
              </a:solidFill>
            </a:endParaRPr>
          </a:p>
        </p:txBody>
      </p:sp>
      <p:sp>
        <p:nvSpPr>
          <p:cNvPr id="13317" name="Text Box 5"/>
          <p:cNvSpPr txBox="1">
            <a:spLocks noChangeArrowheads="1"/>
          </p:cNvSpPr>
          <p:nvPr/>
        </p:nvSpPr>
        <p:spPr bwMode="auto">
          <a:xfrm>
            <a:off x="741363" y="722313"/>
            <a:ext cx="8232775" cy="3994150"/>
          </a:xfrm>
          <a:prstGeom prst="rect">
            <a:avLst/>
          </a:prstGeom>
          <a:noFill/>
          <a:ln w="9525">
            <a:noFill/>
            <a:miter lim="800000"/>
            <a:headEnd/>
            <a:tailEnd/>
          </a:ln>
        </p:spPr>
        <p:txBody>
          <a:bodyPr>
            <a:spAutoFit/>
          </a:bodyPr>
          <a:lstStyle/>
          <a:p>
            <a:pPr algn="r" eaLnBrk="1" hangingPunct="1">
              <a:defRPr/>
            </a:pPr>
            <a:r>
              <a:rPr lang="en-GB" sz="2200" b="1" dirty="0">
                <a:solidFill>
                  <a:srgbClr val="818A8F"/>
                </a:solidFill>
                <a:latin typeface="+mn-lt"/>
                <a:ea typeface="+mn-ea"/>
                <a:cs typeface="+mn-cs"/>
              </a:rPr>
              <a:t>Our Recommendations</a:t>
            </a:r>
            <a:r>
              <a:rPr lang="en-GB" sz="2200" b="1" dirty="0">
                <a:solidFill>
                  <a:schemeClr val="tx2"/>
                </a:solidFill>
                <a:ea typeface="+mn-ea"/>
                <a:cs typeface="+mn-cs"/>
              </a:rPr>
              <a:t> </a:t>
            </a:r>
            <a:endParaRPr lang="en-GB" sz="2200" b="1" dirty="0">
              <a:solidFill>
                <a:schemeClr val="tx1"/>
              </a:solidFill>
              <a:ea typeface="+mn-ea"/>
              <a:cs typeface="+mn-cs"/>
            </a:endParaRPr>
          </a:p>
          <a:p>
            <a:pPr eaLnBrk="1" hangingPunct="1">
              <a:defRPr/>
            </a:pPr>
            <a:endParaRPr lang="en-GB" sz="1500" b="1" dirty="0">
              <a:solidFill>
                <a:schemeClr val="tx1"/>
              </a:solidFill>
              <a:ea typeface="+mn-ea"/>
              <a:cs typeface="+mn-cs"/>
            </a:endParaRPr>
          </a:p>
          <a:p>
            <a:pPr eaLnBrk="1" hangingPunct="1">
              <a:defRPr/>
            </a:pPr>
            <a:endParaRPr lang="en-GB" sz="1500" b="1" dirty="0">
              <a:solidFill>
                <a:schemeClr val="tx1"/>
              </a:solidFill>
              <a:ea typeface="+mn-ea"/>
              <a:cs typeface="+mn-cs"/>
            </a:endParaRPr>
          </a:p>
          <a:p>
            <a:pPr marL="265113" lvl="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Early identification of tenants with cash-flow issues  and excuses for non payment</a:t>
            </a:r>
          </a:p>
          <a:p>
            <a:pPr marL="265113" lvl="3" indent="-265113" eaLnBrk="1" hangingPunct="1">
              <a:buClr>
                <a:schemeClr val="accent2"/>
              </a:buClr>
              <a:defRPr/>
            </a:pPr>
            <a:endParaRPr lang="en-GB" sz="1600" b="1" dirty="0">
              <a:solidFill>
                <a:schemeClr val="tx1"/>
              </a:solidFill>
              <a:latin typeface="Futura Bk BT" pitchFamily="34" charset="0"/>
              <a:ea typeface="+mn-ea"/>
              <a:cs typeface="+mn-cs"/>
            </a:endParaRPr>
          </a:p>
          <a:p>
            <a:pPr marL="265113" lvl="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Building tenant relationships through regular communication</a:t>
            </a:r>
          </a:p>
          <a:p>
            <a:pPr marL="265113" lvl="3" indent="-265113" eaLnBrk="1" hangingPunct="1">
              <a:buClr>
                <a:schemeClr val="accent2"/>
              </a:buClr>
              <a:buFont typeface="Wingdings" pitchFamily="2" charset="2"/>
              <a:buChar char="q"/>
              <a:defRPr/>
            </a:pPr>
            <a:endParaRPr lang="en-GB" sz="1600" b="1" dirty="0">
              <a:solidFill>
                <a:schemeClr val="tx1"/>
              </a:solidFill>
              <a:latin typeface="Futura Bk BT" pitchFamily="34" charset="0"/>
              <a:ea typeface="+mn-ea"/>
              <a:cs typeface="+mn-cs"/>
            </a:endParaRPr>
          </a:p>
          <a:p>
            <a:pPr marL="265113" lvl="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Dealing with pension members – “It’s my property”</a:t>
            </a:r>
          </a:p>
          <a:p>
            <a:pPr marL="265113" lvl="3" indent="-265113" eaLnBrk="1" hangingPunct="1">
              <a:buClr>
                <a:schemeClr val="accent2"/>
              </a:buClr>
              <a:defRPr/>
            </a:pPr>
            <a:endParaRPr lang="en-GB" sz="1600" b="1" dirty="0">
              <a:solidFill>
                <a:schemeClr val="tx1"/>
              </a:solidFill>
              <a:latin typeface="Futura Bk BT" pitchFamily="34" charset="0"/>
              <a:ea typeface="+mn-ea"/>
              <a:cs typeface="+mn-cs"/>
            </a:endParaRPr>
          </a:p>
          <a:p>
            <a:pPr marL="265113" lvl="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Taking commercial decisions and not being afraid to instruct bailiffs / solicitors</a:t>
            </a:r>
          </a:p>
          <a:p>
            <a:pPr marL="265113" lvl="3" indent="-265113" eaLnBrk="1" hangingPunct="1">
              <a:buClr>
                <a:schemeClr val="accent2"/>
              </a:buClr>
              <a:buFont typeface="Wingdings" pitchFamily="2" charset="2"/>
              <a:buChar char="q"/>
              <a:defRPr/>
            </a:pPr>
            <a:endParaRPr lang="en-GB" sz="1600" b="1" dirty="0">
              <a:solidFill>
                <a:schemeClr val="tx1"/>
              </a:solidFill>
              <a:latin typeface="Futura Bk BT" pitchFamily="34" charset="0"/>
              <a:ea typeface="+mn-ea"/>
              <a:cs typeface="+mn-cs"/>
            </a:endParaRPr>
          </a:p>
          <a:p>
            <a:pPr marL="265113" lvl="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Regular review of payment plans</a:t>
            </a:r>
          </a:p>
          <a:p>
            <a:pPr marL="265113" lvl="3" indent="-265113" eaLnBrk="1" hangingPunct="1">
              <a:buClr>
                <a:schemeClr val="accent2"/>
              </a:buClr>
              <a:buFont typeface="Wingdings" pitchFamily="2" charset="2"/>
              <a:buChar char="q"/>
              <a:defRPr/>
            </a:pPr>
            <a:endParaRPr lang="en-GB" sz="1600" b="1" dirty="0">
              <a:solidFill>
                <a:schemeClr val="tx1"/>
              </a:solidFill>
              <a:latin typeface="Futura Bk BT" pitchFamily="34" charset="0"/>
              <a:ea typeface="+mn-ea"/>
              <a:cs typeface="+mn-cs"/>
            </a:endParaRPr>
          </a:p>
          <a:p>
            <a:pPr marL="265113" lvl="3" indent="-265113" eaLnBrk="1" hangingPunct="1">
              <a:buClr>
                <a:schemeClr val="accent2"/>
              </a:buClr>
              <a:buFont typeface="Wingdings" pitchFamily="2" charset="2"/>
              <a:buChar char="q"/>
              <a:defRPr/>
            </a:pPr>
            <a:r>
              <a:rPr lang="en-GB" sz="1600" b="1" dirty="0">
                <a:solidFill>
                  <a:schemeClr val="tx1"/>
                </a:solidFill>
                <a:latin typeface="Futura Bk BT" pitchFamily="34" charset="0"/>
                <a:ea typeface="+mn-ea"/>
                <a:cs typeface="+mn-cs"/>
              </a:rPr>
              <a:t>Ensure that rent s received are swiftly transferred to the SIPP</a:t>
            </a:r>
          </a:p>
          <a:p>
            <a:pPr marL="265113" lvl="3" indent="-265113" eaLnBrk="1" hangingPunct="1">
              <a:lnSpc>
                <a:spcPct val="80000"/>
              </a:lnSpc>
              <a:buClr>
                <a:schemeClr val="accent2"/>
              </a:buClr>
              <a:buFont typeface="Wingdings" pitchFamily="2" charset="2"/>
              <a:buChar char="q"/>
              <a:defRPr/>
            </a:pPr>
            <a:endParaRPr lang="en-GB" sz="1600" b="1" dirty="0">
              <a:solidFill>
                <a:schemeClr val="tx1"/>
              </a:solidFill>
              <a:latin typeface="Futura Bk BT" pitchFamily="34" charset="0"/>
              <a:ea typeface="+mn-ea"/>
              <a:cs typeface="+mn-cs"/>
            </a:endParaRPr>
          </a:p>
          <a:p>
            <a:pPr marL="265113" lvl="3" indent="-265113" eaLnBrk="1" hangingPunct="1">
              <a:lnSpc>
                <a:spcPct val="80000"/>
              </a:lnSpc>
              <a:buClr>
                <a:schemeClr val="accent2"/>
              </a:buClr>
              <a:defRPr/>
            </a:pPr>
            <a:endParaRPr lang="en-GB" sz="1600" b="1" dirty="0">
              <a:solidFill>
                <a:schemeClr val="tx1"/>
              </a:solidFill>
              <a:latin typeface="Futura Bk BT" pitchFamily="34" charset="0"/>
              <a:ea typeface="+mn-ea"/>
              <a:cs typeface="+mn-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Title 1"/>
          <p:cNvSpPr>
            <a:spLocks noGrp="1"/>
          </p:cNvSpPr>
          <p:nvPr>
            <p:ph type="title" idx="4294967295"/>
          </p:nvPr>
        </p:nvSpPr>
        <p:spPr/>
        <p:txBody>
          <a:bodyPr/>
          <a:lstStyle/>
          <a:p>
            <a:r>
              <a:rPr lang="en-GB" smtClean="0"/>
              <a:t>Interactive Question</a:t>
            </a:r>
          </a:p>
        </p:txBody>
      </p:sp>
      <p:sp>
        <p:nvSpPr>
          <p:cNvPr id="172034" name="Content Placeholder 2"/>
          <p:cNvSpPr>
            <a:spLocks noGrp="1"/>
          </p:cNvSpPr>
          <p:nvPr>
            <p:ph idx="4294967295"/>
          </p:nvPr>
        </p:nvSpPr>
        <p:spPr/>
        <p:txBody>
          <a:bodyPr/>
          <a:lstStyle/>
          <a:p>
            <a:pPr marL="0" indent="0"/>
            <a:r>
              <a:rPr lang="en-GB" sz="5400" smtClean="0"/>
              <a:t>Do you feel your credit control process is commercially robust?</a:t>
            </a:r>
          </a:p>
          <a:p>
            <a:pPr marL="0" indent="0"/>
            <a:r>
              <a:rPr lang="en-GB" sz="5400" smtClean="0"/>
              <a:t>A = Yes			</a:t>
            </a:r>
          </a:p>
          <a:p>
            <a:pPr marL="0" indent="0"/>
            <a:r>
              <a:rPr lang="en-GB" sz="5400" smtClean="0"/>
              <a:t>B = No</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Title 1"/>
          <p:cNvSpPr>
            <a:spLocks noGrp="1"/>
          </p:cNvSpPr>
          <p:nvPr>
            <p:ph type="title" idx="4294967295"/>
          </p:nvPr>
        </p:nvSpPr>
        <p:spPr/>
        <p:txBody>
          <a:bodyPr/>
          <a:lstStyle/>
          <a:p>
            <a:r>
              <a:rPr lang="en-GB" smtClean="0"/>
              <a:t>Who we are</a:t>
            </a:r>
            <a:br>
              <a:rPr lang="en-GB" smtClean="0"/>
            </a:br>
            <a:endParaRPr lang="en-GB" smtClean="0"/>
          </a:p>
        </p:txBody>
      </p:sp>
      <p:sp>
        <p:nvSpPr>
          <p:cNvPr id="3" name="Content Placeholder 2"/>
          <p:cNvSpPr>
            <a:spLocks noGrp="1"/>
          </p:cNvSpPr>
          <p:nvPr>
            <p:ph idx="4294967295"/>
          </p:nvPr>
        </p:nvSpPr>
        <p:spPr/>
        <p:txBody>
          <a:bodyPr/>
          <a:lstStyle/>
          <a:p>
            <a:pPr marL="0" indent="0">
              <a:defRPr/>
            </a:pPr>
            <a:r>
              <a:rPr lang="en-GB" sz="1600" kern="1200" dirty="0">
                <a:latin typeface="Futura Bk BT" pitchFamily="34" charset="0"/>
              </a:rPr>
              <a:t>Andy Hay </a:t>
            </a:r>
            <a:br>
              <a:rPr lang="en-GB" sz="1600" kern="1200" dirty="0">
                <a:latin typeface="Futura Bk BT" pitchFamily="34" charset="0"/>
              </a:rPr>
            </a:br>
            <a:r>
              <a:rPr lang="en-GB" sz="1600" kern="1200" dirty="0">
                <a:latin typeface="Futura Bk BT" pitchFamily="34" charset="0"/>
              </a:rPr>
              <a:t>Managing Director - Property Asset Management</a:t>
            </a:r>
            <a:br>
              <a:rPr lang="en-GB" sz="1600" kern="1200" dirty="0">
                <a:latin typeface="Futura Bk BT" pitchFamily="34" charset="0"/>
              </a:rPr>
            </a:br>
            <a:r>
              <a:rPr lang="en-GB" sz="1600" kern="1200" dirty="0">
                <a:latin typeface="Futura Bk BT" pitchFamily="34" charset="0"/>
              </a:rPr>
              <a:t>T: 020 7182 3799</a:t>
            </a:r>
            <a:br>
              <a:rPr lang="en-GB" sz="1600" kern="1200" dirty="0">
                <a:latin typeface="Futura Bk BT" pitchFamily="34" charset="0"/>
              </a:rPr>
            </a:br>
            <a:r>
              <a:rPr lang="en-GB" sz="1600" kern="1200" dirty="0">
                <a:latin typeface="Futura Bk BT" pitchFamily="34" charset="0"/>
              </a:rPr>
              <a:t>M: 07899 066 640</a:t>
            </a:r>
            <a:br>
              <a:rPr lang="en-GB" sz="1600" kern="1200" dirty="0">
                <a:latin typeface="Futura Bk BT" pitchFamily="34" charset="0"/>
              </a:rPr>
            </a:br>
            <a:r>
              <a:rPr lang="en-GB" sz="1600" kern="1200" dirty="0">
                <a:latin typeface="Futura Bk BT" pitchFamily="34" charset="0"/>
              </a:rPr>
              <a:t>E: Andy.Hay@cbre.com </a:t>
            </a:r>
            <a:br>
              <a:rPr lang="en-GB" sz="1600" kern="1200" dirty="0">
                <a:latin typeface="Futura Bk BT" pitchFamily="34" charset="0"/>
              </a:rPr>
            </a:br>
            <a:r>
              <a:rPr lang="en-GB" sz="1600" kern="1200" dirty="0">
                <a:latin typeface="Futura Bk BT" pitchFamily="34" charset="0"/>
              </a:rPr>
              <a:t/>
            </a:r>
            <a:br>
              <a:rPr lang="en-GB" sz="1600" kern="1200" dirty="0">
                <a:latin typeface="Futura Bk BT" pitchFamily="34" charset="0"/>
              </a:rPr>
            </a:br>
            <a:r>
              <a:rPr lang="en-GB" sz="1600" kern="1200" dirty="0">
                <a:latin typeface="Futura Bk BT" pitchFamily="34" charset="0"/>
              </a:rPr>
              <a:t>Sharon Sullivan</a:t>
            </a:r>
            <a:br>
              <a:rPr lang="en-GB" sz="1600" kern="1200" dirty="0">
                <a:latin typeface="Futura Bk BT" pitchFamily="34" charset="0"/>
              </a:rPr>
            </a:br>
            <a:r>
              <a:rPr lang="en-GB" sz="1600" kern="1200" dirty="0">
                <a:latin typeface="Futura Bk BT" pitchFamily="34" charset="0"/>
              </a:rPr>
              <a:t>Credit Control Manager</a:t>
            </a:r>
            <a:br>
              <a:rPr lang="en-GB" sz="1600" kern="1200" dirty="0">
                <a:latin typeface="Futura Bk BT" pitchFamily="34" charset="0"/>
              </a:rPr>
            </a:br>
            <a:r>
              <a:rPr lang="en-GB" sz="1600" kern="1200" dirty="0">
                <a:latin typeface="Futura Bk BT" pitchFamily="34" charset="0"/>
              </a:rPr>
              <a:t>T: 0141 228 7225</a:t>
            </a:r>
            <a:br>
              <a:rPr lang="en-GB" sz="1600" kern="1200" dirty="0">
                <a:latin typeface="Futura Bk BT" pitchFamily="34" charset="0"/>
              </a:rPr>
            </a:br>
            <a:r>
              <a:rPr lang="en-GB" sz="1600" kern="1200" dirty="0">
                <a:latin typeface="Futura Bk BT" pitchFamily="34" charset="0"/>
              </a:rPr>
              <a:t>M: 07983 707 887</a:t>
            </a:r>
            <a:br>
              <a:rPr lang="en-GB" sz="1600" kern="1200" dirty="0">
                <a:latin typeface="Futura Bk BT" pitchFamily="34" charset="0"/>
              </a:rPr>
            </a:br>
            <a:r>
              <a:rPr lang="en-GB" sz="1600" kern="1200" dirty="0">
                <a:latin typeface="Futura Bk BT" pitchFamily="34" charset="0"/>
              </a:rPr>
              <a:t>E: Sharon.Sullivan@cbre.com </a:t>
            </a:r>
            <a:br>
              <a:rPr lang="en-GB" sz="1600" kern="1200" dirty="0">
                <a:latin typeface="Futura Bk BT" pitchFamily="34" charset="0"/>
              </a:rPr>
            </a:br>
            <a:r>
              <a:rPr lang="en-GB" sz="1600" kern="1200" dirty="0">
                <a:latin typeface="Futura Bk BT" pitchFamily="34" charset="0"/>
              </a:rPr>
              <a:t/>
            </a:r>
            <a:br>
              <a:rPr lang="en-GB" sz="1600" kern="1200" dirty="0">
                <a:latin typeface="Futura Bk BT" pitchFamily="34" charset="0"/>
              </a:rPr>
            </a:br>
            <a:r>
              <a:rPr lang="en-GB" sz="1600" kern="1200" dirty="0">
                <a:latin typeface="Futura Bk BT" pitchFamily="34" charset="0"/>
              </a:rPr>
              <a:t>Adam Baxter</a:t>
            </a:r>
            <a:br>
              <a:rPr lang="en-GB" sz="1600" kern="1200" dirty="0">
                <a:latin typeface="Futura Bk BT" pitchFamily="34" charset="0"/>
              </a:rPr>
            </a:br>
            <a:r>
              <a:rPr lang="en-GB" sz="1600" kern="1200" dirty="0">
                <a:latin typeface="Futura Bk BT" pitchFamily="34" charset="0"/>
              </a:rPr>
              <a:t>Head of SIPP Property Management Team</a:t>
            </a:r>
            <a:br>
              <a:rPr lang="en-GB" sz="1600" kern="1200" dirty="0">
                <a:latin typeface="Futura Bk BT" pitchFamily="34" charset="0"/>
              </a:rPr>
            </a:br>
            <a:r>
              <a:rPr lang="en-GB" sz="1600" kern="1200" dirty="0">
                <a:latin typeface="Futura Bk BT" pitchFamily="34" charset="0"/>
              </a:rPr>
              <a:t>T: 0113 394 8815</a:t>
            </a:r>
            <a:br>
              <a:rPr lang="en-GB" sz="1600" kern="1200" dirty="0">
                <a:latin typeface="Futura Bk BT" pitchFamily="34" charset="0"/>
              </a:rPr>
            </a:br>
            <a:r>
              <a:rPr lang="en-GB" sz="1600" kern="1200" dirty="0">
                <a:latin typeface="Futura Bk BT" pitchFamily="34" charset="0"/>
              </a:rPr>
              <a:t>M: 07908 622 119</a:t>
            </a:r>
            <a:br>
              <a:rPr lang="en-GB" sz="1600" kern="1200" dirty="0">
                <a:latin typeface="Futura Bk BT" pitchFamily="34" charset="0"/>
              </a:rPr>
            </a:br>
            <a:r>
              <a:rPr lang="en-GB" sz="1600" kern="1200" dirty="0">
                <a:latin typeface="Futura Bk BT" pitchFamily="34" charset="0"/>
              </a:rPr>
              <a:t>E: Adam.Baxter@cbre.com</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4081" name="Picture 2" descr="ampslogo"/>
          <p:cNvPicPr>
            <a:picLocks noChangeAspect="1" noChangeArrowheads="1"/>
          </p:cNvPicPr>
          <p:nvPr/>
        </p:nvPicPr>
        <p:blipFill>
          <a:blip r:embed="rId3" cstate="print"/>
          <a:srcRect/>
          <a:stretch>
            <a:fillRect/>
          </a:stretch>
        </p:blipFill>
        <p:spPr bwMode="auto">
          <a:xfrm>
            <a:off x="900113" y="981075"/>
            <a:ext cx="7640637" cy="1073150"/>
          </a:xfrm>
          <a:prstGeom prst="rect">
            <a:avLst/>
          </a:prstGeom>
          <a:noFill/>
          <a:ln w="9525">
            <a:noFill/>
            <a:miter lim="800000"/>
            <a:headEnd/>
            <a:tailEnd/>
          </a:ln>
        </p:spPr>
      </p:pic>
      <p:sp>
        <p:nvSpPr>
          <p:cNvPr id="174082" name="Text Box 3"/>
          <p:cNvSpPr txBox="1">
            <a:spLocks noChangeArrowheads="1"/>
          </p:cNvSpPr>
          <p:nvPr/>
        </p:nvSpPr>
        <p:spPr bwMode="auto">
          <a:xfrm>
            <a:off x="250825" y="2349500"/>
            <a:ext cx="8893175" cy="5116513"/>
          </a:xfrm>
          <a:prstGeom prst="rect">
            <a:avLst/>
          </a:prstGeom>
          <a:noFill/>
          <a:ln w="9525">
            <a:noFill/>
            <a:miter lim="800000"/>
            <a:headEnd/>
            <a:tailEnd/>
          </a:ln>
        </p:spPr>
        <p:txBody>
          <a:bodyPr>
            <a:spAutoFit/>
          </a:bodyPr>
          <a:lstStyle/>
          <a:p>
            <a:pPr algn="ctr" eaLnBrk="1" hangingPunct="1">
              <a:spcBef>
                <a:spcPct val="50000"/>
              </a:spcBef>
            </a:pPr>
            <a:r>
              <a:rPr lang="en-US" sz="4400" b="1">
                <a:solidFill>
                  <a:srgbClr val="6699FF"/>
                </a:solidFill>
                <a:latin typeface="Verdana" pitchFamily="34" charset="0"/>
              </a:rPr>
              <a:t>Mike Norris </a:t>
            </a:r>
          </a:p>
          <a:p>
            <a:pPr algn="ctr" eaLnBrk="1" hangingPunct="1">
              <a:spcBef>
                <a:spcPct val="50000"/>
              </a:spcBef>
            </a:pPr>
            <a:r>
              <a:rPr lang="en-US" sz="4400" b="1">
                <a:solidFill>
                  <a:srgbClr val="6699FF"/>
                </a:solidFill>
                <a:latin typeface="Verdana" pitchFamily="34" charset="0"/>
              </a:rPr>
              <a:t>MDP Administration Services LLP</a:t>
            </a:r>
          </a:p>
          <a:p>
            <a:pPr algn="ctr" eaLnBrk="1" hangingPunct="1">
              <a:spcBef>
                <a:spcPct val="50000"/>
              </a:spcBef>
            </a:pPr>
            <a:r>
              <a:rPr lang="en-GB" sz="4400" b="1">
                <a:solidFill>
                  <a:schemeClr val="tx1"/>
                </a:solidFill>
                <a:latin typeface="Verdana" pitchFamily="34" charset="0"/>
              </a:rPr>
              <a:t>What is Residential Property?</a:t>
            </a:r>
            <a:endParaRPr lang="en-US" sz="4400" b="1">
              <a:solidFill>
                <a:schemeClr val="tx1"/>
              </a:solidFill>
              <a:latin typeface="Verdana" pitchFamily="34" charset="0"/>
            </a:endParaRPr>
          </a:p>
          <a:p>
            <a:pPr algn="ctr" eaLnBrk="1" hangingPunct="1">
              <a:spcBef>
                <a:spcPct val="50000"/>
              </a:spcBef>
            </a:pPr>
            <a:endParaRPr lang="en-US" sz="4400" b="1">
              <a:solidFill>
                <a:srgbClr val="6699FF"/>
              </a:solidFill>
              <a:latin typeface="Verdana" pitchFamily="34" charset="0"/>
            </a:endParaRPr>
          </a:p>
        </p:txBody>
      </p:sp>
    </p:spTree>
  </p:cSld>
  <p:clrMapOvr>
    <a:masterClrMapping/>
  </p:clrMapOvr>
  <p:transition>
    <p:pull dir="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6129" name="Rectangle 2"/>
          <p:cNvSpPr>
            <a:spLocks noGrp="1"/>
          </p:cNvSpPr>
          <p:nvPr>
            <p:ph type="body" idx="1"/>
          </p:nvPr>
        </p:nvSpPr>
        <p:spPr/>
        <p:txBody>
          <a:bodyPr/>
          <a:lstStyle/>
          <a:p>
            <a:endParaRPr lang="en-GB" smtClean="0">
              <a:latin typeface="Tahoma" pitchFamily="34" charset="0"/>
            </a:endParaRPr>
          </a:p>
          <a:p>
            <a:r>
              <a:rPr lang="en-GB" smtClean="0"/>
              <a:t>We will know it when we see it, won’t we?</a:t>
            </a:r>
          </a:p>
        </p:txBody>
      </p:sp>
    </p:spTree>
  </p:cSld>
  <p:clrMapOvr>
    <a:masterClrMapping/>
  </p:clrMapOvr>
  <p:transition>
    <p:pull dir="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1714" name="Rectangle 2"/>
          <p:cNvSpPr>
            <a:spLocks noGrp="1"/>
          </p:cNvSpPr>
          <p:nvPr>
            <p:ph type="title"/>
          </p:nvPr>
        </p:nvSpPr>
        <p:spPr bwMode="auto"/>
        <p:txBody>
          <a:bodyPr wrap="square" lIns="91440" tIns="45720" rIns="91440" bIns="45720" numCol="1" anchorCtr="0" compatLnSpc="1">
            <a:prstTxWarp prst="textNoShape">
              <a:avLst/>
            </a:prstTxWarp>
          </a:bodyPr>
          <a:lstStyle/>
          <a:p>
            <a:pPr>
              <a:defRPr/>
            </a:pPr>
            <a:endParaRPr lang="en-US" smtClean="0"/>
          </a:p>
        </p:txBody>
      </p:sp>
      <p:sp>
        <p:nvSpPr>
          <p:cNvPr id="177154" name="Rectangle 3"/>
          <p:cNvSpPr>
            <a:spLocks noGrp="1"/>
          </p:cNvSpPr>
          <p:nvPr>
            <p:ph type="body" idx="1"/>
          </p:nvPr>
        </p:nvSpPr>
        <p:spPr/>
        <p:txBody>
          <a:bodyPr/>
          <a:lstStyle/>
          <a:p>
            <a:endParaRPr lang="en-US" smtClean="0"/>
          </a:p>
        </p:txBody>
      </p:sp>
      <p:pic>
        <p:nvPicPr>
          <p:cNvPr id="177155" name="Picture 4" descr="Residential_house_cgi_view_large1243947670"/>
          <p:cNvPicPr>
            <a:picLocks noChangeAspect="1" noChangeArrowheads="1"/>
          </p:cNvPicPr>
          <p:nvPr/>
        </p:nvPicPr>
        <p:blipFill>
          <a:blip r:embed="rId2" cstate="print"/>
          <a:srcRect/>
          <a:stretch>
            <a:fillRect/>
          </a:stretch>
        </p:blipFill>
        <p:spPr bwMode="auto">
          <a:xfrm>
            <a:off x="468313" y="260350"/>
            <a:ext cx="8189912" cy="61420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2738" name="Rectangle 2"/>
          <p:cNvSpPr>
            <a:spLocks noGrp="1"/>
          </p:cNvSpPr>
          <p:nvPr>
            <p:ph type="title"/>
          </p:nvPr>
        </p:nvSpPr>
        <p:spPr bwMode="auto">
          <a:xfrm>
            <a:off x="468313" y="1773238"/>
            <a:ext cx="8229600" cy="2879725"/>
          </a:xfrm>
        </p:spPr>
        <p:txBody>
          <a:bodyPr wrap="square" lIns="91440" tIns="45720" rIns="91440" bIns="45720" numCol="1" anchorCtr="0" compatLnSpc="1">
            <a:prstTxWarp prst="textNoShape">
              <a:avLst/>
            </a:prstTxWarp>
            <a:normAutofit fontScale="90000"/>
          </a:bodyPr>
          <a:lstStyle/>
          <a:p>
            <a:pPr>
              <a:defRPr/>
            </a:pPr>
            <a:r>
              <a:rPr lang="en-GB" sz="3700" smtClean="0"/>
              <a:t>Question – </a:t>
            </a:r>
            <a:br>
              <a:rPr lang="en-GB" sz="3700" smtClean="0"/>
            </a:br>
            <a:r>
              <a:rPr lang="en-GB" sz="3700" smtClean="0"/>
              <a:t/>
            </a:r>
            <a:br>
              <a:rPr lang="en-GB" sz="3700" smtClean="0"/>
            </a:br>
            <a:r>
              <a:rPr lang="en-GB" sz="3700" smtClean="0"/>
              <a:t>Does anyone hold residential property in their Pension Funds ?</a:t>
            </a:r>
            <a:br>
              <a:rPr lang="en-GB" sz="3700" smtClean="0"/>
            </a:br>
            <a:r>
              <a:rPr lang="en-GB" sz="3700" smtClean="0"/>
              <a:t/>
            </a:r>
            <a:br>
              <a:rPr lang="en-GB" sz="3700" smtClean="0"/>
            </a:br>
            <a:r>
              <a:rPr lang="en-GB" sz="3700" smtClean="0"/>
              <a:t>A = Yes </a:t>
            </a:r>
            <a:br>
              <a:rPr lang="en-GB" sz="3700" smtClean="0"/>
            </a:br>
            <a:r>
              <a:rPr lang="en-GB" sz="3700" smtClean="0"/>
              <a:t>B = No</a:t>
            </a:r>
            <a:br>
              <a:rPr lang="en-GB" sz="3700" smtClean="0"/>
            </a:br>
            <a:r>
              <a:rPr lang="en-GB" sz="3700" smtClean="0"/>
              <a:t>C = Don’t Know </a:t>
            </a:r>
          </a:p>
        </p:txBody>
      </p:sp>
    </p:spTree>
  </p:cSld>
  <p:clrMapOvr>
    <a:masterClrMapping/>
  </p:clrMapOvr>
  <p:transition>
    <p:pull dir="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9201" name="Rectangle 2"/>
          <p:cNvSpPr>
            <a:spLocks noGrp="1"/>
          </p:cNvSpPr>
          <p:nvPr>
            <p:ph type="body" idx="1"/>
          </p:nvPr>
        </p:nvSpPr>
        <p:spPr/>
        <p:txBody>
          <a:bodyPr/>
          <a:lstStyle/>
          <a:p>
            <a:endParaRPr lang="en-GB" smtClean="0"/>
          </a:p>
          <a:p>
            <a:r>
              <a:rPr lang="en-GB" sz="3200" smtClean="0"/>
              <a:t>But the problem is as Scheme Administrators we do not see the property, we rely on the information supplied to us by our clients and their professionals</a:t>
            </a:r>
          </a:p>
        </p:txBody>
      </p:sp>
    </p:spTree>
  </p:cSld>
  <p:clrMapOvr>
    <a:masterClrMapping/>
  </p:clrMapOvr>
  <p:transition>
    <p:pull dir="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0225" name="Rectangle 2"/>
          <p:cNvSpPr>
            <a:spLocks noGrp="1"/>
          </p:cNvSpPr>
          <p:nvPr>
            <p:ph type="body" idx="1"/>
          </p:nvPr>
        </p:nvSpPr>
        <p:spPr/>
        <p:txBody>
          <a:bodyPr/>
          <a:lstStyle/>
          <a:p>
            <a:r>
              <a:rPr lang="en-GB" sz="3600" smtClean="0"/>
              <a:t>So a client calls us and says that he wishes to buy a property and as he is ‘well informed’ he advises us that the property is not residential.</a:t>
            </a:r>
            <a:r>
              <a:rPr lang="en-GB" smtClean="0"/>
              <a:t> </a:t>
            </a:r>
          </a:p>
        </p:txBody>
      </p:sp>
    </p:spTree>
  </p:cSld>
  <p:clrMapOvr>
    <a:masterClrMapping/>
  </p:clrMapOvr>
  <p:transition>
    <p:pull dir="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5810" name="Rectangle 2"/>
          <p:cNvSpPr>
            <a:spLocks noGrp="1"/>
          </p:cNvSpPr>
          <p:nvPr>
            <p:ph type="title"/>
          </p:nvPr>
        </p:nvSpPr>
        <p:spPr bwMode="auto"/>
        <p:txBody>
          <a:bodyPr wrap="square" lIns="91440" tIns="45720" rIns="91440" bIns="45720" numCol="1" anchorCtr="0" compatLnSpc="1">
            <a:prstTxWarp prst="textNoShape">
              <a:avLst/>
            </a:prstTxWarp>
          </a:bodyPr>
          <a:lstStyle/>
          <a:p>
            <a:pPr>
              <a:defRPr/>
            </a:pPr>
            <a:endParaRPr lang="en-US" smtClean="0"/>
          </a:p>
        </p:txBody>
      </p:sp>
      <p:sp>
        <p:nvSpPr>
          <p:cNvPr id="181250" name="Rectangle 3"/>
          <p:cNvSpPr>
            <a:spLocks noGrp="1"/>
          </p:cNvSpPr>
          <p:nvPr>
            <p:ph type="body" idx="1"/>
          </p:nvPr>
        </p:nvSpPr>
        <p:spPr/>
        <p:txBody>
          <a:bodyPr/>
          <a:lstStyle/>
          <a:p>
            <a:endParaRPr lang="en-US" smtClean="0"/>
          </a:p>
        </p:txBody>
      </p:sp>
      <p:pic>
        <p:nvPicPr>
          <p:cNvPr id="181251" name="Picture 4" descr="thornhill clinic outside"/>
          <p:cNvPicPr>
            <a:picLocks noChangeAspect="1" noChangeArrowheads="1"/>
          </p:cNvPicPr>
          <p:nvPr/>
        </p:nvPicPr>
        <p:blipFill>
          <a:blip r:embed="rId2" cstate="print"/>
          <a:srcRect/>
          <a:stretch>
            <a:fillRect/>
          </a:stretch>
        </p:blipFill>
        <p:spPr bwMode="auto">
          <a:xfrm>
            <a:off x="468313" y="333375"/>
            <a:ext cx="8280400" cy="5688013"/>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3" name="Rectangle 2"/>
          <p:cNvSpPr>
            <a:spLocks noGrp="1"/>
          </p:cNvSpPr>
          <p:nvPr>
            <p:ph type="body" idx="1"/>
          </p:nvPr>
        </p:nvSpPr>
        <p:spPr/>
        <p:txBody>
          <a:bodyPr/>
          <a:lstStyle/>
          <a:p>
            <a:endParaRPr lang="en-GB" dirty="0" smtClean="0"/>
          </a:p>
          <a:p>
            <a:r>
              <a:rPr lang="en-GB" sz="3200" dirty="0" smtClean="0"/>
              <a:t>As you can see </a:t>
            </a:r>
            <a:r>
              <a:rPr lang="en-GB" sz="3200" dirty="0" smtClean="0"/>
              <a:t>it </a:t>
            </a:r>
            <a:r>
              <a:rPr lang="en-GB" sz="3200" dirty="0" smtClean="0"/>
              <a:t>looks like a residential property but is it?</a:t>
            </a:r>
          </a:p>
        </p:txBody>
      </p:sp>
    </p:spTree>
  </p:cSld>
  <p:clrMapOvr>
    <a:masterClrMapping/>
  </p:clrMapOvr>
  <p:transition>
    <p:pull dir="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3297" name="Rectangle 2"/>
          <p:cNvSpPr>
            <a:spLocks noGrp="1"/>
          </p:cNvSpPr>
          <p:nvPr>
            <p:ph type="body" idx="1"/>
          </p:nvPr>
        </p:nvSpPr>
        <p:spPr/>
        <p:txBody>
          <a:bodyPr/>
          <a:lstStyle/>
          <a:p>
            <a:endParaRPr lang="en-GB" smtClean="0"/>
          </a:p>
          <a:p>
            <a:r>
              <a:rPr lang="en-GB" sz="3200" smtClean="0"/>
              <a:t>This is the main problem we all have. </a:t>
            </a:r>
          </a:p>
          <a:p>
            <a:endParaRPr lang="en-GB" sz="3200" smtClean="0"/>
          </a:p>
          <a:p>
            <a:r>
              <a:rPr lang="en-GB" sz="3200" smtClean="0"/>
              <a:t>Sometimes a client will tell us that something is NOT residential and on the face of it he is right but is that correct?</a:t>
            </a:r>
          </a:p>
        </p:txBody>
      </p:sp>
    </p:spTree>
  </p:cSld>
  <p:clrMapOvr>
    <a:masterClrMapping/>
  </p:clrMapOvr>
  <p:transition>
    <p:pull dir="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21" name="Rectangle 2"/>
          <p:cNvSpPr>
            <a:spLocks noGrp="1"/>
          </p:cNvSpPr>
          <p:nvPr>
            <p:ph type="body" idx="1"/>
          </p:nvPr>
        </p:nvSpPr>
        <p:spPr/>
        <p:txBody>
          <a:bodyPr/>
          <a:lstStyle/>
          <a:p>
            <a:endParaRPr lang="en-GB" smtClean="0"/>
          </a:p>
          <a:p>
            <a:r>
              <a:rPr lang="en-GB" sz="3200" smtClean="0"/>
              <a:t>The next picture is a development of offices and shops and has flats at the top let commercially and the seller has advised the client that the purchase is all commercial</a:t>
            </a:r>
          </a:p>
        </p:txBody>
      </p:sp>
    </p:spTree>
  </p:cSld>
  <p:clrMapOvr>
    <a:masterClrMapping/>
  </p:clrMapOvr>
  <p:transition>
    <p:pull dir="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5345" name="Picture 2" descr="weller_street_se1_92826492779070647"/>
          <p:cNvPicPr>
            <a:picLocks noChangeAspect="1" noChangeArrowheads="1"/>
          </p:cNvPicPr>
          <p:nvPr/>
        </p:nvPicPr>
        <p:blipFill>
          <a:blip r:embed="rId2" cstate="print"/>
          <a:srcRect/>
          <a:stretch>
            <a:fillRect/>
          </a:stretch>
        </p:blipFill>
        <p:spPr bwMode="auto">
          <a:xfrm>
            <a:off x="971550" y="611188"/>
            <a:ext cx="7704138" cy="5372100"/>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6369" name="Rectangle 2"/>
          <p:cNvSpPr>
            <a:spLocks noGrp="1"/>
          </p:cNvSpPr>
          <p:nvPr>
            <p:ph type="body" idx="1"/>
          </p:nvPr>
        </p:nvSpPr>
        <p:spPr>
          <a:xfrm>
            <a:off x="457200" y="981075"/>
            <a:ext cx="8229600" cy="5026025"/>
          </a:xfrm>
        </p:spPr>
        <p:txBody>
          <a:bodyPr/>
          <a:lstStyle/>
          <a:p>
            <a:endParaRPr lang="en-GB" sz="2300" smtClean="0"/>
          </a:p>
          <a:p>
            <a:r>
              <a:rPr lang="en-GB" sz="2900" smtClean="0"/>
              <a:t>This next slide is a Power Station with development permission to convert to offices, shops and flats.</a:t>
            </a:r>
          </a:p>
          <a:p>
            <a:endParaRPr lang="en-GB" sz="2900" smtClean="0"/>
          </a:p>
          <a:p>
            <a:r>
              <a:rPr lang="en-GB" sz="2900" smtClean="0"/>
              <a:t>What is the difference in the 2 properties</a:t>
            </a:r>
          </a:p>
          <a:p>
            <a:endParaRPr lang="en-GB" sz="2900" smtClean="0"/>
          </a:p>
          <a:p>
            <a:r>
              <a:rPr lang="en-GB" sz="2900" smtClean="0"/>
              <a:t>Not a lot really except one is being developed and one has been developed</a:t>
            </a:r>
          </a:p>
        </p:txBody>
      </p:sp>
    </p:spTree>
  </p:cSld>
  <p:clrMapOvr>
    <a:masterClrMapping/>
  </p:clrMapOvr>
  <p:transition>
    <p:pull dir="rd"/>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1954" name="Rectangle 2"/>
          <p:cNvSpPr>
            <a:spLocks noGrp="1"/>
          </p:cNvSpPr>
          <p:nvPr>
            <p:ph type="title"/>
          </p:nvPr>
        </p:nvSpPr>
        <p:spPr bwMode="auto"/>
        <p:txBody>
          <a:bodyPr wrap="square" lIns="91440" tIns="45720" rIns="91440" bIns="45720" numCol="1" anchorCtr="0" compatLnSpc="1">
            <a:prstTxWarp prst="textNoShape">
              <a:avLst/>
            </a:prstTxWarp>
          </a:bodyPr>
          <a:lstStyle/>
          <a:p>
            <a:pPr>
              <a:defRPr/>
            </a:pPr>
            <a:endParaRPr lang="en-US" smtClean="0"/>
          </a:p>
        </p:txBody>
      </p:sp>
      <p:sp>
        <p:nvSpPr>
          <p:cNvPr id="187394" name="Rectangle 3"/>
          <p:cNvSpPr>
            <a:spLocks noGrp="1"/>
          </p:cNvSpPr>
          <p:nvPr>
            <p:ph type="body" idx="1"/>
          </p:nvPr>
        </p:nvSpPr>
        <p:spPr/>
        <p:txBody>
          <a:bodyPr/>
          <a:lstStyle/>
          <a:p>
            <a:endParaRPr lang="en-US" smtClean="0"/>
          </a:p>
        </p:txBody>
      </p:sp>
      <p:pic>
        <p:nvPicPr>
          <p:cNvPr id="187395" name="Picture 4" descr="images"/>
          <p:cNvPicPr>
            <a:picLocks noChangeAspect="1" noChangeArrowheads="1"/>
          </p:cNvPicPr>
          <p:nvPr/>
        </p:nvPicPr>
        <p:blipFill>
          <a:blip r:embed="rId2" cstate="print"/>
          <a:srcRect/>
          <a:stretch>
            <a:fillRect/>
          </a:stretch>
        </p:blipFill>
        <p:spPr bwMode="auto">
          <a:xfrm>
            <a:off x="468313" y="260350"/>
            <a:ext cx="8207375" cy="5757863"/>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8417" name="Rectangle 2"/>
          <p:cNvSpPr>
            <a:spLocks noGrp="1"/>
          </p:cNvSpPr>
          <p:nvPr>
            <p:ph type="body" idx="1"/>
          </p:nvPr>
        </p:nvSpPr>
        <p:spPr/>
        <p:txBody>
          <a:bodyPr/>
          <a:lstStyle/>
          <a:p>
            <a:endParaRPr lang="en-GB" sz="3200" smtClean="0"/>
          </a:p>
          <a:p>
            <a:r>
              <a:rPr lang="en-GB" sz="3200" smtClean="0"/>
              <a:t>So in the clients eyes there is no difference between the two but we know different don’t we?</a:t>
            </a:r>
          </a:p>
          <a:p>
            <a:endParaRPr lang="en-GB" sz="3200" smtClean="0"/>
          </a:p>
          <a:p>
            <a:r>
              <a:rPr lang="en-GB" sz="3200" smtClean="0"/>
              <a:t>Let us consider if some other properties would be acceptable?</a:t>
            </a:r>
          </a:p>
        </p:txBody>
      </p:sp>
    </p:spTree>
  </p:cSld>
  <p:clrMapOvr>
    <a:masterClrMapping/>
  </p:clrMapOvr>
  <p:transition>
    <p:pull dir="r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4002" name="Rectangle 2"/>
          <p:cNvSpPr>
            <a:spLocks noGrp="1"/>
          </p:cNvSpPr>
          <p:nvPr>
            <p:ph type="title"/>
          </p:nvPr>
        </p:nvSpPr>
        <p:spPr bwMode="auto"/>
        <p:txBody>
          <a:bodyPr wrap="square" lIns="91440" tIns="45720" rIns="91440" bIns="45720" numCol="1" anchorCtr="0" compatLnSpc="1">
            <a:prstTxWarp prst="textNoShape">
              <a:avLst/>
            </a:prstTxWarp>
          </a:bodyPr>
          <a:lstStyle/>
          <a:p>
            <a:pPr>
              <a:defRPr/>
            </a:pPr>
            <a:endParaRPr lang="en-US" smtClean="0"/>
          </a:p>
        </p:txBody>
      </p:sp>
      <p:sp>
        <p:nvSpPr>
          <p:cNvPr id="189442" name="Rectangle 3"/>
          <p:cNvSpPr>
            <a:spLocks noGrp="1"/>
          </p:cNvSpPr>
          <p:nvPr>
            <p:ph type="body" idx="1"/>
          </p:nvPr>
        </p:nvSpPr>
        <p:spPr/>
        <p:txBody>
          <a:bodyPr/>
          <a:lstStyle/>
          <a:p>
            <a:endParaRPr lang="en-US" smtClean="0"/>
          </a:p>
        </p:txBody>
      </p:sp>
      <p:pic>
        <p:nvPicPr>
          <p:cNvPr id="189443" name="Picture 4" descr="20092813-0"/>
          <p:cNvPicPr>
            <a:picLocks noChangeAspect="1" noChangeArrowheads="1"/>
          </p:cNvPicPr>
          <p:nvPr/>
        </p:nvPicPr>
        <p:blipFill>
          <a:blip r:embed="rId2" cstate="print"/>
          <a:srcRect/>
          <a:stretch>
            <a:fillRect/>
          </a:stretch>
        </p:blipFill>
        <p:spPr bwMode="auto">
          <a:xfrm>
            <a:off x="468313" y="260350"/>
            <a:ext cx="8207375" cy="57610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5026" name="Rectangle 2"/>
          <p:cNvSpPr>
            <a:spLocks noGrp="1"/>
          </p:cNvSpPr>
          <p:nvPr>
            <p:ph type="title"/>
          </p:nvPr>
        </p:nvSpPr>
        <p:spPr bwMode="auto"/>
        <p:txBody>
          <a:bodyPr wrap="square" lIns="91440" tIns="45720" rIns="91440" bIns="45720" numCol="1" anchorCtr="0" compatLnSpc="1">
            <a:prstTxWarp prst="textNoShape">
              <a:avLst/>
            </a:prstTxWarp>
          </a:bodyPr>
          <a:lstStyle/>
          <a:p>
            <a:pPr>
              <a:defRPr/>
            </a:pPr>
            <a:endParaRPr lang="en-US" smtClean="0"/>
          </a:p>
        </p:txBody>
      </p:sp>
      <p:sp>
        <p:nvSpPr>
          <p:cNvPr id="190466" name="Rectangle 3"/>
          <p:cNvSpPr>
            <a:spLocks noGrp="1"/>
          </p:cNvSpPr>
          <p:nvPr>
            <p:ph type="body" idx="1"/>
          </p:nvPr>
        </p:nvSpPr>
        <p:spPr/>
        <p:txBody>
          <a:bodyPr/>
          <a:lstStyle/>
          <a:p>
            <a:endParaRPr lang="en-US" smtClean="0"/>
          </a:p>
        </p:txBody>
      </p:sp>
      <p:pic>
        <p:nvPicPr>
          <p:cNvPr id="190467" name="Picture 4" descr="pear-tree-farm_ph_612x300"/>
          <p:cNvPicPr>
            <a:picLocks noChangeAspect="1" noChangeArrowheads="1"/>
          </p:cNvPicPr>
          <p:nvPr/>
        </p:nvPicPr>
        <p:blipFill>
          <a:blip r:embed="rId2" cstate="print"/>
          <a:srcRect/>
          <a:stretch>
            <a:fillRect/>
          </a:stretch>
        </p:blipFill>
        <p:spPr bwMode="auto">
          <a:xfrm>
            <a:off x="468313" y="260350"/>
            <a:ext cx="8280400" cy="57610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6050" name="Rectangle 2"/>
          <p:cNvSpPr>
            <a:spLocks noGrp="1"/>
          </p:cNvSpPr>
          <p:nvPr>
            <p:ph type="title"/>
          </p:nvPr>
        </p:nvSpPr>
        <p:spPr bwMode="auto"/>
        <p:txBody>
          <a:bodyPr wrap="square" lIns="91440" tIns="45720" rIns="91440" bIns="45720" numCol="1" anchorCtr="0" compatLnSpc="1">
            <a:prstTxWarp prst="textNoShape">
              <a:avLst/>
            </a:prstTxWarp>
          </a:bodyPr>
          <a:lstStyle/>
          <a:p>
            <a:pPr>
              <a:defRPr/>
            </a:pPr>
            <a:endParaRPr lang="en-US" smtClean="0"/>
          </a:p>
        </p:txBody>
      </p:sp>
      <p:sp>
        <p:nvSpPr>
          <p:cNvPr id="191490" name="Rectangle 3"/>
          <p:cNvSpPr>
            <a:spLocks noGrp="1"/>
          </p:cNvSpPr>
          <p:nvPr>
            <p:ph type="body" idx="1"/>
          </p:nvPr>
        </p:nvSpPr>
        <p:spPr/>
        <p:txBody>
          <a:bodyPr/>
          <a:lstStyle/>
          <a:p>
            <a:endParaRPr lang="en-US" smtClean="0"/>
          </a:p>
        </p:txBody>
      </p:sp>
      <p:pic>
        <p:nvPicPr>
          <p:cNvPr id="191491" name="Picture 4" descr="1297805295_property"/>
          <p:cNvPicPr>
            <a:picLocks noChangeAspect="1" noChangeArrowheads="1"/>
          </p:cNvPicPr>
          <p:nvPr/>
        </p:nvPicPr>
        <p:blipFill>
          <a:blip r:embed="rId2" cstate="print"/>
          <a:srcRect/>
          <a:stretch>
            <a:fillRect/>
          </a:stretch>
        </p:blipFill>
        <p:spPr bwMode="auto">
          <a:xfrm>
            <a:off x="539750" y="333375"/>
            <a:ext cx="8064500" cy="5616575"/>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7074" name="Rectangle 2"/>
          <p:cNvSpPr>
            <a:spLocks noGrp="1"/>
          </p:cNvSpPr>
          <p:nvPr>
            <p:ph type="ctrTitle"/>
          </p:nvPr>
        </p:nvSpPr>
        <p:spPr bwMode="auto">
          <a:xfrm>
            <a:off x="685800" y="549275"/>
            <a:ext cx="7772400" cy="1655763"/>
          </a:xfrm>
        </p:spPr>
        <p:txBody>
          <a:bodyPr wrap="square" lIns="91440" tIns="45720" rIns="91440" bIns="45720" numCol="1" anchorCtr="0" compatLnSpc="1">
            <a:prstTxWarp prst="textNoShape">
              <a:avLst/>
            </a:prstTxWarp>
          </a:bodyPr>
          <a:lstStyle/>
          <a:p>
            <a:pPr>
              <a:defRPr/>
            </a:pPr>
            <a:r>
              <a:rPr lang="en-GB" smtClean="0"/>
              <a:t>Question – </a:t>
            </a:r>
            <a:br>
              <a:rPr lang="en-GB" smtClean="0"/>
            </a:br>
            <a:endParaRPr lang="en-GB" smtClean="0"/>
          </a:p>
        </p:txBody>
      </p:sp>
      <p:sp>
        <p:nvSpPr>
          <p:cNvPr id="192514" name="Rectangle 3"/>
          <p:cNvSpPr>
            <a:spLocks noGrp="1"/>
          </p:cNvSpPr>
          <p:nvPr>
            <p:ph type="subTitle" idx="1"/>
          </p:nvPr>
        </p:nvSpPr>
        <p:spPr>
          <a:xfrm>
            <a:off x="755650" y="1412875"/>
            <a:ext cx="7016750" cy="4225925"/>
          </a:xfrm>
        </p:spPr>
        <p:txBody>
          <a:bodyPr/>
          <a:lstStyle/>
          <a:p>
            <a:pPr marL="109538" algn="l"/>
            <a:r>
              <a:rPr lang="en-GB" smtClean="0"/>
              <a:t>Does anyone hold land next to a clients property in their Pension Funds?</a:t>
            </a:r>
          </a:p>
          <a:p>
            <a:pPr marL="109538" algn="l"/>
            <a:endParaRPr lang="en-GB" smtClean="0"/>
          </a:p>
          <a:p>
            <a:pPr marL="109538" algn="l"/>
            <a:r>
              <a:rPr lang="en-GB" smtClean="0"/>
              <a:t>A = Yes </a:t>
            </a:r>
            <a:br>
              <a:rPr lang="en-GB" smtClean="0"/>
            </a:br>
            <a:r>
              <a:rPr lang="en-GB" smtClean="0"/>
              <a:t>B = No</a:t>
            </a:r>
            <a:br>
              <a:rPr lang="en-GB" smtClean="0"/>
            </a:br>
            <a:r>
              <a:rPr lang="en-GB" smtClean="0"/>
              <a:t>C = Don’t Know</a:t>
            </a:r>
          </a:p>
        </p:txBody>
      </p:sp>
    </p:spTree>
  </p:cSld>
  <p:clrMapOvr>
    <a:masterClrMapping/>
  </p:clrMapOvr>
  <p:transition>
    <p:pull dir="rd"/>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93537" name="Picture 2" descr="1607812_f260"/>
          <p:cNvPicPr>
            <a:picLocks noChangeAspect="1" noChangeArrowheads="1"/>
          </p:cNvPicPr>
          <p:nvPr/>
        </p:nvPicPr>
        <p:blipFill>
          <a:blip r:embed="rId2" cstate="print"/>
          <a:srcRect/>
          <a:stretch>
            <a:fillRect/>
          </a:stretch>
        </p:blipFill>
        <p:spPr bwMode="auto">
          <a:xfrm>
            <a:off x="1908175" y="1412875"/>
            <a:ext cx="4535488" cy="4006850"/>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94561" name="Picture 2" descr="post-IVAN_Cayman_Brac_house4sale_(2788)"/>
          <p:cNvPicPr>
            <a:picLocks noChangeAspect="1" noChangeArrowheads="1"/>
          </p:cNvPicPr>
          <p:nvPr/>
        </p:nvPicPr>
        <p:blipFill>
          <a:blip r:embed="rId2" cstate="print"/>
          <a:srcRect/>
          <a:stretch>
            <a:fillRect/>
          </a:stretch>
        </p:blipFill>
        <p:spPr bwMode="auto">
          <a:xfrm>
            <a:off x="611188" y="333375"/>
            <a:ext cx="7993062" cy="5838825"/>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0146" name="Rectangle 2"/>
          <p:cNvSpPr>
            <a:spLocks noGrp="1"/>
          </p:cNvSpPr>
          <p:nvPr>
            <p:ph type="title"/>
          </p:nvPr>
        </p:nvSpPr>
        <p:spPr bwMode="auto">
          <a:xfrm>
            <a:off x="468313" y="260350"/>
            <a:ext cx="8229600" cy="1143000"/>
          </a:xfrm>
        </p:spPr>
        <p:txBody>
          <a:bodyPr wrap="square" lIns="91440" tIns="45720" rIns="91440" bIns="45720" numCol="1" anchorCtr="0" compatLnSpc="1">
            <a:prstTxWarp prst="textNoShape">
              <a:avLst/>
            </a:prstTxWarp>
            <a:normAutofit fontScale="90000"/>
          </a:bodyPr>
          <a:lstStyle/>
          <a:p>
            <a:pPr>
              <a:defRPr/>
            </a:pPr>
            <a:r>
              <a:rPr lang="en-GB" sz="3700" smtClean="0"/>
              <a:t/>
            </a:r>
            <a:br>
              <a:rPr lang="en-GB" sz="3700" smtClean="0"/>
            </a:br>
            <a:r>
              <a:rPr lang="en-GB" sz="3700" smtClean="0"/>
              <a:t>Question – </a:t>
            </a:r>
            <a:br>
              <a:rPr lang="en-GB" sz="3700" smtClean="0"/>
            </a:br>
            <a:endParaRPr lang="en-GB" sz="3700" smtClean="0"/>
          </a:p>
        </p:txBody>
      </p:sp>
      <p:sp>
        <p:nvSpPr>
          <p:cNvPr id="195586" name="Rectangle 3"/>
          <p:cNvSpPr>
            <a:spLocks noGrp="1"/>
          </p:cNvSpPr>
          <p:nvPr>
            <p:ph type="body" idx="1"/>
          </p:nvPr>
        </p:nvSpPr>
        <p:spPr>
          <a:xfrm>
            <a:off x="468313" y="1484313"/>
            <a:ext cx="8229600" cy="4525962"/>
          </a:xfrm>
        </p:spPr>
        <p:txBody>
          <a:bodyPr/>
          <a:lstStyle/>
          <a:p>
            <a:pPr marL="95250" indent="14288">
              <a:buFont typeface="Wingdings 3" pitchFamily="18" charset="2"/>
              <a:buNone/>
            </a:pPr>
            <a:r>
              <a:rPr lang="en-GB" smtClean="0"/>
              <a:t>Does anyone hold storm damaged property or property pre December 2005 that cannot be improved and is very difficult to sell?</a:t>
            </a:r>
          </a:p>
          <a:p>
            <a:pPr marL="95250" indent="14288"/>
            <a:endParaRPr lang="en-GB" smtClean="0"/>
          </a:p>
          <a:p>
            <a:pPr marL="95250" indent="14288">
              <a:buFont typeface="Wingdings 3" pitchFamily="18" charset="2"/>
              <a:buNone/>
            </a:pPr>
            <a:r>
              <a:rPr lang="en-GB" smtClean="0"/>
              <a:t>A = Yes </a:t>
            </a:r>
          </a:p>
          <a:p>
            <a:pPr marL="95250" indent="14288">
              <a:buFont typeface="Wingdings 3" pitchFamily="18" charset="2"/>
              <a:buNone/>
            </a:pPr>
            <a:r>
              <a:rPr lang="en-GB" smtClean="0"/>
              <a:t>B = No</a:t>
            </a:r>
          </a:p>
          <a:p>
            <a:pPr marL="95250" indent="14288">
              <a:buFont typeface="Wingdings 3" pitchFamily="18" charset="2"/>
              <a:buNone/>
            </a:pPr>
            <a:r>
              <a:rPr lang="en-GB" smtClean="0"/>
              <a:t>C = Don’t Know</a:t>
            </a:r>
          </a:p>
          <a:p>
            <a:pPr marL="95250" indent="14288"/>
            <a:endParaRPr lang="en-GB" smtClean="0"/>
          </a:p>
        </p:txBody>
      </p:sp>
    </p:spTree>
  </p:cSld>
  <p:clrMapOvr>
    <a:masterClrMapping/>
  </p:clrMapOvr>
  <p:transition>
    <p:pull dir="rd"/>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6609" name="Rectangle 2"/>
          <p:cNvSpPr>
            <a:spLocks noGrp="1"/>
          </p:cNvSpPr>
          <p:nvPr>
            <p:ph type="body" idx="1"/>
          </p:nvPr>
        </p:nvSpPr>
        <p:spPr/>
        <p:txBody>
          <a:bodyPr/>
          <a:lstStyle/>
          <a:p>
            <a:endParaRPr lang="en-GB" smtClean="0"/>
          </a:p>
          <a:p>
            <a:r>
              <a:rPr lang="en-GB" smtClean="0"/>
              <a:t>Taxable Property Legislation issued in December 2005 killed this one for us</a:t>
            </a:r>
          </a:p>
        </p:txBody>
      </p:sp>
    </p:spTree>
  </p:cSld>
  <p:clrMapOvr>
    <a:masterClrMapping/>
  </p:clrMapOvr>
  <p:transition>
    <p:pull dir="rd"/>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97633" name="Picture 2" descr="63307lighthouse"/>
          <p:cNvPicPr>
            <a:picLocks noChangeAspect="1" noChangeArrowheads="1"/>
          </p:cNvPicPr>
          <p:nvPr/>
        </p:nvPicPr>
        <p:blipFill>
          <a:blip r:embed="rId2" cstate="print"/>
          <a:srcRect/>
          <a:stretch>
            <a:fillRect/>
          </a:stretch>
        </p:blipFill>
        <p:spPr bwMode="auto">
          <a:xfrm>
            <a:off x="611188" y="620713"/>
            <a:ext cx="7848600" cy="5400675"/>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3218" name="Rectangle 2"/>
          <p:cNvSpPr>
            <a:spLocks noGrp="1"/>
          </p:cNvSpPr>
          <p:nvPr>
            <p:ph type="ctrTitle"/>
          </p:nvPr>
        </p:nvSpPr>
        <p:spPr bwMode="auto">
          <a:xfrm>
            <a:off x="539750" y="476250"/>
            <a:ext cx="7772400" cy="1470025"/>
          </a:xfrm>
        </p:spPr>
        <p:txBody>
          <a:bodyPr wrap="square" lIns="91440" tIns="45720" rIns="91440" bIns="45720" numCol="1" anchorCtr="0" compatLnSpc="1">
            <a:prstTxWarp prst="textNoShape">
              <a:avLst/>
            </a:prstTxWarp>
          </a:bodyPr>
          <a:lstStyle/>
          <a:p>
            <a:pPr>
              <a:defRPr/>
            </a:pPr>
            <a:r>
              <a:rPr lang="en-GB" smtClean="0"/>
              <a:t>Question – </a:t>
            </a:r>
            <a:br>
              <a:rPr lang="en-GB" smtClean="0"/>
            </a:br>
            <a:endParaRPr lang="en-GB" smtClean="0"/>
          </a:p>
        </p:txBody>
      </p:sp>
      <p:sp>
        <p:nvSpPr>
          <p:cNvPr id="198658" name="Rectangle 3"/>
          <p:cNvSpPr>
            <a:spLocks noGrp="1"/>
          </p:cNvSpPr>
          <p:nvPr>
            <p:ph type="subTitle" idx="1"/>
          </p:nvPr>
        </p:nvSpPr>
        <p:spPr>
          <a:xfrm>
            <a:off x="539750" y="1268413"/>
            <a:ext cx="7232650" cy="4370387"/>
          </a:xfrm>
        </p:spPr>
        <p:txBody>
          <a:bodyPr/>
          <a:lstStyle/>
          <a:p>
            <a:pPr marL="109538" algn="l"/>
            <a:r>
              <a:rPr lang="en-GB" smtClean="0"/>
              <a:t>So would this property be an acceptable investment?</a:t>
            </a:r>
          </a:p>
          <a:p>
            <a:pPr marL="109538" algn="l"/>
            <a:endParaRPr lang="en-GB" smtClean="0"/>
          </a:p>
          <a:p>
            <a:pPr marL="109538" algn="l"/>
            <a:r>
              <a:rPr lang="en-GB" smtClean="0"/>
              <a:t>A = Yes </a:t>
            </a:r>
          </a:p>
          <a:p>
            <a:pPr marL="109538" algn="l"/>
            <a:r>
              <a:rPr lang="en-GB" smtClean="0"/>
              <a:t>B = No</a:t>
            </a:r>
          </a:p>
          <a:p>
            <a:pPr marL="109538" algn="l"/>
            <a:r>
              <a:rPr lang="en-GB" smtClean="0"/>
              <a:t>C = Don’t Know</a:t>
            </a:r>
          </a:p>
          <a:p>
            <a:pPr marL="109538" algn="l"/>
            <a:endParaRPr lang="en-GB" smtClean="0"/>
          </a:p>
        </p:txBody>
      </p:sp>
    </p:spTree>
  </p:cSld>
  <p:clrMapOvr>
    <a:masterClrMapping/>
  </p:clrMapOvr>
  <p:transition>
    <p:pull dir="rd"/>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99681" name="Picture 2" descr="lighthouse prints and posters"/>
          <p:cNvPicPr>
            <a:picLocks noChangeAspect="1" noChangeArrowheads="1"/>
          </p:cNvPicPr>
          <p:nvPr/>
        </p:nvPicPr>
        <p:blipFill>
          <a:blip r:embed="rId2" cstate="print"/>
          <a:srcRect/>
          <a:stretch>
            <a:fillRect/>
          </a:stretch>
        </p:blipFill>
        <p:spPr bwMode="auto">
          <a:xfrm>
            <a:off x="1979613" y="765175"/>
            <a:ext cx="5616575" cy="5256213"/>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0705" name="Picture 2" descr="lighthouse photography"/>
          <p:cNvPicPr>
            <a:picLocks noChangeAspect="1" noChangeArrowheads="1"/>
          </p:cNvPicPr>
          <p:nvPr/>
        </p:nvPicPr>
        <p:blipFill>
          <a:blip r:embed="rId2" cstate="print"/>
          <a:srcRect/>
          <a:stretch>
            <a:fillRect/>
          </a:stretch>
        </p:blipFill>
        <p:spPr bwMode="auto">
          <a:xfrm>
            <a:off x="2051050" y="404813"/>
            <a:ext cx="5545138" cy="5545137"/>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1729" name="Rectangle 2"/>
          <p:cNvSpPr>
            <a:spLocks noGrp="1"/>
          </p:cNvSpPr>
          <p:nvPr>
            <p:ph type="body" idx="1"/>
          </p:nvPr>
        </p:nvSpPr>
        <p:spPr/>
        <p:txBody>
          <a:bodyPr/>
          <a:lstStyle/>
          <a:p>
            <a:endParaRPr lang="en-GB" smtClean="0"/>
          </a:p>
          <a:p>
            <a:r>
              <a:rPr lang="en-GB" smtClean="0"/>
              <a:t>So as we can see it is clear that the position is not as clear as it could be</a:t>
            </a:r>
          </a:p>
          <a:p>
            <a:endParaRPr lang="en-GB" smtClean="0"/>
          </a:p>
          <a:p>
            <a:r>
              <a:rPr lang="en-GB" smtClean="0"/>
              <a:t>What do we need to do or consider?</a:t>
            </a:r>
          </a:p>
        </p:txBody>
      </p:sp>
    </p:spTree>
  </p:cSld>
  <p:clrMapOvr>
    <a:masterClrMapping/>
  </p:clrMapOvr>
  <p:transition>
    <p:pull dir="rd"/>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3" name="Rectangle 2"/>
          <p:cNvSpPr>
            <a:spLocks noGrp="1"/>
          </p:cNvSpPr>
          <p:nvPr>
            <p:ph type="body" idx="1"/>
          </p:nvPr>
        </p:nvSpPr>
        <p:spPr>
          <a:xfrm>
            <a:off x="457200" y="836613"/>
            <a:ext cx="8229600" cy="5170487"/>
          </a:xfrm>
        </p:spPr>
        <p:txBody>
          <a:bodyPr/>
          <a:lstStyle/>
          <a:p>
            <a:endParaRPr lang="en-GB" smtClean="0"/>
          </a:p>
          <a:p>
            <a:r>
              <a:rPr lang="en-GB" smtClean="0"/>
              <a:t>Has anyone used: -</a:t>
            </a:r>
          </a:p>
          <a:p>
            <a:endParaRPr lang="en-GB" smtClean="0"/>
          </a:p>
          <a:p>
            <a:r>
              <a:rPr lang="en-GB" smtClean="0"/>
              <a:t>Land Registry</a:t>
            </a:r>
          </a:p>
          <a:p>
            <a:r>
              <a:rPr lang="en-GB" smtClean="0"/>
              <a:t>Google Earth </a:t>
            </a:r>
          </a:p>
          <a:p>
            <a:pPr lvl="1"/>
            <a:r>
              <a:rPr lang="en-GB" smtClean="0"/>
              <a:t>Satellite, maps, historical imagery, terrain etc</a:t>
            </a:r>
          </a:p>
          <a:p>
            <a:r>
              <a:rPr lang="en-GB" smtClean="0"/>
              <a:t>Internet property sales</a:t>
            </a:r>
          </a:p>
          <a:p>
            <a:r>
              <a:rPr lang="en-GB" smtClean="0"/>
              <a:t>Estate Agents’ local knowledge</a:t>
            </a:r>
          </a:p>
          <a:p>
            <a:endParaRPr lang="en-GB" smtClean="0"/>
          </a:p>
        </p:txBody>
      </p:sp>
    </p:spTree>
  </p:cSld>
  <p:clrMapOvr>
    <a:masterClrMapping/>
  </p:clrMapOvr>
  <p:transition>
    <p:pull dir="rd"/>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3777" name="Rectangle 2"/>
          <p:cNvSpPr>
            <a:spLocks noGrp="1"/>
          </p:cNvSpPr>
          <p:nvPr>
            <p:ph type="body" idx="1"/>
          </p:nvPr>
        </p:nvSpPr>
        <p:spPr>
          <a:xfrm>
            <a:off x="457200" y="692150"/>
            <a:ext cx="8229600" cy="5314950"/>
          </a:xfrm>
        </p:spPr>
        <p:txBody>
          <a:bodyPr/>
          <a:lstStyle/>
          <a:p>
            <a:endParaRPr lang="en-GB" smtClean="0"/>
          </a:p>
          <a:p>
            <a:r>
              <a:rPr lang="en-GB" smtClean="0"/>
              <a:t>We have probably used one or two of the various options available to us </a:t>
            </a:r>
          </a:p>
          <a:p>
            <a:endParaRPr lang="en-GB" smtClean="0"/>
          </a:p>
          <a:p>
            <a:r>
              <a:rPr lang="en-GB" smtClean="0"/>
              <a:t>Importantly though what does HMRC use?</a:t>
            </a:r>
          </a:p>
          <a:p>
            <a:endParaRPr lang="en-GB" smtClean="0"/>
          </a:p>
          <a:p>
            <a:r>
              <a:rPr lang="en-GB" smtClean="0"/>
              <a:t>We know they use Local Authority searches and Google Earth so make sure you consider this as well</a:t>
            </a:r>
          </a:p>
        </p:txBody>
      </p:sp>
    </p:spTree>
  </p:cSld>
  <p:clrMapOvr>
    <a:masterClrMapping/>
  </p:clrMapOvr>
  <p:transition>
    <p:pull dir="rd"/>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1" name="Rectangle 2"/>
          <p:cNvSpPr>
            <a:spLocks noGrp="1"/>
          </p:cNvSpPr>
          <p:nvPr>
            <p:ph type="body" idx="1"/>
          </p:nvPr>
        </p:nvSpPr>
        <p:spPr/>
        <p:txBody>
          <a:bodyPr/>
          <a:lstStyle/>
          <a:p>
            <a:endParaRPr lang="en-GB" smtClean="0"/>
          </a:p>
          <a:p>
            <a:r>
              <a:rPr lang="en-GB" smtClean="0"/>
              <a:t>I would now like to consider a few other problem areas</a:t>
            </a:r>
          </a:p>
        </p:txBody>
      </p:sp>
    </p:spTree>
  </p:cSld>
  <p:clrMapOvr>
    <a:masterClrMapping/>
  </p:clrMapOvr>
  <p:transition>
    <p:pull dir="rd"/>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825" name="Picture 2" descr="LockupGarage-for-sale-Mayfair-Car-Park-Mayfair-W1K-102684"/>
          <p:cNvPicPr>
            <a:picLocks noChangeAspect="1" noChangeArrowheads="1"/>
          </p:cNvPicPr>
          <p:nvPr/>
        </p:nvPicPr>
        <p:blipFill>
          <a:blip r:embed="rId2" cstate="print"/>
          <a:srcRect/>
          <a:stretch>
            <a:fillRect/>
          </a:stretch>
        </p:blipFill>
        <p:spPr bwMode="auto">
          <a:xfrm>
            <a:off x="2627313" y="2106613"/>
            <a:ext cx="3168650" cy="2154237"/>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6849" name="Picture 2" descr="sl16175715"/>
          <p:cNvPicPr>
            <a:picLocks noChangeAspect="1" noChangeArrowheads="1"/>
          </p:cNvPicPr>
          <p:nvPr/>
        </p:nvPicPr>
        <p:blipFill>
          <a:blip r:embed="rId2" cstate="print"/>
          <a:srcRect/>
          <a:stretch>
            <a:fillRect/>
          </a:stretch>
        </p:blipFill>
        <p:spPr bwMode="auto">
          <a:xfrm>
            <a:off x="1116013" y="976313"/>
            <a:ext cx="6911975" cy="4630737"/>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7873" name="Picture 2" descr="london-carparks"/>
          <p:cNvPicPr>
            <a:picLocks noChangeAspect="1" noChangeArrowheads="1"/>
          </p:cNvPicPr>
          <p:nvPr/>
        </p:nvPicPr>
        <p:blipFill>
          <a:blip r:embed="rId2" cstate="print"/>
          <a:srcRect/>
          <a:stretch>
            <a:fillRect/>
          </a:stretch>
        </p:blipFill>
        <p:spPr bwMode="auto">
          <a:xfrm>
            <a:off x="468313" y="1341438"/>
            <a:ext cx="7991475" cy="4059237"/>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8897" name="Picture 2" descr="Beechvale_Nursing_Home_007"/>
          <p:cNvPicPr>
            <a:picLocks noChangeAspect="1" noChangeArrowheads="1"/>
          </p:cNvPicPr>
          <p:nvPr/>
        </p:nvPicPr>
        <p:blipFill>
          <a:blip r:embed="rId2" cstate="print"/>
          <a:srcRect/>
          <a:stretch>
            <a:fillRect/>
          </a:stretch>
        </p:blipFill>
        <p:spPr bwMode="auto">
          <a:xfrm>
            <a:off x="611188" y="819150"/>
            <a:ext cx="7921625" cy="5294313"/>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9921" name="Picture 2" descr="homeImageLarge"/>
          <p:cNvPicPr>
            <a:picLocks noChangeAspect="1" noChangeArrowheads="1"/>
          </p:cNvPicPr>
          <p:nvPr/>
        </p:nvPicPr>
        <p:blipFill>
          <a:blip r:embed="rId2" cstate="print"/>
          <a:srcRect/>
          <a:stretch>
            <a:fillRect/>
          </a:stretch>
        </p:blipFill>
        <p:spPr bwMode="auto">
          <a:xfrm>
            <a:off x="1187450" y="1557338"/>
            <a:ext cx="6818313" cy="4090987"/>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0945" name="Picture 2" descr="pollock_halls_070209_aw01"/>
          <p:cNvPicPr>
            <a:picLocks noChangeAspect="1" noChangeArrowheads="1"/>
          </p:cNvPicPr>
          <p:nvPr/>
        </p:nvPicPr>
        <p:blipFill>
          <a:blip r:embed="rId2" cstate="print"/>
          <a:srcRect/>
          <a:stretch>
            <a:fillRect/>
          </a:stretch>
        </p:blipFill>
        <p:spPr bwMode="auto">
          <a:xfrm>
            <a:off x="762000" y="571500"/>
            <a:ext cx="7620000" cy="5715000"/>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1969" name="Picture 2" descr="London-Crown-1-Htl-Apartment-photos-Hotel"/>
          <p:cNvPicPr>
            <a:picLocks noChangeAspect="1" noChangeArrowheads="1"/>
          </p:cNvPicPr>
          <p:nvPr/>
        </p:nvPicPr>
        <p:blipFill>
          <a:blip r:embed="rId2" cstate="print"/>
          <a:srcRect/>
          <a:stretch>
            <a:fillRect/>
          </a:stretch>
        </p:blipFill>
        <p:spPr bwMode="auto">
          <a:xfrm>
            <a:off x="1619250" y="1000125"/>
            <a:ext cx="6192838" cy="4640263"/>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2993" name="Picture 2" descr="633594"/>
          <p:cNvPicPr>
            <a:picLocks noChangeAspect="1" noChangeArrowheads="1"/>
          </p:cNvPicPr>
          <p:nvPr/>
        </p:nvPicPr>
        <p:blipFill>
          <a:blip r:embed="rId2" cstate="print"/>
          <a:srcRect/>
          <a:stretch>
            <a:fillRect/>
          </a:stretch>
        </p:blipFill>
        <p:spPr bwMode="auto">
          <a:xfrm>
            <a:off x="684213" y="404813"/>
            <a:ext cx="7848600" cy="5545137"/>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4017" name="Rectangle 2"/>
          <p:cNvSpPr>
            <a:spLocks noGrp="1"/>
          </p:cNvSpPr>
          <p:nvPr>
            <p:ph type="body" idx="1"/>
          </p:nvPr>
        </p:nvSpPr>
        <p:spPr>
          <a:xfrm>
            <a:off x="457200" y="404813"/>
            <a:ext cx="8229600" cy="5832475"/>
          </a:xfrm>
        </p:spPr>
        <p:txBody>
          <a:bodyPr/>
          <a:lstStyle/>
          <a:p>
            <a:pPr>
              <a:lnSpc>
                <a:spcPct val="80000"/>
              </a:lnSpc>
            </a:pPr>
            <a:r>
              <a:rPr lang="en-GB" sz="1200" b="1" smtClean="0"/>
              <a:t>5. Residential Property</a:t>
            </a:r>
          </a:p>
          <a:p>
            <a:pPr>
              <a:lnSpc>
                <a:spcPct val="80000"/>
              </a:lnSpc>
            </a:pPr>
            <a:r>
              <a:rPr lang="en-GB" sz="1200" smtClean="0"/>
              <a:t>5.1 Residential property can be in the UK or elsewhere and is </a:t>
            </a:r>
          </a:p>
          <a:p>
            <a:pPr>
              <a:lnSpc>
                <a:spcPct val="80000"/>
              </a:lnSpc>
            </a:pPr>
            <a:r>
              <a:rPr lang="en-GB" sz="1200" smtClean="0"/>
              <a:t>5.1.1 a building or structure that is used or suitable for use as a dwelling. </a:t>
            </a:r>
          </a:p>
          <a:p>
            <a:pPr>
              <a:lnSpc>
                <a:spcPct val="80000"/>
              </a:lnSpc>
            </a:pPr>
            <a:r>
              <a:rPr lang="en-GB" sz="1200" smtClean="0"/>
              <a:t>5.1.2 any related land that is wholly or partly the garden for the building or structure,</a:t>
            </a:r>
          </a:p>
          <a:p>
            <a:pPr>
              <a:lnSpc>
                <a:spcPct val="80000"/>
              </a:lnSpc>
            </a:pPr>
            <a:r>
              <a:rPr lang="en-GB" sz="1200" smtClean="0"/>
              <a:t>5.1.3 any related land that is wholly or partly grounds for the residential property and which is used or intended for use for a purpose connected with the enjoyment of the building,</a:t>
            </a:r>
          </a:p>
          <a:p>
            <a:pPr>
              <a:lnSpc>
                <a:spcPct val="80000"/>
              </a:lnSpc>
            </a:pPr>
            <a:r>
              <a:rPr lang="en-GB" sz="1200" smtClean="0"/>
              <a:t>5.1.4 any building or structure on any such related land,</a:t>
            </a:r>
          </a:p>
          <a:p>
            <a:pPr>
              <a:lnSpc>
                <a:spcPct val="80000"/>
              </a:lnSpc>
            </a:pPr>
            <a:r>
              <a:rPr lang="en-GB" sz="1200" smtClean="0"/>
              <a:t>5.1.5 in limited situations a hotel, which includes inn, or similar accommodation, will be counted as taxable property though this will only be where it provides accommodation rights such as timeshare. See paragraphs 5.12 to 5.16 below,</a:t>
            </a:r>
          </a:p>
          <a:p>
            <a:pPr>
              <a:lnSpc>
                <a:spcPct val="80000"/>
              </a:lnSpc>
            </a:pPr>
            <a:r>
              <a:rPr lang="en-GB" sz="1200" smtClean="0"/>
              <a:t>5.1.6 a beach hut</a:t>
            </a:r>
          </a:p>
          <a:p>
            <a:pPr>
              <a:lnSpc>
                <a:spcPct val="80000"/>
              </a:lnSpc>
            </a:pPr>
            <a:r>
              <a:rPr lang="en-GB" sz="1200" smtClean="0"/>
              <a:t>5.1.7 any building specified in Regulations as residential property.</a:t>
            </a:r>
          </a:p>
          <a:p>
            <a:pPr>
              <a:lnSpc>
                <a:spcPct val="80000"/>
              </a:lnSpc>
            </a:pPr>
            <a:r>
              <a:rPr lang="en-GB" sz="1200" smtClean="0"/>
              <a:t>5.2 Certain buildings that would otherwise be within the definition of residential property are not to be treated as residential. A building used for any of the following purposes is not residential property</a:t>
            </a:r>
          </a:p>
          <a:p>
            <a:pPr>
              <a:lnSpc>
                <a:spcPct val="80000"/>
              </a:lnSpc>
            </a:pPr>
            <a:r>
              <a:rPr lang="en-GB" sz="1200" smtClean="0"/>
              <a:t>5.2.1 a home or other institution providing residential accommodation for children. This means a dedicated children's home not simply any home that children can live in, for example, a family's house,</a:t>
            </a:r>
          </a:p>
          <a:p>
            <a:pPr>
              <a:lnSpc>
                <a:spcPct val="80000"/>
              </a:lnSpc>
            </a:pPr>
            <a:r>
              <a:rPr lang="en-GB" sz="1200" smtClean="0"/>
              <a:t>5.2.2 a hall of residence for students. This does not include normal houses or flats let to, for example, university students,</a:t>
            </a:r>
          </a:p>
          <a:p>
            <a:pPr>
              <a:lnSpc>
                <a:spcPct val="80000"/>
              </a:lnSpc>
            </a:pPr>
            <a:r>
              <a:rPr lang="en-GB" sz="1200" smtClean="0"/>
              <a:t>5.2.3 a home or other institution providing residential accommodation with personal care for persons in need of personal care by reason of old age, disability, past or present dependence on alcohol or drugs or past or present mental disorder,</a:t>
            </a:r>
          </a:p>
          <a:p>
            <a:pPr>
              <a:lnSpc>
                <a:spcPct val="80000"/>
              </a:lnSpc>
            </a:pPr>
            <a:r>
              <a:rPr lang="en-GB" sz="1200" smtClean="0"/>
              <a:t>5.2.4 a hospital or hospice,</a:t>
            </a:r>
          </a:p>
          <a:p>
            <a:pPr>
              <a:lnSpc>
                <a:spcPct val="80000"/>
              </a:lnSpc>
            </a:pPr>
            <a:r>
              <a:rPr lang="en-GB" sz="1200" smtClean="0"/>
              <a:t>5.2.5 a prison or similar establishment,</a:t>
            </a:r>
          </a:p>
          <a:p>
            <a:pPr>
              <a:lnSpc>
                <a:spcPct val="80000"/>
              </a:lnSpc>
            </a:pPr>
            <a:r>
              <a:rPr lang="en-GB" sz="1200" smtClean="0"/>
              <a:t>5.2.6 any building specified in Regulations as not to be treated as residential property.</a:t>
            </a:r>
          </a:p>
          <a:p>
            <a:pPr>
              <a:lnSpc>
                <a:spcPct val="80000"/>
              </a:lnSpc>
            </a:pPr>
            <a:r>
              <a:rPr lang="en-GB" sz="1200" smtClean="0"/>
              <a:t>5.3 If a building is not currently in use then you need to look back at the last time it was used. If it was last used for one of the non-residential purposes set out in paragraph 5.2 then it is not treated as residential property. If the building has never been used and is more suitable for one of the uses specified in paragraph 5.2 than for any other purpose it is not treated as residential property regardless of their suitability for use as a dwelling.</a:t>
            </a:r>
          </a:p>
        </p:txBody>
      </p:sp>
    </p:spTree>
  </p:cSld>
  <p:clrMapOvr>
    <a:masterClrMapping/>
  </p:clrMapOvr>
  <p:transition>
    <p:pull dir="rd"/>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41" name="Rectangle 2"/>
          <p:cNvSpPr>
            <a:spLocks noGrp="1"/>
          </p:cNvSpPr>
          <p:nvPr>
            <p:ph type="body" idx="1"/>
          </p:nvPr>
        </p:nvSpPr>
        <p:spPr>
          <a:xfrm>
            <a:off x="457200" y="765175"/>
            <a:ext cx="8229600" cy="5241925"/>
          </a:xfrm>
        </p:spPr>
        <p:txBody>
          <a:bodyPr/>
          <a:lstStyle/>
          <a:p>
            <a:pPr>
              <a:lnSpc>
                <a:spcPct val="90000"/>
              </a:lnSpc>
            </a:pPr>
            <a:endParaRPr lang="en-GB" sz="1200" b="1" smtClean="0"/>
          </a:p>
          <a:p>
            <a:pPr>
              <a:lnSpc>
                <a:spcPct val="90000"/>
              </a:lnSpc>
            </a:pPr>
            <a:endParaRPr lang="en-GB" sz="1200" b="1" smtClean="0"/>
          </a:p>
          <a:p>
            <a:pPr>
              <a:lnSpc>
                <a:spcPct val="90000"/>
              </a:lnSpc>
            </a:pPr>
            <a:r>
              <a:rPr lang="en-GB" sz="1600" b="1" smtClean="0"/>
              <a:t>Parts of buildings</a:t>
            </a:r>
          </a:p>
          <a:p>
            <a:pPr>
              <a:lnSpc>
                <a:spcPct val="90000"/>
              </a:lnSpc>
            </a:pPr>
            <a:r>
              <a:rPr lang="en-GB" sz="1600" smtClean="0"/>
              <a:t>5.4 Building or structure includes part of a building or structure.</a:t>
            </a:r>
          </a:p>
          <a:p>
            <a:pPr>
              <a:lnSpc>
                <a:spcPct val="90000"/>
              </a:lnSpc>
            </a:pPr>
            <a:r>
              <a:rPr lang="en-GB" sz="1600" smtClean="0"/>
              <a:t>5.5 If a building includes a large number of separate flats then these are all treated as separate buildings.</a:t>
            </a:r>
          </a:p>
          <a:p>
            <a:pPr>
              <a:lnSpc>
                <a:spcPct val="90000"/>
              </a:lnSpc>
            </a:pPr>
            <a:r>
              <a:rPr lang="en-GB" sz="1600" smtClean="0"/>
              <a:t>5.6 If a building includes a shop with a wholly separate flat above it is treated as two separate buildings. The flat is a residential property and the shop is a commercial one. A flat is wholly separate if it has a separate entrance and has no inter-connection with other parts (for this purpose a communal hallway is not an inter-connection).</a:t>
            </a:r>
          </a:p>
          <a:p>
            <a:pPr>
              <a:lnSpc>
                <a:spcPct val="90000"/>
              </a:lnSpc>
            </a:pPr>
            <a:r>
              <a:rPr lang="en-GB" sz="1600" smtClean="0"/>
              <a:t>5.7 If a building comprises part which is used for commercial purposes, such as a shop, with an inter-connected residential area, such as a flat, this is one building and the whole will be treated as residential as it is suitable for use as a dwelling. Different parts of a building are inter-connected if they share a common entrance and where you can move from one part to another without moving through common areas.</a:t>
            </a:r>
          </a:p>
        </p:txBody>
      </p:sp>
    </p:spTree>
  </p:cSld>
  <p:clrMapOvr>
    <a:masterClrMapping/>
  </p:clrMapOvr>
  <p:transition>
    <p:pull dir="rd"/>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6065" name="Rectangle 2"/>
          <p:cNvSpPr>
            <a:spLocks noGrp="1"/>
          </p:cNvSpPr>
          <p:nvPr>
            <p:ph type="body" idx="1"/>
          </p:nvPr>
        </p:nvSpPr>
        <p:spPr>
          <a:xfrm>
            <a:off x="457200" y="981075"/>
            <a:ext cx="8229600" cy="5026025"/>
          </a:xfrm>
        </p:spPr>
        <p:txBody>
          <a:bodyPr/>
          <a:lstStyle/>
          <a:p>
            <a:endParaRPr lang="en-GB" sz="1800" smtClean="0"/>
          </a:p>
          <a:p>
            <a:endParaRPr lang="en-GB" sz="1800" smtClean="0"/>
          </a:p>
          <a:p>
            <a:r>
              <a:rPr lang="en-GB" sz="1600" smtClean="0"/>
              <a:t>5.8 When it is necessary to determine such issues as</a:t>
            </a:r>
          </a:p>
          <a:p>
            <a:r>
              <a:rPr lang="en-GB" sz="1600" smtClean="0"/>
              <a:t>whether a dwelling comprises the whole of a building or structure or more than one building or only part of a building, </a:t>
            </a:r>
          </a:p>
          <a:p>
            <a:r>
              <a:rPr lang="en-GB" sz="1600" smtClean="0"/>
              <a:t>whether land forms part of the gardens or grounds of the building used for a purpose connected with the enjoyment of the building, HMRC will look at the specific facts and circumstances and take a pragmatic and common sense approach. </a:t>
            </a:r>
          </a:p>
          <a:p>
            <a:endParaRPr lang="en-GB" sz="1600" smtClean="0"/>
          </a:p>
        </p:txBody>
      </p:sp>
    </p:spTree>
  </p:cSld>
  <p:clrMapOvr>
    <a:masterClrMapping/>
  </p:clrMapOvr>
  <p:transition>
    <p:pull dir="rd"/>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7089" name="Rectangle 2"/>
          <p:cNvSpPr>
            <a:spLocks noGrp="1"/>
          </p:cNvSpPr>
          <p:nvPr>
            <p:ph type="body" idx="1"/>
          </p:nvPr>
        </p:nvSpPr>
        <p:spPr>
          <a:xfrm>
            <a:off x="457200" y="620713"/>
            <a:ext cx="8229600" cy="5386387"/>
          </a:xfrm>
        </p:spPr>
        <p:txBody>
          <a:bodyPr/>
          <a:lstStyle/>
          <a:p>
            <a:pPr>
              <a:lnSpc>
                <a:spcPct val="80000"/>
              </a:lnSpc>
            </a:pPr>
            <a:endParaRPr lang="en-GB" sz="1600" smtClean="0"/>
          </a:p>
          <a:p>
            <a:pPr>
              <a:lnSpc>
                <a:spcPct val="80000"/>
              </a:lnSpc>
            </a:pPr>
            <a:endParaRPr lang="en-GB" sz="1600" smtClean="0"/>
          </a:p>
          <a:p>
            <a:pPr>
              <a:lnSpc>
                <a:spcPct val="80000"/>
              </a:lnSpc>
            </a:pPr>
            <a:r>
              <a:rPr lang="en-GB" sz="1600" smtClean="0"/>
              <a:t>5.9 For example a detached garage used to house the family car is part of the residential property but merely because a house is on the same area of land as a factory would not make the factory residential property. </a:t>
            </a:r>
          </a:p>
          <a:p>
            <a:pPr>
              <a:lnSpc>
                <a:spcPct val="80000"/>
              </a:lnSpc>
            </a:pPr>
            <a:r>
              <a:rPr lang="en-GB" sz="1600" smtClean="0"/>
              <a:t>5.10 If there is mixed use you should look to establish the primary use. For example. </a:t>
            </a:r>
          </a:p>
          <a:p>
            <a:pPr>
              <a:lnSpc>
                <a:spcPct val="80000"/>
              </a:lnSpc>
            </a:pPr>
            <a:r>
              <a:rPr lang="en-GB" sz="1600" smtClean="0"/>
              <a:t>5.10.1 An ancillary building that is primarily used for non residential purposes, perhaps a farmer's barn but where the farmer occasionally garages his personal car, should be treated as non residential property if the non residential use is the primary use. </a:t>
            </a:r>
          </a:p>
          <a:p>
            <a:pPr>
              <a:lnSpc>
                <a:spcPct val="80000"/>
              </a:lnSpc>
            </a:pPr>
            <a:r>
              <a:rPr lang="en-GB" sz="1600" smtClean="0"/>
              <a:t>5.10.2 Alternatively, if a property is a house that has two rooms used as a dental surgery and waiting room the property will probably be residential property as it is suitable for use as a dwelling.</a:t>
            </a:r>
          </a:p>
          <a:p>
            <a:pPr>
              <a:lnSpc>
                <a:spcPct val="80000"/>
              </a:lnSpc>
            </a:pPr>
            <a:r>
              <a:rPr lang="en-GB" sz="1600" smtClean="0"/>
              <a:t>5.11These issues have a close correlation with issues relevant in dealing with an individual's entitlement to Capital Gains Tax Private Residence Relief. Extensive guidance on all aspects of that relief is provided in the Capital Gains Tax Manual starting at CG64200 which should be consulted for assistance with related issues arising here.</a:t>
            </a:r>
          </a:p>
        </p:txBody>
      </p:sp>
    </p:spTree>
  </p:cSld>
  <p:clrMapOvr>
    <a:masterClrMapping/>
  </p:clrMapOvr>
  <p:transition>
    <p:pull dir="rd"/>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8113" name="Rectangle 2"/>
          <p:cNvSpPr>
            <a:spLocks noGrp="1"/>
          </p:cNvSpPr>
          <p:nvPr>
            <p:ph type="body" idx="1"/>
          </p:nvPr>
        </p:nvSpPr>
        <p:spPr>
          <a:xfrm>
            <a:off x="457200" y="549275"/>
            <a:ext cx="8229600" cy="5457825"/>
          </a:xfrm>
        </p:spPr>
        <p:txBody>
          <a:bodyPr/>
          <a:lstStyle/>
          <a:p>
            <a:pPr>
              <a:lnSpc>
                <a:spcPct val="80000"/>
              </a:lnSpc>
            </a:pPr>
            <a:r>
              <a:rPr lang="en-GB" sz="1300" b="1" smtClean="0"/>
              <a:t>Time share and hotels</a:t>
            </a:r>
          </a:p>
          <a:p>
            <a:pPr>
              <a:lnSpc>
                <a:spcPct val="80000"/>
              </a:lnSpc>
            </a:pPr>
            <a:r>
              <a:rPr lang="en-GB" sz="1300" smtClean="0"/>
              <a:t>5.12 Timeshare accommodation is residential property whether it relates to a separate property, say a self contained flat, or it is in relation to part of a hotel. It covers both rights to use only specific accommodation and rights that whilst attached to specific accommodation permit use of that or any other accommodation. So, for example, it covers both rights to, say, a two week holiday for 25 years in a hotel in Majorca and rights to a two week holiday for 25 years in a flat in Florida that can be exchanged for a holiday in other accommodation anywhere in the world. </a:t>
            </a:r>
          </a:p>
          <a:p>
            <a:pPr>
              <a:lnSpc>
                <a:spcPct val="80000"/>
              </a:lnSpc>
            </a:pPr>
            <a:r>
              <a:rPr lang="en-GB" sz="1300" smtClean="0"/>
              <a:t>5.13 If a pension scheme owns the entirety of a hotel or is a joint owner of all of the hotel then this does not constitute residential property. Hotels, inns and similar accommodation are only residential property where the interest which the person holds directly is part only of the hotel accommodation (that is ownership or joint ownership of a part of the hotel rather than the whole hotel) and is one of the following,</a:t>
            </a:r>
          </a:p>
          <a:p>
            <a:pPr>
              <a:lnSpc>
                <a:spcPct val="80000"/>
              </a:lnSpc>
            </a:pPr>
            <a:r>
              <a:rPr lang="en-GB" sz="1300" smtClean="0"/>
              <a:t>5.13.1 -the person holds part only of the hotel accommodation, or any estate, interest, right or power in or over such a part and as a result, any person has a right to use or occupy that or any other part of the hotel accommodation,</a:t>
            </a:r>
          </a:p>
          <a:p>
            <a:pPr>
              <a:lnSpc>
                <a:spcPct val="80000"/>
              </a:lnSpc>
            </a:pPr>
            <a:r>
              <a:rPr lang="en-GB" sz="1300" smtClean="0"/>
              <a:t>5.13.2 -the person has a right to use, or participate in the arrangements relating to the use of, part only of the hotel accommodation or a description of property to which that part belongs.</a:t>
            </a:r>
          </a:p>
          <a:p>
            <a:pPr>
              <a:lnSpc>
                <a:spcPct val="80000"/>
              </a:lnSpc>
            </a:pPr>
            <a:r>
              <a:rPr lang="en-GB" sz="1300" smtClean="0"/>
              <a:t>5.14 For example this would include a person that buys a 99 year lease on a single hotel room and as a result has the right to stay in the hotel at a reduced or free rate. It does not matter whether the right to stay in the hotel relates only to the specific leased room or to stay in any of the other hotel rooms.</a:t>
            </a:r>
          </a:p>
          <a:p>
            <a:pPr>
              <a:lnSpc>
                <a:spcPct val="80000"/>
              </a:lnSpc>
            </a:pPr>
            <a:r>
              <a:rPr lang="en-GB" sz="1300" smtClean="0"/>
              <a:t>5.15 It will also include the situation where a person has timeshare rights in the hotel, for example the right to stay in the hotel for two weeks every August.</a:t>
            </a:r>
          </a:p>
          <a:p>
            <a:pPr>
              <a:lnSpc>
                <a:spcPct val="80000"/>
              </a:lnSpc>
            </a:pPr>
            <a:r>
              <a:rPr lang="en-GB" sz="1300" smtClean="0"/>
              <a:t>5.16 If the person holds an interest in the entire hotel that will not be residential property. This applies whether the pension scheme owns all of the property itself or if the pension scheme is a joint owner of all of the hotel. In this situation the hotel is treated as commercial property.</a:t>
            </a:r>
            <a:r>
              <a:rPr lang="en-GB" sz="900" smtClean="0"/>
              <a:t> </a:t>
            </a:r>
          </a:p>
        </p:txBody>
      </p:sp>
    </p:spTree>
  </p:cSld>
  <p:clrMapOvr>
    <a:masterClrMapping/>
  </p:clrMapOvr>
  <p:transition>
    <p:pull dir="rd"/>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9137" name="Rectangle 2"/>
          <p:cNvSpPr>
            <a:spLocks noGrp="1"/>
          </p:cNvSpPr>
          <p:nvPr>
            <p:ph type="body" idx="1"/>
          </p:nvPr>
        </p:nvSpPr>
        <p:spPr>
          <a:xfrm>
            <a:off x="323850" y="765175"/>
            <a:ext cx="8229600" cy="5241925"/>
          </a:xfrm>
        </p:spPr>
        <p:txBody>
          <a:bodyPr/>
          <a:lstStyle/>
          <a:p>
            <a:pPr>
              <a:lnSpc>
                <a:spcPct val="80000"/>
              </a:lnSpc>
            </a:pPr>
            <a:r>
              <a:rPr lang="en-GB" sz="1600" b="1" smtClean="0"/>
              <a:t>6. Property converted or adapted as residential property</a:t>
            </a:r>
          </a:p>
          <a:p>
            <a:pPr>
              <a:lnSpc>
                <a:spcPct val="80000"/>
              </a:lnSpc>
            </a:pPr>
            <a:r>
              <a:rPr lang="en-GB" sz="1600" smtClean="0"/>
              <a:t>6.1 The definition of residential property is a building or structure that is used or suitable for use as a dwelling. It does not therefore apply to property, including land, which is not residential property when the investment regulated pension scheme acquires it. But the building or structure may become residential property whilst owned by the pension scheme as a result of being subsequently subject to development.</a:t>
            </a:r>
          </a:p>
          <a:p>
            <a:pPr>
              <a:lnSpc>
                <a:spcPct val="80000"/>
              </a:lnSpc>
            </a:pPr>
            <a:r>
              <a:rPr lang="en-GB" sz="1600" smtClean="0"/>
              <a:t>6.2 Whilst it is in the course of construction, conversion or adaptation such land and property is not residential property because during that period it is not suitable for use as a dwelling.</a:t>
            </a:r>
          </a:p>
          <a:p>
            <a:pPr>
              <a:lnSpc>
                <a:spcPct val="80000"/>
              </a:lnSpc>
            </a:pPr>
            <a:r>
              <a:rPr lang="en-GB" sz="1600" smtClean="0"/>
              <a:t>6.3 Land and buildings being converted are treated as residential property from the point when they become suitable for use as a dwelling. </a:t>
            </a:r>
          </a:p>
          <a:p>
            <a:pPr>
              <a:lnSpc>
                <a:spcPct val="80000"/>
              </a:lnSpc>
            </a:pPr>
            <a:r>
              <a:rPr lang="en-GB" sz="1600" smtClean="0"/>
              <a:t>6.3.1 In any specific case this point should be determined by taking a common sense approach to the facts and circumstances. </a:t>
            </a:r>
          </a:p>
          <a:p>
            <a:pPr>
              <a:lnSpc>
                <a:spcPct val="80000"/>
              </a:lnSpc>
            </a:pPr>
            <a:r>
              <a:rPr lang="en-GB" sz="1600" smtClean="0"/>
              <a:t>6.3.2 Essentially the question to be answered is:</a:t>
            </a:r>
          </a:p>
          <a:p>
            <a:pPr>
              <a:lnSpc>
                <a:spcPct val="80000"/>
              </a:lnSpc>
            </a:pPr>
            <a:r>
              <a:rPr lang="en-GB" sz="1600" smtClean="0"/>
              <a:t>would a person normally live in that dwelling? </a:t>
            </a:r>
          </a:p>
          <a:p>
            <a:pPr>
              <a:lnSpc>
                <a:spcPct val="80000"/>
              </a:lnSpc>
            </a:pPr>
            <a:r>
              <a:rPr lang="en-GB" sz="1600" smtClean="0"/>
              <a:t>6.3.3 The point at which this occurs will normally be when the works are substantially completed. In the case of UK property this is likely to be when the certificate of habitation is issued. </a:t>
            </a:r>
          </a:p>
          <a:p>
            <a:pPr>
              <a:lnSpc>
                <a:spcPct val="80000"/>
              </a:lnSpc>
            </a:pPr>
            <a:r>
              <a:rPr lang="en-GB" sz="1600" smtClean="0"/>
              <a:t>6.4 A property that is sold before the development or conversion is substantially completed never becomes residential property. </a:t>
            </a:r>
          </a:p>
        </p:txBody>
      </p:sp>
    </p:spTree>
  </p:cSld>
  <p:clrMapOvr>
    <a:masterClrMapping/>
  </p:clrMapOvr>
  <p:transition>
    <p:pull dir="rd"/>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0161" name="Rectangle 2"/>
          <p:cNvSpPr>
            <a:spLocks noGrp="1"/>
          </p:cNvSpPr>
          <p:nvPr>
            <p:ph type="body" idx="1"/>
          </p:nvPr>
        </p:nvSpPr>
        <p:spPr>
          <a:xfrm>
            <a:off x="457200" y="476250"/>
            <a:ext cx="8229600" cy="5530850"/>
          </a:xfrm>
        </p:spPr>
        <p:txBody>
          <a:bodyPr/>
          <a:lstStyle/>
          <a:p>
            <a:pPr>
              <a:lnSpc>
                <a:spcPct val="80000"/>
              </a:lnSpc>
            </a:pPr>
            <a:r>
              <a:rPr lang="en-GB" sz="1600" b="1" smtClean="0"/>
              <a:t>7. Permitted 'Job Related' Residential Property</a:t>
            </a:r>
          </a:p>
          <a:p>
            <a:pPr>
              <a:lnSpc>
                <a:spcPct val="80000"/>
              </a:lnSpc>
            </a:pPr>
            <a:r>
              <a:rPr lang="en-GB" sz="1600" smtClean="0"/>
              <a:t>7.1 Two categories of ‘ job related ‘ residential property will not be taxable property whether held directly or indirectly by the investment regulated pension scheme so these will not be subject to tax charges when held as a scheme investment by an investment regulated pension scheme. These are where the property is within paragraphs 7.2 or 7.3.</a:t>
            </a:r>
          </a:p>
          <a:p>
            <a:pPr>
              <a:lnSpc>
                <a:spcPct val="80000"/>
              </a:lnSpc>
            </a:pPr>
            <a:r>
              <a:rPr lang="en-GB" sz="1600" smtClean="0"/>
              <a:t>7.2 The property is (or, if unoccupied, is to be) occupied by an employee who</a:t>
            </a:r>
          </a:p>
          <a:p>
            <a:pPr>
              <a:lnSpc>
                <a:spcPct val="80000"/>
              </a:lnSpc>
            </a:pPr>
            <a:r>
              <a:rPr lang="en-GB" sz="1600" smtClean="0"/>
              <a:t>7.2.1 Is neither a member of the pension scheme nor connected with such a member,</a:t>
            </a:r>
          </a:p>
          <a:p>
            <a:pPr>
              <a:lnSpc>
                <a:spcPct val="80000"/>
              </a:lnSpc>
            </a:pPr>
            <a:r>
              <a:rPr lang="en-GB" sz="1600" smtClean="0"/>
              <a:t>7.2.2 Is not connected with the employer, and</a:t>
            </a:r>
          </a:p>
          <a:p>
            <a:pPr>
              <a:lnSpc>
                <a:spcPct val="80000"/>
              </a:lnSpc>
            </a:pPr>
            <a:r>
              <a:rPr lang="en-GB" sz="1600" smtClean="0"/>
              <a:t>7.2.3 Is required as a condition of employment to occupy the property.</a:t>
            </a:r>
          </a:p>
          <a:p>
            <a:pPr>
              <a:lnSpc>
                <a:spcPct val="80000"/>
              </a:lnSpc>
            </a:pPr>
            <a:r>
              <a:rPr lang="en-GB" sz="1600" smtClean="0"/>
              <a:t>7.2.4 An example is a caretaker's flat. </a:t>
            </a:r>
          </a:p>
          <a:p>
            <a:pPr>
              <a:lnSpc>
                <a:spcPct val="80000"/>
              </a:lnSpc>
            </a:pPr>
            <a:r>
              <a:rPr lang="en-GB" sz="1600" smtClean="0"/>
              <a:t>7.3 The property is (or, if unoccupied, is to be)</a:t>
            </a:r>
          </a:p>
          <a:p>
            <a:pPr>
              <a:lnSpc>
                <a:spcPct val="80000"/>
              </a:lnSpc>
            </a:pPr>
            <a:r>
              <a:rPr lang="en-GB" sz="1600" smtClean="0"/>
              <a:t>7.3.1 Occupied by a person who is neither a member of the pension scheme nor connected with such a member, and</a:t>
            </a:r>
          </a:p>
          <a:p>
            <a:pPr>
              <a:lnSpc>
                <a:spcPct val="80000"/>
              </a:lnSpc>
            </a:pPr>
            <a:r>
              <a:rPr lang="en-GB" sz="1600" smtClean="0"/>
              <a:t>7.3.2 Used in connection with business premises held as an investment of the pension scheme.</a:t>
            </a:r>
          </a:p>
          <a:p>
            <a:pPr>
              <a:lnSpc>
                <a:spcPct val="80000"/>
              </a:lnSpc>
            </a:pPr>
            <a:r>
              <a:rPr lang="en-GB" sz="1600" smtClean="0"/>
              <a:t>7.3.3 An example is a flat above a shop that is leased from the scheme with the shop, where the flat is occupied by the trader in connection with them operating their trade from the shop. </a:t>
            </a:r>
          </a:p>
          <a:p>
            <a:pPr>
              <a:lnSpc>
                <a:spcPct val="80000"/>
              </a:lnSpc>
            </a:pPr>
            <a:r>
              <a:rPr lang="en-GB" sz="1600" smtClean="0"/>
              <a:t>7.4 Connected person means as defined in section 839 of the Taxes Acts, see RPSM07103180.</a:t>
            </a:r>
          </a:p>
        </p:txBody>
      </p:sp>
    </p:spTree>
  </p:cSld>
  <p:clrMapOvr>
    <a:masterClrMapping/>
  </p:clrMapOvr>
  <p:transition>
    <p:pull dir="rd"/>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185" name="Rectangle 2"/>
          <p:cNvSpPr>
            <a:spLocks noGrp="1"/>
          </p:cNvSpPr>
          <p:nvPr>
            <p:ph type="body" idx="1"/>
          </p:nvPr>
        </p:nvSpPr>
        <p:spPr/>
        <p:txBody>
          <a:bodyPr/>
          <a:lstStyle/>
          <a:p>
            <a:r>
              <a:rPr lang="en-GB" b="1" smtClean="0"/>
              <a:t>Ground Rents</a:t>
            </a:r>
          </a:p>
          <a:p>
            <a:r>
              <a:rPr lang="en-GB" smtClean="0"/>
              <a:t>7.5 These are a type of long leasehold and if they are held in relation to residential property they will also be residential property.</a:t>
            </a:r>
          </a:p>
        </p:txBody>
      </p:sp>
    </p:spTree>
  </p:cSld>
  <p:clrMapOvr>
    <a:masterClrMapping/>
  </p:clrMapOvr>
  <p:transition>
    <p:pull dir="rd"/>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2209" name="Rectangle 2"/>
          <p:cNvSpPr>
            <a:spLocks noGrp="1"/>
          </p:cNvSpPr>
          <p:nvPr>
            <p:ph type="body" idx="1"/>
          </p:nvPr>
        </p:nvSpPr>
        <p:spPr>
          <a:xfrm>
            <a:off x="468313" y="476250"/>
            <a:ext cx="8229600" cy="5241925"/>
          </a:xfrm>
        </p:spPr>
        <p:txBody>
          <a:bodyPr/>
          <a:lstStyle/>
          <a:p>
            <a:pPr>
              <a:lnSpc>
                <a:spcPct val="80000"/>
              </a:lnSpc>
            </a:pPr>
            <a:r>
              <a:rPr lang="en-GB" sz="1600" b="1" smtClean="0"/>
              <a:t>3. Investment Regulated Pension Scheme</a:t>
            </a:r>
          </a:p>
          <a:p>
            <a:pPr>
              <a:lnSpc>
                <a:spcPct val="80000"/>
              </a:lnSpc>
            </a:pPr>
            <a:r>
              <a:rPr lang="en-GB" sz="1600" smtClean="0"/>
              <a:t>3.1 There are separate tests for occupational pension schemes and other schemes.</a:t>
            </a:r>
          </a:p>
          <a:p>
            <a:pPr>
              <a:lnSpc>
                <a:spcPct val="80000"/>
              </a:lnSpc>
            </a:pPr>
            <a:r>
              <a:rPr lang="en-GB" sz="1600" smtClean="0"/>
              <a:t>3.2 For non occupational pension schemes an investment regulated pension scheme is one where one or more of its members is or has been able (whether directly or indirectly) to direct, influence or advise on the manner of investments held for the purposes of an arrangement under the scheme relating to the member. It also applies where the condition is satisfied by a person related to the member. </a:t>
            </a:r>
          </a:p>
          <a:p>
            <a:pPr>
              <a:lnSpc>
                <a:spcPct val="80000"/>
              </a:lnSpc>
            </a:pPr>
            <a:r>
              <a:rPr lang="en-GB" sz="1600" smtClean="0"/>
              <a:t>3.3 For occupational pension schemes an investment regulated pension scheme is one where,</a:t>
            </a:r>
          </a:p>
          <a:p>
            <a:pPr>
              <a:lnSpc>
                <a:spcPct val="80000"/>
              </a:lnSpc>
            </a:pPr>
            <a:r>
              <a:rPr lang="en-GB" sz="1600" smtClean="0"/>
              <a:t>3.3.1 it has at least one member who meets the self-direction condition and has fewer than 50 members, or </a:t>
            </a:r>
          </a:p>
          <a:p>
            <a:pPr>
              <a:lnSpc>
                <a:spcPct val="80000"/>
              </a:lnSpc>
            </a:pPr>
            <a:r>
              <a:rPr lang="en-GB" sz="1600" smtClean="0"/>
              <a:t>3.3.2 it has at least 10% of members who meet the self-direction condition.</a:t>
            </a:r>
          </a:p>
          <a:p>
            <a:pPr>
              <a:lnSpc>
                <a:spcPct val="80000"/>
              </a:lnSpc>
            </a:pPr>
            <a:r>
              <a:rPr lang="en-GB" sz="1600" smtClean="0"/>
              <a:t>3.4 The self-direction condition is met if the member is or has been able (whether directly or indirectly) to direct, influence or advise on the manner of investments held for the purposes of the scheme. It also applies where the condition is satisfied by a person related to the member.</a:t>
            </a:r>
          </a:p>
          <a:p>
            <a:pPr>
              <a:lnSpc>
                <a:spcPct val="80000"/>
              </a:lnSpc>
            </a:pPr>
            <a:r>
              <a:rPr lang="en-GB" sz="1600" smtClean="0"/>
              <a:t>3.5 A further category of occupational pension scheme can generate an investment regulated pension scheme. This is where,</a:t>
            </a:r>
          </a:p>
          <a:p>
            <a:pPr>
              <a:lnSpc>
                <a:spcPct val="80000"/>
              </a:lnSpc>
            </a:pPr>
            <a:r>
              <a:rPr lang="en-GB" sz="1600" smtClean="0"/>
              <a:t>3.5.1 the scheme is an occupational pension scheme that is not itself an investment regulated pension scheme,</a:t>
            </a:r>
          </a:p>
          <a:p>
            <a:pPr>
              <a:lnSpc>
                <a:spcPct val="80000"/>
              </a:lnSpc>
            </a:pPr>
            <a:r>
              <a:rPr lang="en-GB" sz="1600" smtClean="0"/>
              <a:t>3.5.2 one or more of its members is or has been able (whether directly or indirectly) to direct, influence or advise on the manner of investments linked to an arrangement under the scheme relating to the member.</a:t>
            </a:r>
          </a:p>
        </p:txBody>
      </p:sp>
    </p:spTree>
  </p:cSld>
  <p:clrMapOvr>
    <a:masterClrMapping/>
  </p:clrMapOvr>
  <p:transition>
    <p:pull dir="rd"/>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3233" name="Rectangle 2"/>
          <p:cNvSpPr>
            <a:spLocks noGrp="1"/>
          </p:cNvSpPr>
          <p:nvPr>
            <p:ph type="body" idx="1"/>
          </p:nvPr>
        </p:nvSpPr>
        <p:spPr>
          <a:xfrm>
            <a:off x="457200" y="549275"/>
            <a:ext cx="8229600" cy="5457825"/>
          </a:xfrm>
        </p:spPr>
        <p:txBody>
          <a:bodyPr/>
          <a:lstStyle/>
          <a:p>
            <a:pPr>
              <a:lnSpc>
                <a:spcPct val="80000"/>
              </a:lnSpc>
            </a:pPr>
            <a:r>
              <a:rPr lang="en-GB" sz="1600" smtClean="0"/>
              <a:t>3.5.3 In that case that arrangement is treated as if it is an investment regulated pension scheme. This is to prevent large occupational schemes setting up separate sections that allow particular classes of members to direct that their funds are invested in taxable assets.</a:t>
            </a:r>
          </a:p>
          <a:p>
            <a:pPr>
              <a:lnSpc>
                <a:spcPct val="80000"/>
              </a:lnSpc>
            </a:pPr>
            <a:r>
              <a:rPr lang="en-GB" sz="1600" smtClean="0"/>
              <a:t>3.6 For the purposes of paragraph 3.5.2 investments are linked to an arrangement relating to the member if </a:t>
            </a:r>
          </a:p>
          <a:p>
            <a:pPr>
              <a:lnSpc>
                <a:spcPct val="80000"/>
              </a:lnSpc>
            </a:pPr>
            <a:r>
              <a:rPr lang="en-GB" sz="1600" smtClean="0"/>
              <a:t>3.6.1 they are held for the purposes of an arrangement under the pension scheme relating to the member, but</a:t>
            </a:r>
          </a:p>
          <a:p>
            <a:pPr>
              <a:lnSpc>
                <a:spcPct val="80000"/>
              </a:lnSpc>
            </a:pPr>
            <a:r>
              <a:rPr lang="en-GB" sz="1600" smtClean="0"/>
              <a:t>3.6.2 they are so held otherwise than by virtue of a just and reasonable apportionment of the sums and assets held for the purposes of the scheme. </a:t>
            </a:r>
          </a:p>
          <a:p>
            <a:pPr>
              <a:lnSpc>
                <a:spcPct val="80000"/>
              </a:lnSpc>
            </a:pPr>
            <a:r>
              <a:rPr lang="en-GB" sz="1600" smtClean="0"/>
              <a:t>3.6.3 So rather than simply being an apportionment of the collective assets held for all of the scheme these are specific assets held just for the member's arrangement. </a:t>
            </a:r>
          </a:p>
          <a:p>
            <a:pPr>
              <a:lnSpc>
                <a:spcPct val="80000"/>
              </a:lnSpc>
            </a:pPr>
            <a:r>
              <a:rPr lang="en-GB" sz="1600" smtClean="0"/>
              <a:t>3.6.4 Alternatively this will also include a pool of assets held for a limited number of arrangements where those arrangements effectively form a separate section of the scheme designed to allow investments in residential property.</a:t>
            </a:r>
          </a:p>
          <a:p>
            <a:pPr>
              <a:lnSpc>
                <a:spcPct val="80000"/>
              </a:lnSpc>
            </a:pPr>
            <a:r>
              <a:rPr lang="en-GB" sz="1600" smtClean="0"/>
              <a:t>3.7 For each of these three categories of scheme, persons are related to the member if</a:t>
            </a:r>
          </a:p>
          <a:p>
            <a:pPr>
              <a:lnSpc>
                <a:spcPct val="80000"/>
              </a:lnSpc>
            </a:pPr>
            <a:r>
              <a:rPr lang="en-GB" sz="1600" smtClean="0"/>
              <a:t>3.7.1 -the person and the member are connected persons,</a:t>
            </a:r>
          </a:p>
          <a:p>
            <a:pPr>
              <a:lnSpc>
                <a:spcPct val="80000"/>
              </a:lnSpc>
            </a:pPr>
            <a:r>
              <a:rPr lang="en-GB" sz="1600" smtClean="0"/>
              <a:t>3.7.2 -the person acts on behalf of the member or a person connected with a member. </a:t>
            </a:r>
          </a:p>
          <a:p>
            <a:pPr>
              <a:lnSpc>
                <a:spcPct val="80000"/>
              </a:lnSpc>
            </a:pPr>
            <a:r>
              <a:rPr lang="en-GB" sz="1600" smtClean="0"/>
              <a:t>Connected person means as defined in section 839 of the Taxes Acts, see RPSM07103180</a:t>
            </a:r>
          </a:p>
        </p:txBody>
      </p:sp>
    </p:spTree>
  </p:cSld>
  <p:clrMapOvr>
    <a:masterClrMapping/>
  </p:clrMapOvr>
  <p:transition>
    <p:pull dir="rd"/>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4257" name="Rectangle 2"/>
          <p:cNvSpPr>
            <a:spLocks noGrp="1"/>
          </p:cNvSpPr>
          <p:nvPr>
            <p:ph type="body" idx="1"/>
          </p:nvPr>
        </p:nvSpPr>
        <p:spPr>
          <a:xfrm>
            <a:off x="457200" y="476250"/>
            <a:ext cx="8229600" cy="5530850"/>
          </a:xfrm>
        </p:spPr>
        <p:txBody>
          <a:bodyPr/>
          <a:lstStyle/>
          <a:p>
            <a:r>
              <a:rPr lang="en-GB" sz="2200" b="1" smtClean="0"/>
              <a:t>17. Indirect Holdings - Which are not subject to tax charges</a:t>
            </a:r>
          </a:p>
          <a:p>
            <a:r>
              <a:rPr lang="en-GB" sz="2200" smtClean="0"/>
              <a:t>17.1 Only limited indirect investment in taxable property will not be subject to the tax charges on unauthorised payments set out in paragraphs 19 to 22. This is via genuinely diverse commercial vehicles. Indirect investments held through genuinely diverse commercial vehicles will not be subject to tax charges when held as a scheme investment by an investment regulated pension scheme. There are three categories of genuinely diverse commercial vehicle, UK REITS, Other kinds of vehicle and Trading Concerns. They are described more fully in paragraphs 17.2, 17.3 and 17.4.</a:t>
            </a:r>
          </a:p>
        </p:txBody>
      </p:sp>
    </p:spTree>
  </p:cSld>
  <p:clrMapOvr>
    <a:masterClrMapping/>
  </p:clrMapOvr>
  <p:transition>
    <p:pull dir="rd"/>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81" name="Rectangle 2"/>
          <p:cNvSpPr>
            <a:spLocks noGrp="1"/>
          </p:cNvSpPr>
          <p:nvPr>
            <p:ph type="body" idx="1"/>
          </p:nvPr>
        </p:nvSpPr>
        <p:spPr/>
        <p:txBody>
          <a:bodyPr/>
          <a:lstStyle/>
          <a:p>
            <a:r>
              <a:rPr lang="en-GB" smtClean="0"/>
              <a:t>17.3.1 Secondly vehicles which meet certain conditions, where the pension scheme, and associates, directly or indirectly own 10% or less and there is no right to have private use of any taxable property. These conditions are set out in paragraphs 17.3.2 to 17.3.20.</a:t>
            </a:r>
          </a:p>
          <a:p>
            <a:r>
              <a:rPr lang="en-GB" smtClean="0"/>
              <a:t>17.3.2 The vehicle must meet three conditions.</a:t>
            </a:r>
          </a:p>
        </p:txBody>
      </p:sp>
    </p:spTree>
  </p:cSld>
  <p:clrMapOvr>
    <a:masterClrMapping/>
  </p:clrMapOvr>
  <p:transition>
    <p:pull dir="rd"/>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6305" name="Rectangle 2"/>
          <p:cNvSpPr>
            <a:spLocks noGrp="1"/>
          </p:cNvSpPr>
          <p:nvPr>
            <p:ph type="body" idx="1"/>
          </p:nvPr>
        </p:nvSpPr>
        <p:spPr>
          <a:xfrm>
            <a:off x="611188" y="981075"/>
            <a:ext cx="8229600" cy="4525963"/>
          </a:xfrm>
        </p:spPr>
        <p:txBody>
          <a:bodyPr/>
          <a:lstStyle/>
          <a:p>
            <a:pPr>
              <a:lnSpc>
                <a:spcPct val="80000"/>
              </a:lnSpc>
            </a:pPr>
            <a:r>
              <a:rPr lang="en-GB" sz="1800" smtClean="0"/>
              <a:t>17.3.3 The first condition is that,</a:t>
            </a:r>
          </a:p>
          <a:p>
            <a:pPr>
              <a:lnSpc>
                <a:spcPct val="80000"/>
              </a:lnSpc>
            </a:pPr>
            <a:r>
              <a:rPr lang="en-GB" sz="1800" smtClean="0"/>
              <a:t>the total value of the assets held directly by the vehicle is at least £1 million, or </a:t>
            </a:r>
          </a:p>
          <a:p>
            <a:pPr>
              <a:lnSpc>
                <a:spcPct val="80000"/>
              </a:lnSpc>
            </a:pPr>
            <a:r>
              <a:rPr lang="en-GB" sz="1800" smtClean="0"/>
              <a:t>the vehicle holds at least three assets directly which are residential property,and in either of these cases no asset held directly by the vehicle which is taxable property has a value which exceeds 40% of the total value of the assets held directly. </a:t>
            </a:r>
          </a:p>
          <a:p>
            <a:pPr>
              <a:lnSpc>
                <a:spcPct val="80000"/>
              </a:lnSpc>
            </a:pPr>
            <a:r>
              <a:rPr lang="en-GB" sz="1800" smtClean="0"/>
              <a:t>17.3.4 In applying paragraph 17.3.3,</a:t>
            </a:r>
          </a:p>
          <a:p>
            <a:pPr>
              <a:lnSpc>
                <a:spcPct val="80000"/>
              </a:lnSpc>
            </a:pPr>
            <a:r>
              <a:rPr lang="en-GB" sz="1800" smtClean="0"/>
              <a:t>assets must be valued in accordance with generally accepted accounting practice, </a:t>
            </a:r>
          </a:p>
          <a:p>
            <a:pPr>
              <a:lnSpc>
                <a:spcPct val="80000"/>
              </a:lnSpc>
            </a:pPr>
            <a:r>
              <a:rPr lang="en-GB" sz="1800" smtClean="0"/>
              <a:t>no account is to be taken of liabilities secured against or otherwise relating to assets (whether generally or specifically), and, </a:t>
            </a:r>
          </a:p>
          <a:p>
            <a:pPr>
              <a:lnSpc>
                <a:spcPct val="80000"/>
              </a:lnSpc>
            </a:pPr>
            <a:r>
              <a:rPr lang="en-GB" sz="1800" smtClean="0"/>
              <a:t>where generally accepted accounting practice offers a choice of valuation between cost basis and fair value, fair value must be used. </a:t>
            </a:r>
          </a:p>
          <a:p>
            <a:pPr>
              <a:lnSpc>
                <a:spcPct val="80000"/>
              </a:lnSpc>
            </a:pPr>
            <a:endParaRPr lang="en-GB" sz="1800" smtClean="0"/>
          </a:p>
        </p:txBody>
      </p:sp>
    </p:spTree>
  </p:cSld>
  <p:clrMapOvr>
    <a:masterClrMapping/>
  </p:clrMapOvr>
  <p:transition>
    <p:pull dir="rd"/>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7329" name="Rectangle 2"/>
          <p:cNvSpPr>
            <a:spLocks noGrp="1"/>
          </p:cNvSpPr>
          <p:nvPr>
            <p:ph type="body" idx="1"/>
          </p:nvPr>
        </p:nvSpPr>
        <p:spPr/>
        <p:txBody>
          <a:bodyPr/>
          <a:lstStyle/>
          <a:p>
            <a:r>
              <a:rPr lang="en-GB" smtClean="0"/>
              <a:t>17.3.5 The second condition is that if the vehicle is a company,</a:t>
            </a:r>
          </a:p>
          <a:p>
            <a:r>
              <a:rPr lang="en-GB" smtClean="0"/>
              <a:t>it is resident in the United Kingdom and is not a close company, or </a:t>
            </a:r>
          </a:p>
          <a:p>
            <a:r>
              <a:rPr lang="en-GB" smtClean="0"/>
              <a:t>it is not resident in the United Kingdom and would not be a close company if it were resident in the United Kingdom </a:t>
            </a:r>
          </a:p>
          <a:p>
            <a:endParaRPr lang="en-GB" smtClean="0"/>
          </a:p>
        </p:txBody>
      </p:sp>
    </p:spTree>
  </p:cSld>
  <p:clrMapOvr>
    <a:masterClrMapping/>
  </p:clrMapOvr>
  <p:transition>
    <p:pull dir="rd"/>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8353" name="Rectangle 2"/>
          <p:cNvSpPr>
            <a:spLocks noGrp="1"/>
          </p:cNvSpPr>
          <p:nvPr>
            <p:ph type="body" idx="1"/>
          </p:nvPr>
        </p:nvSpPr>
        <p:spPr/>
        <p:txBody>
          <a:bodyPr/>
          <a:lstStyle/>
          <a:p>
            <a:r>
              <a:rPr lang="en-GB" smtClean="0"/>
              <a:t>17.3.6 The third condition is that it does not have as its main purpose, or one of its main purposes, the direct or indirect holding of an animal(s) used for sporting purposes. This is to recognise that many racehorse syndicates have many members and provide them with certain benefits related to the horse ownership such as attendance at race meetings as an owner with access to the owner's enclosure. </a:t>
            </a:r>
          </a:p>
        </p:txBody>
      </p:sp>
    </p:spTree>
  </p:cSld>
  <p:clrMapOvr>
    <a:masterClrMapping/>
  </p:clrMapOvr>
  <p:transition>
    <p:pull dir="rd"/>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9377" name="Rectangle 2"/>
          <p:cNvSpPr>
            <a:spLocks noGrp="1"/>
          </p:cNvSpPr>
          <p:nvPr>
            <p:ph type="body" idx="1"/>
          </p:nvPr>
        </p:nvSpPr>
        <p:spPr>
          <a:xfrm>
            <a:off x="457200" y="981075"/>
            <a:ext cx="8229600" cy="5026025"/>
          </a:xfrm>
        </p:spPr>
        <p:txBody>
          <a:bodyPr/>
          <a:lstStyle/>
          <a:p>
            <a:pPr>
              <a:lnSpc>
                <a:spcPct val="90000"/>
              </a:lnSpc>
            </a:pPr>
            <a:r>
              <a:rPr lang="en-GB" sz="1800" smtClean="0"/>
              <a:t>17.3.7 The pension scheme's interest in the vehicle must meet the following conditions.</a:t>
            </a:r>
          </a:p>
          <a:p>
            <a:pPr>
              <a:lnSpc>
                <a:spcPct val="90000"/>
              </a:lnSpc>
            </a:pPr>
            <a:r>
              <a:rPr lang="en-GB" sz="1800" smtClean="0"/>
              <a:t>17.3.8 The first condition is that the pension scheme does not directly or indirectly hold an interest in the vehicle for the purposes of enabling a member of the pension scheme or a connected person of a member to occupy or use the property.</a:t>
            </a:r>
          </a:p>
          <a:p>
            <a:pPr>
              <a:lnSpc>
                <a:spcPct val="90000"/>
              </a:lnSpc>
            </a:pPr>
            <a:r>
              <a:rPr lang="en-GB" sz="1800" smtClean="0"/>
              <a:t>17.3.9 The second condition is that the pension scheme meets either the condition in 17.3.10 or 17.3.11.</a:t>
            </a:r>
          </a:p>
          <a:p>
            <a:pPr>
              <a:lnSpc>
                <a:spcPct val="90000"/>
              </a:lnSpc>
            </a:pPr>
            <a:r>
              <a:rPr lang="en-GB" sz="1800" smtClean="0"/>
              <a:t>17.3.10 This condition is that the pension scheme is an occupational pension scheme and the pension scheme together with any associated person, see 17.3.16, does not hold directly or indirectly an interest in the vehicle that exceeds any one of the limits in paragraph 17.3.12.</a:t>
            </a:r>
          </a:p>
          <a:p>
            <a:pPr>
              <a:lnSpc>
                <a:spcPct val="90000"/>
              </a:lnSpc>
            </a:pPr>
            <a:r>
              <a:rPr lang="en-GB" sz="1800" smtClean="0"/>
              <a:t>17.3.11 This condition is that the pension scheme is not an occupational pension scheme and no arrangement under the pension scheme together with any associated person, see 17.3.16, holds directly or indirectly an interest in the vehicle that exceeds any one of the limits in paragraph 17.3.12.</a:t>
            </a:r>
          </a:p>
        </p:txBody>
      </p:sp>
    </p:spTree>
  </p:cSld>
  <p:clrMapOvr>
    <a:masterClrMapping/>
  </p:clrMapOvr>
  <p:transition>
    <p:pull dir="rd"/>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0401" name="Rectangle 2"/>
          <p:cNvSpPr>
            <a:spLocks noGrp="1"/>
          </p:cNvSpPr>
          <p:nvPr>
            <p:ph type="body" idx="1"/>
          </p:nvPr>
        </p:nvSpPr>
        <p:spPr>
          <a:xfrm>
            <a:off x="457200" y="908050"/>
            <a:ext cx="8229600" cy="5099050"/>
          </a:xfrm>
        </p:spPr>
        <p:txBody>
          <a:bodyPr/>
          <a:lstStyle/>
          <a:p>
            <a:pPr>
              <a:lnSpc>
                <a:spcPct val="80000"/>
              </a:lnSpc>
            </a:pPr>
            <a:r>
              <a:rPr lang="en-GB" sz="1800" dirty="0" smtClean="0"/>
              <a:t>17.3.12 The limits are,</a:t>
            </a:r>
          </a:p>
          <a:p>
            <a:pPr>
              <a:lnSpc>
                <a:spcPct val="80000"/>
              </a:lnSpc>
            </a:pPr>
            <a:r>
              <a:rPr lang="en-GB" sz="1800" dirty="0" smtClean="0"/>
              <a:t>10% or more of the share capital or issued share capital of the vehicle, </a:t>
            </a:r>
          </a:p>
          <a:p>
            <a:pPr>
              <a:lnSpc>
                <a:spcPct val="80000"/>
              </a:lnSpc>
            </a:pPr>
            <a:r>
              <a:rPr lang="en-GB" sz="1800" dirty="0" smtClean="0"/>
              <a:t>10% or more of the voting rights in the vehicle, </a:t>
            </a:r>
          </a:p>
          <a:p>
            <a:pPr>
              <a:lnSpc>
                <a:spcPct val="80000"/>
              </a:lnSpc>
            </a:pPr>
            <a:r>
              <a:rPr lang="en-GB" sz="1800" dirty="0" smtClean="0"/>
              <a:t>a right to receive 10% or more of the income of the vehicle, </a:t>
            </a:r>
          </a:p>
          <a:p>
            <a:pPr>
              <a:lnSpc>
                <a:spcPct val="80000"/>
              </a:lnSpc>
            </a:pPr>
            <a:r>
              <a:rPr lang="en-GB" sz="1800" dirty="0" smtClean="0"/>
              <a:t>such an interest in the vehicle as gives an entitlement to 10% or more of the amounts distributed on a distribution in relation to the vehicle, </a:t>
            </a:r>
          </a:p>
          <a:p>
            <a:pPr>
              <a:lnSpc>
                <a:spcPct val="80000"/>
              </a:lnSpc>
            </a:pPr>
            <a:r>
              <a:rPr lang="en-GB" sz="1800" dirty="0" smtClean="0"/>
              <a:t>such an interest in the vehicle as gives an entitlement to 10% or more of the assets of the vehicle on a winding up or in any other circumstances. </a:t>
            </a:r>
          </a:p>
          <a:p>
            <a:pPr>
              <a:lnSpc>
                <a:spcPct val="80000"/>
              </a:lnSpc>
            </a:pPr>
            <a:r>
              <a:rPr lang="en-GB" sz="1800" dirty="0" smtClean="0"/>
              <a:t>Such an interest in the vehicle as gives rise to income and gains derived from a specific property. </a:t>
            </a:r>
          </a:p>
          <a:p>
            <a:pPr>
              <a:lnSpc>
                <a:spcPct val="80000"/>
              </a:lnSpc>
            </a:pPr>
            <a:r>
              <a:rPr lang="en-GB" sz="1800" dirty="0" smtClean="0"/>
              <a:t>17.3.13 These limits apply to indirect holdings of a vehicle as well. So if a pension scheme holds 50% of company A which in turn owns 15% of company B then the pension schemes interest in company B will be 7.5%. The indirect holding in company B will therefore be less than 10%.</a:t>
            </a:r>
          </a:p>
        </p:txBody>
      </p:sp>
    </p:spTree>
  </p:cSld>
  <p:clrMapOvr>
    <a:masterClrMapping/>
  </p:clrMapOvr>
  <p:transition>
    <p:pull dir="rd"/>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1425" name="Rectangle 2"/>
          <p:cNvSpPr>
            <a:spLocks noGrp="1"/>
          </p:cNvSpPr>
          <p:nvPr>
            <p:ph type="body" idx="1"/>
          </p:nvPr>
        </p:nvSpPr>
        <p:spPr/>
        <p:txBody>
          <a:bodyPr/>
          <a:lstStyle/>
          <a:p>
            <a:r>
              <a:rPr lang="en-GB" b="1" dirty="0" smtClean="0">
                <a:hlinkClick r:id="rId2"/>
              </a:rPr>
              <a:t>http://</a:t>
            </a:r>
            <a:r>
              <a:rPr lang="en-GB" b="1" dirty="0" smtClean="0">
                <a:hlinkClick r:id="rId2"/>
              </a:rPr>
              <a:t>www.hmrc.gov.uk/pensionschemes/taxable-property-guidance.htm#17</a:t>
            </a:r>
            <a:endParaRPr lang="en-GB" b="1" dirty="0" smtClean="0"/>
          </a:p>
          <a:p>
            <a:endParaRPr lang="en-GB" b="1" dirty="0" smtClean="0"/>
          </a:p>
          <a:p>
            <a:endParaRPr lang="en-GB" dirty="0" smtClean="0">
              <a:solidFill>
                <a:srgbClr val="002060"/>
              </a:solidFill>
            </a:endParaRPr>
          </a:p>
          <a:p>
            <a:endParaRPr lang="en-GB" dirty="0" smtClean="0"/>
          </a:p>
        </p:txBody>
      </p:sp>
    </p:spTree>
  </p:cSld>
  <p:clrMapOvr>
    <a:masterClrMapping/>
  </p:clrMapOvr>
  <p:transition>
    <p:pull dir="rd"/>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32449" name="Picture 2"/>
          <p:cNvPicPr>
            <a:picLocks noGrp="1" noChangeAspect="1" noChangeArrowheads="1"/>
          </p:cNvPicPr>
          <p:nvPr>
            <p:ph type="body" idx="1"/>
          </p:nvPr>
        </p:nvPicPr>
        <p:blipFill>
          <a:blip r:embed="rId2" cstate="print"/>
          <a:srcRect/>
          <a:stretch>
            <a:fillRect/>
          </a:stretch>
        </p:blipFill>
        <p:spPr>
          <a:xfrm>
            <a:off x="0" y="0"/>
            <a:ext cx="9144000" cy="6640513"/>
          </a:xfrm>
        </p:spPr>
      </p:pic>
    </p:spTree>
  </p:cSld>
  <p:clrMapOvr>
    <a:masterClrMapping/>
  </p:clrMapOvr>
  <p:transition>
    <p:pull dir="rd"/>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3" name="Picture 2" descr="ampslogo"/>
          <p:cNvPicPr>
            <a:picLocks noChangeAspect="1" noChangeArrowheads="1"/>
          </p:cNvPicPr>
          <p:nvPr/>
        </p:nvPicPr>
        <p:blipFill>
          <a:blip r:embed="rId3" cstate="print"/>
          <a:srcRect/>
          <a:stretch>
            <a:fillRect/>
          </a:stretch>
        </p:blipFill>
        <p:spPr bwMode="auto">
          <a:xfrm>
            <a:off x="1403350" y="765175"/>
            <a:ext cx="6624638" cy="930275"/>
          </a:xfrm>
          <a:prstGeom prst="rect">
            <a:avLst/>
          </a:prstGeom>
          <a:noFill/>
          <a:ln w="9525">
            <a:noFill/>
            <a:miter lim="800000"/>
            <a:headEnd/>
            <a:tailEnd/>
          </a:ln>
        </p:spPr>
      </p:pic>
      <p:sp>
        <p:nvSpPr>
          <p:cNvPr id="233474" name="Text Box 3"/>
          <p:cNvSpPr txBox="1">
            <a:spLocks noChangeArrowheads="1"/>
          </p:cNvSpPr>
          <p:nvPr/>
        </p:nvSpPr>
        <p:spPr bwMode="auto">
          <a:xfrm>
            <a:off x="684213" y="2349500"/>
            <a:ext cx="7991475" cy="3021013"/>
          </a:xfrm>
          <a:prstGeom prst="rect">
            <a:avLst/>
          </a:prstGeom>
          <a:noFill/>
          <a:ln w="9525">
            <a:noFill/>
            <a:miter lim="800000"/>
            <a:headEnd/>
            <a:tailEnd/>
          </a:ln>
        </p:spPr>
        <p:txBody>
          <a:bodyPr>
            <a:spAutoFit/>
          </a:bodyPr>
          <a:lstStyle/>
          <a:p>
            <a:pPr algn="ctr" eaLnBrk="1" hangingPunct="1">
              <a:spcBef>
                <a:spcPct val="50000"/>
              </a:spcBef>
            </a:pPr>
            <a:r>
              <a:rPr lang="en-GB" sz="4800" b="1">
                <a:solidFill>
                  <a:schemeClr val="tx1"/>
                </a:solidFill>
                <a:latin typeface="Tahoma" pitchFamily="34" charset="0"/>
              </a:rPr>
              <a:t>Coffee </a:t>
            </a:r>
          </a:p>
          <a:p>
            <a:pPr algn="ctr" eaLnBrk="1" hangingPunct="1">
              <a:spcBef>
                <a:spcPct val="50000"/>
              </a:spcBef>
            </a:pPr>
            <a:r>
              <a:rPr lang="en-GB" sz="4800" b="1">
                <a:solidFill>
                  <a:schemeClr val="tx1"/>
                </a:solidFill>
                <a:latin typeface="Tahoma" pitchFamily="34" charset="0"/>
              </a:rPr>
              <a:t>served in the </a:t>
            </a:r>
          </a:p>
          <a:p>
            <a:pPr algn="ctr" eaLnBrk="1" hangingPunct="1">
              <a:spcBef>
                <a:spcPct val="50000"/>
              </a:spcBef>
            </a:pPr>
            <a:r>
              <a:rPr lang="en-GB" sz="4800" b="1">
                <a:solidFill>
                  <a:schemeClr val="tx1"/>
                </a:solidFill>
                <a:latin typeface="Tahoma" pitchFamily="34" charset="0"/>
              </a:rPr>
              <a:t>St James 2 Room</a:t>
            </a:r>
          </a:p>
        </p:txBody>
      </p:sp>
    </p:spTree>
  </p:cSld>
  <p:clrMapOvr>
    <a:masterClrMapping/>
  </p:clrMapOvr>
  <p:transition>
    <p:pull dir="rd"/>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Text Box 3"/>
          <p:cNvSpPr txBox="1">
            <a:spLocks noChangeArrowheads="1"/>
          </p:cNvSpPr>
          <p:nvPr/>
        </p:nvSpPr>
        <p:spPr bwMode="auto">
          <a:xfrm>
            <a:off x="1187450" y="2276475"/>
            <a:ext cx="7561263" cy="3914775"/>
          </a:xfrm>
          <a:prstGeom prst="rect">
            <a:avLst/>
          </a:prstGeom>
          <a:noFill/>
          <a:ln w="9525">
            <a:noFill/>
            <a:miter lim="800000"/>
            <a:headEnd/>
            <a:tailEnd/>
          </a:ln>
        </p:spPr>
        <p:txBody>
          <a:bodyPr>
            <a:spAutoFit/>
          </a:bodyPr>
          <a:lstStyle/>
          <a:p>
            <a:pPr algn="ctr" eaLnBrk="1" hangingPunct="1">
              <a:lnSpc>
                <a:spcPct val="90000"/>
              </a:lnSpc>
              <a:spcBef>
                <a:spcPts val="400"/>
              </a:spcBef>
              <a:buClr>
                <a:schemeClr val="accent1"/>
              </a:buClr>
              <a:buSzPct val="68000"/>
              <a:buFont typeface="Wingdings 3" pitchFamily="18" charset="2"/>
              <a:buNone/>
            </a:pPr>
            <a:r>
              <a:rPr lang="en-GB" sz="4400" b="1">
                <a:solidFill>
                  <a:srgbClr val="6699FF"/>
                </a:solidFill>
              </a:rPr>
              <a:t>Michael Smith  </a:t>
            </a:r>
          </a:p>
          <a:p>
            <a:pPr algn="ctr" eaLnBrk="1" hangingPunct="1">
              <a:lnSpc>
                <a:spcPct val="90000"/>
              </a:lnSpc>
              <a:spcBef>
                <a:spcPts val="400"/>
              </a:spcBef>
              <a:buClr>
                <a:schemeClr val="accent1"/>
              </a:buClr>
              <a:buSzPct val="68000"/>
              <a:buFont typeface="Wingdings 3" pitchFamily="18" charset="2"/>
              <a:buNone/>
            </a:pPr>
            <a:r>
              <a:rPr lang="en-GB" sz="4400" b="1">
                <a:solidFill>
                  <a:srgbClr val="6699FF"/>
                </a:solidFill>
              </a:rPr>
              <a:t>AMPS Committee</a:t>
            </a:r>
          </a:p>
          <a:p>
            <a:pPr algn="ctr" eaLnBrk="1" hangingPunct="1">
              <a:lnSpc>
                <a:spcPct val="90000"/>
              </a:lnSpc>
              <a:spcBef>
                <a:spcPts val="400"/>
              </a:spcBef>
              <a:buClr>
                <a:schemeClr val="accent1"/>
              </a:buClr>
              <a:buSzPct val="68000"/>
              <a:buFont typeface="Wingdings 3" pitchFamily="18" charset="2"/>
              <a:buNone/>
            </a:pPr>
            <a:endParaRPr lang="en-GB" sz="4400" b="1">
              <a:solidFill>
                <a:srgbClr val="6699FF"/>
              </a:solidFill>
            </a:endParaRPr>
          </a:p>
          <a:p>
            <a:pPr algn="ctr" eaLnBrk="1" hangingPunct="1">
              <a:lnSpc>
                <a:spcPct val="90000"/>
              </a:lnSpc>
              <a:spcBef>
                <a:spcPts val="400"/>
              </a:spcBef>
              <a:buClr>
                <a:schemeClr val="accent1"/>
              </a:buClr>
              <a:buSzPct val="68000"/>
              <a:buFont typeface="Wingdings 3" pitchFamily="18" charset="2"/>
              <a:buNone/>
            </a:pPr>
            <a:r>
              <a:rPr lang="en-GB" sz="4400" b="1">
                <a:solidFill>
                  <a:schemeClr val="tx1"/>
                </a:solidFill>
              </a:rPr>
              <a:t>Tangible Moveable Property</a:t>
            </a:r>
            <a:endParaRPr lang="en-GB" sz="4400">
              <a:solidFill>
                <a:schemeClr val="tx1"/>
              </a:solidFill>
            </a:endParaRPr>
          </a:p>
          <a:p>
            <a:pPr eaLnBrk="1" hangingPunct="1">
              <a:lnSpc>
                <a:spcPct val="90000"/>
              </a:lnSpc>
              <a:spcBef>
                <a:spcPts val="400"/>
              </a:spcBef>
              <a:buClr>
                <a:schemeClr val="accent1"/>
              </a:buClr>
              <a:buSzPct val="68000"/>
              <a:buFont typeface="Wingdings 3" pitchFamily="18" charset="2"/>
              <a:buNone/>
            </a:pPr>
            <a:endParaRPr lang="en-US" sz="4400" b="1">
              <a:solidFill>
                <a:schemeClr val="tx1"/>
              </a:solidFill>
            </a:endParaRPr>
          </a:p>
        </p:txBody>
      </p:sp>
      <p:pic>
        <p:nvPicPr>
          <p:cNvPr id="235522" name="Picture 2" descr="ampslogo"/>
          <p:cNvPicPr>
            <a:picLocks noGrp="1" noChangeAspect="1" noChangeArrowheads="1"/>
          </p:cNvPicPr>
          <p:nvPr>
            <p:ph type="title" idx="4294967295"/>
          </p:nvPr>
        </p:nvPicPr>
        <p:blipFill>
          <a:blip r:embed="rId3" cstate="print"/>
          <a:srcRect/>
          <a:stretch>
            <a:fillRect/>
          </a:stretch>
        </p:blipFill>
        <p:spPr bwMode="auto">
          <a:xfrm>
            <a:off x="457200" y="293688"/>
            <a:ext cx="8229600" cy="1103312"/>
          </a:xfrm>
        </p:spPr>
      </p:pic>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Discussion Points</a:t>
            </a:r>
          </a:p>
        </p:txBody>
      </p:sp>
      <p:sp>
        <p:nvSpPr>
          <p:cNvPr id="226307" name="Text Box 3"/>
          <p:cNvSpPr txBox="1">
            <a:spLocks noChangeArrowheads="1"/>
          </p:cNvSpPr>
          <p:nvPr/>
        </p:nvSpPr>
        <p:spPr bwMode="auto">
          <a:xfrm>
            <a:off x="457200" y="981075"/>
            <a:ext cx="8229600" cy="5026025"/>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8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000000"/>
                </a:solidFill>
                <a:latin typeface="Tahoma" pitchFamily="34" charset="0"/>
              </a:rPr>
              <a:t>Tangible Moveable Property </a:t>
            </a:r>
          </a:p>
          <a:p>
            <a:pPr marL="363538" indent="-254000" defTabSz="449263" eaLnBrk="1">
              <a:lnSpc>
                <a:spcPct val="90000"/>
              </a:lnSpc>
              <a:spcAft>
                <a:spcPts val="1425"/>
              </a:spcAft>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
              <a:solidFill>
                <a:srgbClr val="000000"/>
              </a:solidFill>
              <a:latin typeface="Tahoma" pitchFamily="34" charset="0"/>
            </a:endParaRP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Guidance</a:t>
            </a: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Case law </a:t>
            </a: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HMRC stance</a:t>
            </a: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Examples</a:t>
            </a: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Your experiences and thoughts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8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000000"/>
                </a:solidFill>
                <a:latin typeface="Tahoma" pitchFamily="34" charset="0"/>
              </a:rPr>
              <a:t>Indirect interest in TMP and the £6,000 exemption</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8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7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37571"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additive="repl">
                                        <p:cTn id="6" dur="1" fill="hold">
                                          <p:stCondLst>
                                            <p:cond delay="0"/>
                                          </p:stCondLst>
                                        </p:cTn>
                                        <p:tgtEl>
                                          <p:spTgt spid="226307">
                                            <p:txEl>
                                              <p:pRg st="0" end="0"/>
                                            </p:txEl>
                                          </p:spTgt>
                                        </p:tgtEl>
                                        <p:attrNameLst>
                                          <p:attrName>style.visibility</p:attrName>
                                        </p:attrNameLst>
                                      </p:cBhvr>
                                      <p:to>
                                        <p:strVal val="visible"/>
                                      </p:to>
                                    </p:set>
                                    <p:anim calcmode="lin" valueType="num">
                                      <p:cBhvr additive="repl">
                                        <p:cTn id="7" dur="500" fill="hold"/>
                                        <p:tgtEl>
                                          <p:spTgt spid="226307">
                                            <p:txEl>
                                              <p:pRg st="0" end="0"/>
                                            </p:txEl>
                                          </p:spTgt>
                                        </p:tgtEl>
                                        <p:attrNameLst>
                                          <p:attrName>ppt_x</p:attrName>
                                        </p:attrNameLst>
                                      </p:cBhvr>
                                      <p:tavLst>
                                        <p:tav tm="100000">
                                          <p:val>
                                            <p:strVal val="0-#ppt_w/2"/>
                                          </p:val>
                                        </p:tav>
                                        <p:tav>
                                          <p:val>
                                            <p:strVal val="#ppt_x"/>
                                          </p:val>
                                        </p:tav>
                                      </p:tavLst>
                                    </p:anim>
                                    <p:anim calcmode="lin" valueType="num">
                                      <p:cBhvr additive="repl">
                                        <p:cTn id="8" dur="500" fill="hold"/>
                                        <p:tgtEl>
                                          <p:spTgt spid="226307">
                                            <p:txEl>
                                              <p:pRg st="0" end="0"/>
                                            </p:txEl>
                                          </p:spTgt>
                                        </p:tgtEl>
                                        <p:attrNameLst>
                                          <p:attrName>ppt_y</p:attrName>
                                        </p:attrNameLst>
                                      </p:cBhvr>
                                      <p:tavLst>
                                        <p:tav tm="100000">
                                          <p:val>
                                            <p:strVal val="#ppt_y"/>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Tangible Moveable Property – What does the legislation say?</a:t>
            </a:r>
          </a:p>
        </p:txBody>
      </p:sp>
      <p:sp>
        <p:nvSpPr>
          <p:cNvPr id="228355"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a:solidFill>
                  <a:srgbClr val="000000"/>
                </a:solidFill>
                <a:latin typeface="Tahoma" pitchFamily="34" charset="0"/>
              </a:rPr>
              <a:t>FA2004 Schedule 29A : PART 2 TAXABLE PROPERTY</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400" i="1">
              <a:solidFill>
                <a:srgbClr val="000000"/>
              </a:solidFill>
              <a:latin typeface="Tahoma" pitchFamily="34" charset="0"/>
            </a:endParaRP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600" i="1">
                <a:solidFill>
                  <a:srgbClr val="000000"/>
                </a:solidFill>
                <a:latin typeface="Tahoma" pitchFamily="34" charset="0"/>
              </a:rPr>
              <a:t>Taxable property</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a:solidFill>
                  <a:srgbClr val="000000"/>
                </a:solidFill>
                <a:latin typeface="Tahoma" pitchFamily="34" charset="0"/>
              </a:rPr>
              <a:t>6   For the purposes of the taxable property provisions property is taxable property if -</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a:solidFill>
                  <a:srgbClr val="000000"/>
                </a:solidFill>
                <a:latin typeface="Tahoma" pitchFamily="34" charset="0"/>
              </a:rPr>
              <a:t>(a) it is residential property (see paragraphs 7 to 10), or</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a:solidFill>
                  <a:srgbClr val="000000"/>
                </a:solidFill>
                <a:latin typeface="Tahoma" pitchFamily="34" charset="0"/>
              </a:rPr>
              <a:t>(b) it is tangible moveable property (but subject to paragraph 11).</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a:solidFill>
                  <a:srgbClr val="000000"/>
                </a:solidFill>
                <a:latin typeface="Tahoma" pitchFamily="34" charset="0"/>
              </a:rPr>
              <a:t>….............</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600" i="1">
                <a:solidFill>
                  <a:srgbClr val="000000"/>
                </a:solidFill>
                <a:latin typeface="Tahoma" pitchFamily="34" charset="0"/>
              </a:rPr>
              <a:t>Tangible moveable property</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a:solidFill>
                  <a:srgbClr val="000000"/>
                </a:solidFill>
                <a:latin typeface="Tahoma" pitchFamily="34" charset="0"/>
              </a:rPr>
              <a:t> 11 - (1)  The Treasury may by order provide that, for the purposes of the taxable property provisions, any specified description of tangible moveable property is treated as not being taxable property. </a:t>
            </a:r>
          </a:p>
        </p:txBody>
      </p:sp>
      <p:pic>
        <p:nvPicPr>
          <p:cNvPr id="239619"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Tangible Moveable Property – What does the legislation say? </a:t>
            </a:r>
            <a:r>
              <a:rPr lang="en-GB">
                <a:solidFill>
                  <a:srgbClr val="6699FF"/>
                </a:solidFill>
                <a:latin typeface="Tahoma" pitchFamily="34" charset="0"/>
              </a:rPr>
              <a:t>(Continued)</a:t>
            </a:r>
          </a:p>
        </p:txBody>
      </p:sp>
      <p:sp>
        <p:nvSpPr>
          <p:cNvPr id="230403" name="Text Box 3"/>
          <p:cNvSpPr txBox="1">
            <a:spLocks noChangeArrowheads="1"/>
          </p:cNvSpPr>
          <p:nvPr/>
        </p:nvSpPr>
        <p:spPr bwMode="auto">
          <a:xfrm>
            <a:off x="411163" y="1439863"/>
            <a:ext cx="8229600" cy="4525962"/>
          </a:xfrm>
          <a:prstGeom prst="rect">
            <a:avLst/>
          </a:prstGeom>
          <a:noFill/>
          <a:ln w="9360">
            <a:noFill/>
            <a:miter lim="800000"/>
            <a:headEnd/>
            <a:tailEnd/>
          </a:ln>
        </p:spPr>
        <p:txBody>
          <a:bodyPr lIns="90000" tIns="45000" rIns="90000" bIns="45000"/>
          <a:lstStyle/>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dirty="0">
                <a:solidFill>
                  <a:srgbClr val="000000"/>
                </a:solidFill>
                <a:latin typeface="Tahoma" pitchFamily="34" charset="0"/>
              </a:rPr>
              <a:t>The Investment-regulated Pension Schemes (Exception of Tangible Moveable Property) Order 2006 (SI 2006 No1959)</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400" b="1" dirty="0">
                <a:solidFill>
                  <a:srgbClr val="000000"/>
                </a:solidFill>
                <a:latin typeface="Tahoma" pitchFamily="34" charset="0"/>
              </a:rPr>
              <a:t>Exclusions from tangible moveable property</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400" b="1" dirty="0">
                <a:solidFill>
                  <a:srgbClr val="000000"/>
                </a:solidFill>
                <a:latin typeface="Tahoma" pitchFamily="34" charset="0"/>
              </a:rPr>
              <a:t>2.</a:t>
            </a:r>
            <a:r>
              <a:rPr lang="en-GB" sz="1400" dirty="0">
                <a:solidFill>
                  <a:srgbClr val="000000"/>
                </a:solidFill>
                <a:latin typeface="Tahoma" pitchFamily="34" charset="0"/>
              </a:rPr>
              <a:t>The following property shall not be regarded as taxable property for the purposes of the taxable property provisions (within the meaning in paragraph 1(3) of Schedule 29A to the Finance Act 2004)—</a:t>
            </a:r>
            <a:br>
              <a:rPr lang="en-GB" sz="1400" dirty="0">
                <a:solidFill>
                  <a:srgbClr val="000000"/>
                </a:solidFill>
                <a:latin typeface="Tahoma" pitchFamily="34" charset="0"/>
              </a:rPr>
            </a:br>
            <a:r>
              <a:rPr lang="en-GB" sz="1400" dirty="0">
                <a:solidFill>
                  <a:srgbClr val="000000"/>
                </a:solidFill>
                <a:latin typeface="Tahoma" pitchFamily="34" charset="0"/>
              </a:rPr>
              <a:t/>
            </a:r>
            <a:br>
              <a:rPr lang="en-GB" sz="1400" dirty="0">
                <a:solidFill>
                  <a:srgbClr val="000000"/>
                </a:solidFill>
                <a:latin typeface="Tahoma" pitchFamily="34" charset="0"/>
              </a:rPr>
            </a:br>
            <a:r>
              <a:rPr lang="en-GB" sz="1400" dirty="0">
                <a:solidFill>
                  <a:srgbClr val="000000"/>
                </a:solidFill>
                <a:latin typeface="Tahoma" pitchFamily="34" charset="0"/>
              </a:rPr>
              <a:t>(a) gold bullion (that is, gold of a purity not less than 995 thousandths, which is in the form of a bar, or of a wafer, of a weight accepted by the bullion markets);</a:t>
            </a:r>
            <a:br>
              <a:rPr lang="en-GB" sz="1400" dirty="0">
                <a:solidFill>
                  <a:srgbClr val="000000"/>
                </a:solidFill>
                <a:latin typeface="Tahoma" pitchFamily="34" charset="0"/>
              </a:rPr>
            </a:br>
            <a:r>
              <a:rPr lang="en-GB" sz="1400" dirty="0">
                <a:solidFill>
                  <a:srgbClr val="000000"/>
                </a:solidFill>
                <a:latin typeface="Tahoma" pitchFamily="34" charset="0"/>
              </a:rPr>
              <a:t/>
            </a:r>
            <a:br>
              <a:rPr lang="en-GB" sz="1400" dirty="0">
                <a:solidFill>
                  <a:srgbClr val="000000"/>
                </a:solidFill>
                <a:latin typeface="Tahoma" pitchFamily="34" charset="0"/>
              </a:rPr>
            </a:br>
            <a:r>
              <a:rPr lang="en-GB" sz="1400" dirty="0">
                <a:solidFill>
                  <a:srgbClr val="000000"/>
                </a:solidFill>
                <a:latin typeface="Tahoma" pitchFamily="34" charset="0"/>
              </a:rPr>
              <a:t>(b) any item of </a:t>
            </a:r>
            <a:r>
              <a:rPr lang="en-GB" sz="1400" dirty="0">
                <a:solidFill>
                  <a:schemeClr val="tx1"/>
                </a:solidFill>
                <a:latin typeface="Tahoma" pitchFamily="34" charset="0"/>
              </a:rPr>
              <a:t>tangible moveable property (whose market value does not exceed £6,000</a:t>
            </a:r>
            <a:r>
              <a:rPr lang="en-GB" sz="1400" dirty="0" smtClean="0">
                <a:solidFill>
                  <a:schemeClr val="tx1"/>
                </a:solidFill>
                <a:latin typeface="Tahoma" pitchFamily="34" charset="0"/>
              </a:rPr>
              <a:t>)—</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1400" dirty="0" smtClean="0">
                <a:solidFill>
                  <a:schemeClr val="tx1"/>
                </a:solidFill>
              </a:rPr>
              <a:t>(</a:t>
            </a:r>
            <a:r>
              <a:rPr lang="en-US" sz="1400" dirty="0" err="1" smtClean="0">
                <a:solidFill>
                  <a:schemeClr val="tx1"/>
                </a:solidFill>
              </a:rPr>
              <a:t>i</a:t>
            </a:r>
            <a:r>
              <a:rPr lang="en-US" sz="1400" dirty="0" smtClean="0">
                <a:solidFill>
                  <a:schemeClr val="tx1"/>
                </a:solidFill>
              </a:rPr>
              <a:t>) held by a vehicle (within the meaning in paragraph 20(2) of Schedule 29A to the Finance Act 2004) solely for the purposes of the administration or management of the vehicle;</a:t>
            </a:r>
            <a:r>
              <a:rPr lang="en-US" sz="1400" dirty="0" smtClean="0"/>
              <a:t/>
            </a:r>
            <a:br>
              <a:rPr lang="en-US" sz="1400" dirty="0" smtClean="0"/>
            </a:br>
            <a:r>
              <a:rPr lang="en-US" sz="1400" dirty="0" smtClean="0"/>
              <a:t/>
            </a:r>
            <a:br>
              <a:rPr lang="en-US" sz="1400" dirty="0" smtClean="0"/>
            </a:br>
            <a:r>
              <a:rPr lang="en-GB" sz="1400" dirty="0" smtClean="0">
                <a:solidFill>
                  <a:srgbClr val="000000"/>
                </a:solidFill>
                <a:latin typeface="Tahoma" pitchFamily="34" charset="0"/>
              </a:rPr>
              <a:t>(</a:t>
            </a:r>
            <a:r>
              <a:rPr lang="en-GB" sz="1400" dirty="0">
                <a:solidFill>
                  <a:srgbClr val="000000"/>
                </a:solidFill>
                <a:latin typeface="Tahoma" pitchFamily="34" charset="0"/>
              </a:rPr>
              <a:t>ii) in which the relevant investment-regulated pension scheme does not hold an interest directly; and</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400" dirty="0">
                <a:solidFill>
                  <a:srgbClr val="000000"/>
                </a:solidFill>
                <a:latin typeface="Tahoma" pitchFamily="34" charset="0"/>
              </a:rPr>
              <a:t>(iii) where a member of the pension scheme or a person connected with such a member does not occupy or use, or have any right to occupy or use, the property.</a:t>
            </a:r>
            <a:br>
              <a:rPr lang="en-GB" sz="1400" dirty="0">
                <a:solidFill>
                  <a:srgbClr val="000000"/>
                </a:solidFill>
                <a:latin typeface="Tahoma" pitchFamily="34" charset="0"/>
              </a:rPr>
            </a:br>
            <a:endParaRPr lang="en-GB" sz="1400" dirty="0">
              <a:solidFill>
                <a:srgbClr val="000000"/>
              </a:solidFill>
              <a:latin typeface="Tahoma" pitchFamily="34" charset="0"/>
            </a:endParaRP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dirty="0">
              <a:solidFill>
                <a:srgbClr val="000000"/>
              </a:solidFill>
              <a:latin typeface="Tahoma" pitchFamily="34" charset="0"/>
            </a:endParaRPr>
          </a:p>
        </p:txBody>
      </p:sp>
      <p:pic>
        <p:nvPicPr>
          <p:cNvPr id="241667"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Text Box 2"/>
          <p:cNvSpPr txBox="1">
            <a:spLocks noChangeArrowheads="1"/>
          </p:cNvSpPr>
          <p:nvPr/>
        </p:nvSpPr>
        <p:spPr bwMode="auto">
          <a:xfrm>
            <a:off x="457200" y="274638"/>
            <a:ext cx="8229600" cy="804862"/>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TMP – What does RPSM say?</a:t>
            </a:r>
          </a:p>
        </p:txBody>
      </p:sp>
      <p:sp>
        <p:nvSpPr>
          <p:cNvPr id="232451" name="Text Box 3"/>
          <p:cNvSpPr txBox="1">
            <a:spLocks noChangeArrowheads="1"/>
          </p:cNvSpPr>
          <p:nvPr/>
        </p:nvSpPr>
        <p:spPr bwMode="auto">
          <a:xfrm>
            <a:off x="457200" y="900113"/>
            <a:ext cx="8229600" cy="5106987"/>
          </a:xfrm>
          <a:prstGeom prst="rect">
            <a:avLst/>
          </a:prstGeom>
          <a:noFill/>
          <a:ln w="9360">
            <a:noFill/>
            <a:miter lim="800000"/>
            <a:headEnd/>
            <a:tailEnd/>
          </a:ln>
        </p:spPr>
        <p:txBody>
          <a:bodyPr lIns="90000" tIns="45000" rIns="90000" bIns="45000"/>
          <a:lstStyle/>
          <a:p>
            <a:pPr marL="95250" indent="14288"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100">
                <a:solidFill>
                  <a:srgbClr val="000000"/>
                </a:solidFill>
                <a:latin typeface="Tahoma" pitchFamily="34" charset="0"/>
              </a:rPr>
              <a:t>RPSM07109120 – Technical pages: Investments: Taxable property: Meaning of taxable property: Tangible moveable property</a:t>
            </a:r>
          </a:p>
          <a:p>
            <a:pPr marL="95250" indent="14288"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200" b="1" u="sng">
                <a:solidFill>
                  <a:srgbClr val="FF0000"/>
                </a:solidFill>
                <a:latin typeface="Tahoma" pitchFamily="34" charset="0"/>
              </a:rPr>
              <a:t>These are things that you can touch and move</a:t>
            </a:r>
            <a:r>
              <a:rPr lang="en-GB" sz="1200">
                <a:solidFill>
                  <a:srgbClr val="000000"/>
                </a:solidFill>
                <a:latin typeface="Tahoma" pitchFamily="34" charset="0"/>
              </a:rPr>
              <a:t>. Examples are art, antiques, jewellery, fine wine, boats, classic and vintage cars, stamp collections, rare books. </a:t>
            </a:r>
            <a:br>
              <a:rPr lang="en-GB" sz="1200">
                <a:solidFill>
                  <a:srgbClr val="000000"/>
                </a:solidFill>
                <a:latin typeface="Tahoma" pitchFamily="34" charset="0"/>
              </a:rPr>
            </a:br>
            <a:r>
              <a:rPr lang="en-GB" sz="1200">
                <a:solidFill>
                  <a:srgbClr val="000000"/>
                </a:solidFill>
                <a:latin typeface="Tahoma" pitchFamily="34" charset="0"/>
              </a:rPr>
              <a:t/>
            </a:r>
            <a:br>
              <a:rPr lang="en-GB" sz="1200">
                <a:solidFill>
                  <a:srgbClr val="000000"/>
                </a:solidFill>
                <a:latin typeface="Tahoma" pitchFamily="34" charset="0"/>
              </a:rPr>
            </a:br>
            <a:r>
              <a:rPr lang="en-GB" sz="1200">
                <a:solidFill>
                  <a:srgbClr val="000000"/>
                </a:solidFill>
                <a:latin typeface="Tahoma" pitchFamily="34" charset="0"/>
              </a:rPr>
              <a:t>Assets used for the purpose of administration or management of the scheme will not be subject to the tax charges unless, exceptionally, they are held for the purpose of an arrangement relating to a member of the scheme. </a:t>
            </a:r>
            <a:br>
              <a:rPr lang="en-GB" sz="1200">
                <a:solidFill>
                  <a:srgbClr val="000000"/>
                </a:solidFill>
                <a:latin typeface="Tahoma" pitchFamily="34" charset="0"/>
              </a:rPr>
            </a:br>
            <a:r>
              <a:rPr lang="en-GB" sz="1200">
                <a:solidFill>
                  <a:srgbClr val="000000"/>
                </a:solidFill>
                <a:latin typeface="Tahoma" pitchFamily="34" charset="0"/>
              </a:rPr>
              <a:t/>
            </a:r>
            <a:br>
              <a:rPr lang="en-GB" sz="1200">
                <a:solidFill>
                  <a:srgbClr val="000000"/>
                </a:solidFill>
                <a:latin typeface="Tahoma" pitchFamily="34" charset="0"/>
              </a:rPr>
            </a:br>
            <a:r>
              <a:rPr lang="en-GB" sz="1200">
                <a:solidFill>
                  <a:srgbClr val="000000"/>
                </a:solidFill>
                <a:latin typeface="Tahoma" pitchFamily="34" charset="0"/>
              </a:rPr>
              <a:t>See  for details of a similar provision relating to indirect holdings in vehicles that possess assets used solely for the purposes of administration or management of a vehicle. </a:t>
            </a:r>
            <a:br>
              <a:rPr lang="en-GB" sz="1200">
                <a:solidFill>
                  <a:srgbClr val="000000"/>
                </a:solidFill>
                <a:latin typeface="Tahoma" pitchFamily="34" charset="0"/>
              </a:rPr>
            </a:br>
            <a:r>
              <a:rPr lang="en-GB" sz="1200">
                <a:solidFill>
                  <a:srgbClr val="000000"/>
                </a:solidFill>
                <a:latin typeface="Tahoma" pitchFamily="34" charset="0"/>
              </a:rPr>
              <a:t/>
            </a:r>
            <a:br>
              <a:rPr lang="en-GB" sz="1200">
                <a:solidFill>
                  <a:srgbClr val="000000"/>
                </a:solidFill>
                <a:latin typeface="Tahoma" pitchFamily="34" charset="0"/>
              </a:rPr>
            </a:br>
            <a:r>
              <a:rPr lang="en-GB" sz="1200">
                <a:solidFill>
                  <a:srgbClr val="000000"/>
                </a:solidFill>
                <a:latin typeface="Tahoma" pitchFamily="34" charset="0"/>
              </a:rPr>
              <a:t>Certain tangible movable property that is specified in Regulations will not be taxable property so will not be subject to tax charges when held as a scheme investment by an investment regulated pension scheme. Such as gold bullion see below and also see . </a:t>
            </a:r>
            <a:br>
              <a:rPr lang="en-GB" sz="1200">
                <a:solidFill>
                  <a:srgbClr val="000000"/>
                </a:solidFill>
                <a:latin typeface="Tahoma" pitchFamily="34" charset="0"/>
              </a:rPr>
            </a:br>
            <a:r>
              <a:rPr lang="en-GB" sz="1200">
                <a:solidFill>
                  <a:srgbClr val="000000"/>
                </a:solidFill>
                <a:latin typeface="Tahoma" pitchFamily="34" charset="0"/>
              </a:rPr>
              <a:t/>
            </a:r>
            <a:br>
              <a:rPr lang="en-GB" sz="1200">
                <a:solidFill>
                  <a:srgbClr val="000000"/>
                </a:solidFill>
                <a:latin typeface="Tahoma" pitchFamily="34" charset="0"/>
              </a:rPr>
            </a:br>
            <a:r>
              <a:rPr lang="en-GB" sz="1200">
                <a:solidFill>
                  <a:srgbClr val="000000"/>
                </a:solidFill>
                <a:latin typeface="Tahoma" pitchFamily="34" charset="0"/>
              </a:rPr>
              <a:t>Any specified items will be of a type that is normally held as investments and do not provide any possibility of personal use. Investment grade gold bullion has been specified. The definition of investment grade gold is gold of a purity not less than 995 thousandths that is in a form of a bar or a wafer, of a weight accepted by the bullion markets. </a:t>
            </a:r>
            <a:br>
              <a:rPr lang="en-GB" sz="1200">
                <a:solidFill>
                  <a:srgbClr val="000000"/>
                </a:solidFill>
                <a:latin typeface="Tahoma" pitchFamily="34" charset="0"/>
              </a:rPr>
            </a:br>
            <a:r>
              <a:rPr lang="en-GB" sz="1200">
                <a:solidFill>
                  <a:srgbClr val="000000"/>
                </a:solidFill>
                <a:latin typeface="Tahoma" pitchFamily="34" charset="0"/>
              </a:rPr>
              <a:t/>
            </a:r>
            <a:br>
              <a:rPr lang="en-GB" sz="1200">
                <a:solidFill>
                  <a:srgbClr val="000000"/>
                </a:solidFill>
                <a:latin typeface="Tahoma" pitchFamily="34" charset="0"/>
              </a:rPr>
            </a:br>
            <a:r>
              <a:rPr lang="en-GB" sz="1200">
                <a:solidFill>
                  <a:srgbClr val="000000"/>
                </a:solidFill>
                <a:latin typeface="Tahoma" pitchFamily="34" charset="0"/>
              </a:rPr>
              <a:t>Any Regulations that may be made to allow certain tangible moveable property to be held and not count as taxable property may have effect from an earlier date to that on which the Regulation is made</a:t>
            </a:r>
          </a:p>
          <a:p>
            <a:pPr marL="95250" indent="14288"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43715"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Text Box 2"/>
          <p:cNvSpPr txBox="1">
            <a:spLocks noChangeArrowheads="1"/>
          </p:cNvSpPr>
          <p:nvPr/>
        </p:nvSpPr>
        <p:spPr bwMode="auto">
          <a:xfrm>
            <a:off x="457200" y="274638"/>
            <a:ext cx="8229600" cy="804862"/>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TMP – What does the Capital Gains Manual say?</a:t>
            </a:r>
          </a:p>
        </p:txBody>
      </p:sp>
      <p:sp>
        <p:nvSpPr>
          <p:cNvPr id="234499" name="Text Box 3"/>
          <p:cNvSpPr txBox="1">
            <a:spLocks noChangeArrowheads="1"/>
          </p:cNvSpPr>
          <p:nvPr/>
        </p:nvSpPr>
        <p:spPr bwMode="auto">
          <a:xfrm>
            <a:off x="590550" y="1439863"/>
            <a:ext cx="8229600" cy="4500562"/>
          </a:xfrm>
          <a:prstGeom prst="rect">
            <a:avLst/>
          </a:prstGeom>
          <a:noFill/>
          <a:ln w="9360">
            <a:noFill/>
            <a:miter lim="800000"/>
            <a:headEnd/>
            <a:tailEnd/>
          </a:ln>
        </p:spPr>
        <p:txBody>
          <a:bodyPr lIns="90000" tIns="45000" rIns="90000" bIns="45000"/>
          <a:lstStyle/>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000000"/>
                </a:solidFill>
                <a:latin typeface="Tahoma" pitchFamily="34" charset="0"/>
              </a:rPr>
              <a:t>CG76553 - Chattels: introduction: moveable</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a:solidFill>
                  <a:srgbClr val="000000"/>
                </a:solidFill>
                <a:latin typeface="Tahoma" pitchFamily="34" charset="0"/>
              </a:rPr>
              <a:t>There is no specific meaning for the term `moveable' in the Capital Gains Tax legislation. In </a:t>
            </a:r>
            <a:r>
              <a:rPr lang="en-GB" sz="1800" b="1">
                <a:solidFill>
                  <a:srgbClr val="FF0000"/>
                </a:solidFill>
                <a:latin typeface="Tahoma" pitchFamily="34" charset="0"/>
              </a:rPr>
              <a:t>general law</a:t>
            </a:r>
            <a:r>
              <a:rPr lang="en-GB" sz="1800">
                <a:solidFill>
                  <a:srgbClr val="000000"/>
                </a:solidFill>
                <a:latin typeface="Tahoma" pitchFamily="34" charset="0"/>
              </a:rPr>
              <a:t>, there are specific rules which determine whether an asset is </a:t>
            </a:r>
            <a:r>
              <a:rPr lang="en-GB" sz="1800" b="1">
                <a:solidFill>
                  <a:srgbClr val="FF0000"/>
                </a:solidFill>
                <a:latin typeface="Tahoma" pitchFamily="34" charset="0"/>
              </a:rPr>
              <a:t>moveable</a:t>
            </a:r>
            <a:r>
              <a:rPr lang="en-GB" sz="1800">
                <a:solidFill>
                  <a:srgbClr val="FF0000"/>
                </a:solidFill>
                <a:latin typeface="Tahoma" pitchFamily="34" charset="0"/>
              </a:rPr>
              <a:t> </a:t>
            </a:r>
            <a:r>
              <a:rPr lang="en-GB" sz="1800">
                <a:solidFill>
                  <a:srgbClr val="000000"/>
                </a:solidFill>
                <a:latin typeface="Tahoma" pitchFamily="34" charset="0"/>
              </a:rPr>
              <a:t>or has become</a:t>
            </a:r>
            <a:r>
              <a:rPr lang="en-GB" sz="1800" b="1">
                <a:solidFill>
                  <a:srgbClr val="FF0000"/>
                </a:solidFill>
                <a:latin typeface="Tahoma" pitchFamily="34" charset="0"/>
              </a:rPr>
              <a:t> fixed</a:t>
            </a:r>
            <a:r>
              <a:rPr lang="en-GB" sz="1800">
                <a:solidFill>
                  <a:srgbClr val="000000"/>
                </a:solidFill>
                <a:latin typeface="Tahoma" pitchFamily="34" charset="0"/>
              </a:rPr>
              <a:t>.</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a:solidFill>
                  <a:srgbClr val="000000"/>
                </a:solidFill>
                <a:latin typeface="Tahoma" pitchFamily="34" charset="0"/>
              </a:rPr>
              <a:t>If an asset has not become part of the land or any building to which it is attached, then it retains its separate identity. </a:t>
            </a:r>
            <a:r>
              <a:rPr lang="en-GB" sz="1800" b="1">
                <a:solidFill>
                  <a:srgbClr val="FF0000"/>
                </a:solidFill>
                <a:latin typeface="Tahoma" pitchFamily="34" charset="0"/>
              </a:rPr>
              <a:t>If, however, it is permanently or semi-permanently attached to the land or any building, it is regarded as part of that land or building</a:t>
            </a:r>
            <a:r>
              <a:rPr lang="en-GB" sz="1800">
                <a:solidFill>
                  <a:srgbClr val="000000"/>
                </a:solidFill>
                <a:latin typeface="Tahoma" pitchFamily="34" charset="0"/>
              </a:rPr>
              <a:t>.</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a:solidFill>
                  <a:srgbClr val="000000"/>
                </a:solidFill>
                <a:latin typeface="Tahoma" pitchFamily="34" charset="0"/>
              </a:rPr>
              <a:t>In a Capital Gains Tax context, you should regard the question as one of fact. </a:t>
            </a:r>
            <a:r>
              <a:rPr lang="en-GB" sz="1800" b="1">
                <a:solidFill>
                  <a:srgbClr val="FF0000"/>
                </a:solidFill>
                <a:latin typeface="Tahoma" pitchFamily="34" charset="0"/>
              </a:rPr>
              <a:t>Can the asset be moved easily and without damaging its surroundings</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b="1">
                <a:solidFill>
                  <a:srgbClr val="FF0000"/>
                </a:solidFill>
                <a:latin typeface="Tahoma" pitchFamily="34" charset="0"/>
              </a:rPr>
              <a:t>Small items</a:t>
            </a:r>
            <a:r>
              <a:rPr lang="en-GB" sz="1800">
                <a:solidFill>
                  <a:srgbClr val="000000"/>
                </a:solidFill>
                <a:latin typeface="Tahoma" pitchFamily="34" charset="0"/>
              </a:rPr>
              <a:t> of plant or other easily moved items will satisfy the test.</a:t>
            </a:r>
          </a:p>
          <a:p>
            <a:pPr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800">
              <a:solidFill>
                <a:srgbClr val="000000"/>
              </a:solidFill>
              <a:latin typeface="Tahoma" pitchFamily="34" charset="0"/>
            </a:endParaRPr>
          </a:p>
          <a:p>
            <a:pPr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45763"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7809"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Tangible Moveable Property – Roll-over Relief – what the CG Manual says?</a:t>
            </a:r>
          </a:p>
        </p:txBody>
      </p:sp>
      <p:sp>
        <p:nvSpPr>
          <p:cNvPr id="236547"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solidFill>
                  <a:srgbClr val="000000"/>
                </a:solidFill>
                <a:latin typeface="Tahoma" pitchFamily="34" charset="0"/>
              </a:rPr>
              <a:t>CGT Roll-over Relief on disposals of certain listed assets</a:t>
            </a:r>
            <a:r>
              <a:rPr lang="en-GB" sz="2800" dirty="0">
                <a:solidFill>
                  <a:srgbClr val="000000"/>
                </a:solidFill>
                <a:latin typeface="Tahoma" pitchFamily="34" charset="0"/>
              </a:rPr>
              <a:t> </a:t>
            </a:r>
            <a:r>
              <a:rPr lang="en-GB" sz="1600" dirty="0">
                <a:solidFill>
                  <a:srgbClr val="000000"/>
                </a:solidFill>
                <a:latin typeface="Tahoma" pitchFamily="34" charset="0"/>
              </a:rPr>
              <a:t>(TCGA92/S152+)(CG60250c+).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200" dirty="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200" dirty="0">
                <a:solidFill>
                  <a:srgbClr val="000000"/>
                </a:solidFill>
                <a:latin typeface="Tahoma" pitchFamily="34" charset="0"/>
              </a:rPr>
              <a:t>Certain </a:t>
            </a:r>
            <a:r>
              <a:rPr lang="en-GB" sz="2200" i="1" dirty="0">
                <a:solidFill>
                  <a:srgbClr val="000000"/>
                </a:solidFill>
                <a:latin typeface="Tahoma" pitchFamily="34" charset="0"/>
              </a:rPr>
              <a:t>Fixed plant &amp; machinery </a:t>
            </a:r>
            <a:r>
              <a:rPr lang="en-GB" sz="2200" dirty="0">
                <a:solidFill>
                  <a:srgbClr val="000000"/>
                </a:solidFill>
                <a:latin typeface="Tahoma" pitchFamily="34" charset="0"/>
              </a:rPr>
              <a:t>are qualifying assets </a:t>
            </a:r>
            <a:r>
              <a:rPr lang="en-GB" sz="1600" dirty="0">
                <a:solidFill>
                  <a:srgbClr val="000000"/>
                </a:solidFill>
                <a:latin typeface="Tahoma" pitchFamily="34" charset="0"/>
              </a:rPr>
              <a:t>(CG60410)</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200" dirty="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solidFill>
                  <a:srgbClr val="000000"/>
                </a:solidFill>
                <a:latin typeface="Tahoma" pitchFamily="34" charset="0"/>
              </a:rPr>
              <a:t>Not defined. Four basic tests. </a:t>
            </a:r>
            <a:r>
              <a:rPr lang="en-GB" dirty="0" smtClean="0">
                <a:solidFill>
                  <a:srgbClr val="000000"/>
                </a:solidFill>
                <a:latin typeface="Tahoma" pitchFamily="34" charset="0"/>
              </a:rPr>
              <a:t> Three relevant </a:t>
            </a:r>
            <a:r>
              <a:rPr lang="en-GB" dirty="0">
                <a:solidFill>
                  <a:srgbClr val="000000"/>
                </a:solidFill>
                <a:latin typeface="Tahoma" pitchFamily="34" charset="0"/>
              </a:rPr>
              <a:t>to issue of </a:t>
            </a:r>
            <a:r>
              <a:rPr lang="en-GB" dirty="0" smtClean="0">
                <a:solidFill>
                  <a:srgbClr val="000000"/>
                </a:solidFill>
                <a:latin typeface="Tahoma" pitchFamily="34" charset="0"/>
              </a:rPr>
              <a:t>'fixed':</a:t>
            </a: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800" dirty="0" smtClean="0">
              <a:solidFill>
                <a:srgbClr val="000000"/>
              </a:solidFill>
              <a:latin typeface="Tahoma" pitchFamily="34" charset="0"/>
            </a:endParaRP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smtClean="0">
                <a:solidFill>
                  <a:srgbClr val="000000"/>
                </a:solidFill>
                <a:latin typeface="Tahoma" pitchFamily="34" charset="0"/>
              </a:rPr>
              <a:t>Intention to hold in a particular location indefinitely</a:t>
            </a: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smtClean="0">
                <a:solidFill>
                  <a:srgbClr val="000000"/>
                </a:solidFill>
                <a:latin typeface="Tahoma" pitchFamily="34" charset="0"/>
              </a:rPr>
              <a:t>Is </a:t>
            </a:r>
            <a:r>
              <a:rPr lang="en-GB" dirty="0">
                <a:solidFill>
                  <a:srgbClr val="000000"/>
                </a:solidFill>
                <a:latin typeface="Tahoma" pitchFamily="34" charset="0"/>
              </a:rPr>
              <a:t>location in a particular site essential to its function?</a:t>
            </a: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dirty="0">
                <a:solidFill>
                  <a:srgbClr val="000000"/>
                </a:solidFill>
                <a:latin typeface="Tahoma" pitchFamily="34" charset="0"/>
              </a:rPr>
              <a:t>Consider the nature of the object and means of permanent fixing </a:t>
            </a:r>
            <a:r>
              <a:rPr lang="en-GB" sz="2000" dirty="0">
                <a:solidFill>
                  <a:srgbClr val="000000"/>
                </a:solidFill>
                <a:latin typeface="Tahoma" pitchFamily="34" charset="0"/>
              </a:rPr>
              <a:t>(CG60960)</a:t>
            </a:r>
            <a:r>
              <a:rPr lang="en-GB" sz="2800" dirty="0">
                <a:solidFill>
                  <a:srgbClr val="000000"/>
                </a:solidFill>
                <a:latin typeface="Tahoma" pitchFamily="34" charset="0"/>
              </a:rPr>
              <a:t>.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dirty="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dirty="0">
              <a:solidFill>
                <a:srgbClr val="000000"/>
              </a:solidFill>
              <a:latin typeface="Tahoma" pitchFamily="34" charset="0"/>
            </a:endParaRPr>
          </a:p>
        </p:txBody>
      </p:sp>
      <p:pic>
        <p:nvPicPr>
          <p:cNvPr id="247811"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Tangible Moveable Property – Roll-over Relief – what the CG Manual says?</a:t>
            </a:r>
            <a:r>
              <a:rPr lang="en-GB" sz="2000">
                <a:solidFill>
                  <a:srgbClr val="6699FF"/>
                </a:solidFill>
                <a:latin typeface="Tahoma" pitchFamily="34" charset="0"/>
              </a:rPr>
              <a:t> (Continued)</a:t>
            </a:r>
          </a:p>
        </p:txBody>
      </p:sp>
      <p:sp>
        <p:nvSpPr>
          <p:cNvPr id="238595"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600">
              <a:solidFill>
                <a:srgbClr val="000000"/>
              </a:solidFill>
              <a:latin typeface="Tahoma" pitchFamily="34" charset="0"/>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8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a:solidFill>
                  <a:srgbClr val="000000"/>
                </a:solidFill>
                <a:latin typeface="Tahoma" pitchFamily="34" charset="0"/>
              </a:rPr>
              <a:t>Washing machines in a laundrette are deemed 'fixed' here.  Shelves, counters etc in a shop are not (moved easily to change layout).</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4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a:solidFill>
                  <a:srgbClr val="000000"/>
                </a:solidFill>
                <a:latin typeface="Tahoma" pitchFamily="34" charset="0"/>
              </a:rPr>
              <a:t>If take this interpretation quite generous. HMRC clearly don't.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4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a:solidFill>
                  <a:srgbClr val="000000"/>
                </a:solidFill>
                <a:latin typeface="Tahoma" pitchFamily="34" charset="0"/>
              </a:rPr>
              <a:t>Manual distinguishes between fixed plant and machinery which forms part of a building and those that don't. CG60960-</a:t>
            </a:r>
          </a:p>
          <a:p>
            <a:pPr marL="363538" indent="-254000" defTabSz="449263" eaLnBrk="1">
              <a:spcAft>
                <a:spcPts val="1425"/>
              </a:spcAft>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600">
              <a:solidFill>
                <a:srgbClr val="000000"/>
              </a:solidFill>
              <a:latin typeface="Tahoma" pitchFamily="34" charset="0"/>
            </a:endParaRPr>
          </a:p>
          <a:p>
            <a:pPr marL="363538" indent="-254000" defTabSz="449263" eaLnBrk="1">
              <a:spcAft>
                <a:spcPts val="1425"/>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a:solidFill>
                  <a:srgbClr val="000000"/>
                </a:solidFill>
                <a:latin typeface="Tahoma" pitchFamily="34" charset="0"/>
              </a:rPr>
              <a:t>“</a:t>
            </a:r>
            <a:r>
              <a:rPr lang="en-GB" sz="1800" i="1">
                <a:solidFill>
                  <a:srgbClr val="000000"/>
                </a:solidFill>
                <a:latin typeface="Tahoma" pitchFamily="34" charset="0"/>
              </a:rPr>
              <a:t>If it is clear that an item of fixed plant or machinery has become part of a building etc it should be treated as an addition to the building. The question is to be determined by the </a:t>
            </a:r>
            <a:r>
              <a:rPr lang="en-GB" sz="1800" b="1" i="1">
                <a:solidFill>
                  <a:srgbClr val="FF0000"/>
                </a:solidFill>
                <a:latin typeface="Tahoma" pitchFamily="34" charset="0"/>
              </a:rPr>
              <a:t>size and nature of the item</a:t>
            </a:r>
            <a:r>
              <a:rPr lang="en-GB" sz="1800" i="1">
                <a:solidFill>
                  <a:srgbClr val="000000"/>
                </a:solidFill>
                <a:latin typeface="Tahoma" pitchFamily="34" charset="0"/>
              </a:rPr>
              <a:t> in question, </a:t>
            </a:r>
            <a:r>
              <a:rPr lang="en-GB" sz="1800" b="1" i="1">
                <a:solidFill>
                  <a:srgbClr val="FF0000"/>
                </a:solidFill>
                <a:latin typeface="Tahoma" pitchFamily="34" charset="0"/>
              </a:rPr>
              <a:t>how</a:t>
            </a:r>
            <a:r>
              <a:rPr lang="en-GB" sz="1800" i="1">
                <a:solidFill>
                  <a:srgbClr val="000000"/>
                </a:solidFill>
                <a:latin typeface="Tahoma" pitchFamily="34" charset="0"/>
              </a:rPr>
              <a:t>, if at all, </a:t>
            </a:r>
            <a:r>
              <a:rPr lang="en-GB" sz="1800" b="1" i="1">
                <a:solidFill>
                  <a:srgbClr val="FF0000"/>
                </a:solidFill>
                <a:latin typeface="Tahoma" pitchFamily="34" charset="0"/>
              </a:rPr>
              <a:t>it has become attached to the building </a:t>
            </a:r>
            <a:r>
              <a:rPr lang="en-GB" sz="1800" i="1">
                <a:solidFill>
                  <a:srgbClr val="000000"/>
                </a:solidFill>
                <a:latin typeface="Tahoma" pitchFamily="34" charset="0"/>
              </a:rPr>
              <a:t>and </a:t>
            </a:r>
            <a:r>
              <a:rPr lang="en-GB" sz="1800" b="1" i="1">
                <a:solidFill>
                  <a:srgbClr val="FF0000"/>
                </a:solidFill>
                <a:latin typeface="Tahoma" pitchFamily="34" charset="0"/>
              </a:rPr>
              <a:t>how easily it could be removed without damaging the fabric of the building</a:t>
            </a:r>
            <a:r>
              <a:rPr lang="en-GB" sz="1800">
                <a:solidFill>
                  <a:srgbClr val="000000"/>
                </a:solidFill>
                <a:latin typeface="Tahoma" pitchFamily="34" charset="0"/>
              </a:rPr>
              <a:t>”.</a:t>
            </a:r>
          </a:p>
          <a:p>
            <a:pPr marL="363538" indent="-254000" defTabSz="449263" eaLnBrk="1">
              <a:spcAft>
                <a:spcPts val="1425"/>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a:solidFill>
                  <a:srgbClr val="000000"/>
                </a:solidFill>
                <a:latin typeface="Tahoma" pitchFamily="34" charset="0"/>
              </a:rPr>
              <a:t/>
            </a:r>
            <a:br>
              <a:rPr lang="en-GB" sz="2000">
                <a:solidFill>
                  <a:srgbClr val="000000"/>
                </a:solidFill>
                <a:latin typeface="Tahoma" pitchFamily="34" charset="0"/>
              </a:rPr>
            </a:b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49859"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TMP and Plant &amp; Machinery – HMRC line</a:t>
            </a:r>
          </a:p>
        </p:txBody>
      </p:sp>
      <p:sp>
        <p:nvSpPr>
          <p:cNvPr id="240643" name="Text Box 3"/>
          <p:cNvSpPr txBox="1">
            <a:spLocks noChangeArrowheads="1"/>
          </p:cNvSpPr>
          <p:nvPr/>
        </p:nvSpPr>
        <p:spPr bwMode="auto">
          <a:xfrm>
            <a:off x="457200" y="1125538"/>
            <a:ext cx="8229600" cy="48815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Emphasis on general case law fixed vs moveable.</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Weight not a deciding factor.</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Potential for personal benefit not a deciding factor.</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Two main tests they'd apply:</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800">
              <a:solidFill>
                <a:srgbClr val="000000"/>
              </a:solidFill>
              <a:latin typeface="Tahoma" pitchFamily="34" charset="0"/>
            </a:endParaRP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Degree of affixation; and</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800">
              <a:solidFill>
                <a:srgbClr val="000000"/>
              </a:solidFill>
              <a:latin typeface="Tahoma" pitchFamily="34" charset="0"/>
            </a:endParaRP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Reason fixed to the building  - to enhance the building’s value or has just been fixed so the item can be used?</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Last test more important.  Depends facts of the case.</a:t>
            </a:r>
          </a:p>
        </p:txBody>
      </p:sp>
      <p:pic>
        <p:nvPicPr>
          <p:cNvPr id="251907"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Tangible Moveable Property – HMRC line</a:t>
            </a:r>
          </a:p>
        </p:txBody>
      </p:sp>
      <p:sp>
        <p:nvSpPr>
          <p:cNvPr id="242691"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8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If item capable of being disassembled in isolation, however difficult, it would be TMP.</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Number of cases on the go.  Cannot comment until finalised.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53955"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Tangible Moveable Property – What are these law cases and what did they say?</a:t>
            </a:r>
          </a:p>
        </p:txBody>
      </p:sp>
      <p:sp>
        <p:nvSpPr>
          <p:cNvPr id="244739"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Holland vs Hodgson (1872)</a:t>
            </a:r>
          </a:p>
          <a:p>
            <a:pPr marL="363538" indent="-254000" defTabSz="449263" eaLnBrk="1">
              <a:lnSpc>
                <a:spcPct val="90000"/>
              </a:lnSpc>
              <a:spcAft>
                <a:spcPts val="1425"/>
              </a:spcAft>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
              <a:solidFill>
                <a:srgbClr val="000000"/>
              </a:solidFill>
              <a:latin typeface="Tahoma" pitchFamily="34" charset="0"/>
            </a:endParaRP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a:solidFill>
                  <a:srgbClr val="000000"/>
                </a:solidFill>
                <a:latin typeface="Tahoma" pitchFamily="34" charset="0"/>
              </a:rPr>
              <a:t>Sets out the two tests HMRC apply as to whether part of land / buildings</a:t>
            </a: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a:solidFill>
                  <a:srgbClr val="000000"/>
                </a:solidFill>
                <a:latin typeface="Tahoma" pitchFamily="34" charset="0"/>
              </a:rPr>
              <a:t>If only attached due to weight, not part of the land (unless intended to form part of land)</a:t>
            </a: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a:solidFill>
                  <a:srgbClr val="000000"/>
                </a:solidFill>
                <a:latin typeface="Tahoma" pitchFamily="34" charset="0"/>
              </a:rPr>
              <a:t>If attached, must be good reason to deem a chattel</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Berkeley vs Poulett (1976)</a:t>
            </a:r>
          </a:p>
          <a:p>
            <a:pPr marL="363538" indent="-254000" defTabSz="449263" eaLnBrk="1">
              <a:lnSpc>
                <a:spcPct val="90000"/>
              </a:lnSpc>
              <a:spcAft>
                <a:spcPts val="1425"/>
              </a:spcAft>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
              <a:solidFill>
                <a:srgbClr val="000000"/>
              </a:solidFill>
              <a:latin typeface="Tahoma" pitchFamily="34" charset="0"/>
            </a:endParaRP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a:solidFill>
                  <a:srgbClr val="000000"/>
                </a:solidFill>
                <a:latin typeface="Tahoma" pitchFamily="34" charset="0"/>
              </a:rPr>
              <a:t>Expanded on Holland vs Hodgson</a:t>
            </a: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a:solidFill>
                  <a:srgbClr val="000000"/>
                </a:solidFill>
                <a:latin typeface="Tahoma" pitchFamily="34" charset="0"/>
              </a:rPr>
              <a:t>Objects can still be chattels even though fixed to building</a:t>
            </a: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000">
                <a:solidFill>
                  <a:srgbClr val="000000"/>
                </a:solidFill>
                <a:latin typeface="Tahoma" pitchFamily="34" charset="0"/>
              </a:rPr>
              <a:t>Principle of looking at why fixed (does it enhance land?)</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56003"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Tangible Moveable Property – What are these law cases and what did they say?</a:t>
            </a:r>
          </a:p>
        </p:txBody>
      </p:sp>
      <p:sp>
        <p:nvSpPr>
          <p:cNvPr id="246787"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Elitestone vs Morris (1997):</a:t>
            </a:r>
          </a:p>
          <a:p>
            <a:pPr marL="363538" indent="-254000" defTabSz="449263" eaLnBrk="1">
              <a:lnSpc>
                <a:spcPct val="90000"/>
              </a:lnSpc>
              <a:spcAft>
                <a:spcPts val="1425"/>
              </a:spcAft>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
              <a:solidFill>
                <a:srgbClr val="000000"/>
              </a:solidFill>
              <a:latin typeface="Lucida Sans Unicode" pitchFamily="34" charset="0"/>
            </a:endParaRP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Principles of whether moving asset will damage the building if removed</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Botham vs TSB Plc (1997):</a:t>
            </a:r>
          </a:p>
          <a:p>
            <a:pPr marL="363538" indent="-254000" defTabSz="449263" eaLnBrk="1">
              <a:lnSpc>
                <a:spcPct val="90000"/>
              </a:lnSpc>
              <a:spcAft>
                <a:spcPts val="1425"/>
              </a:spcAft>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
              <a:solidFill>
                <a:srgbClr val="000000"/>
              </a:solidFill>
              <a:latin typeface="Tahoma" pitchFamily="34" charset="0"/>
            </a:endParaRPr>
          </a:p>
          <a:p>
            <a:pPr marL="863600" lvl="1" indent="-323850" defTabSz="449263" eaLnBrk="1">
              <a:lnSpc>
                <a:spcPct val="90000"/>
              </a:lnSpc>
              <a:spcAft>
                <a:spcPts val="1138"/>
              </a:spcAft>
              <a:buClr>
                <a:srgbClr val="000000"/>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Looked at everyday household items and determined whether fixtures or chattels</a:t>
            </a:r>
          </a:p>
          <a:p>
            <a:pPr marL="363538" indent="-254000" defTabSz="449263" eaLnBrk="1">
              <a:lnSpc>
                <a:spcPct val="90000"/>
              </a:lnSpc>
              <a:spcAft>
                <a:spcPts val="1425"/>
              </a:spcAft>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latin typeface="Tahoma" pitchFamily="34" charset="0"/>
            </a:endParaRPr>
          </a:p>
          <a:p>
            <a:pPr marL="363538" indent="-254000" defTabSz="449263" eaLnBrk="1">
              <a:lnSpc>
                <a:spcPct val="90000"/>
              </a:lnSpc>
              <a:spcAft>
                <a:spcPts val="1425"/>
              </a:spcAft>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58051"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Is Beachy Head Lighthouse  TMP?!</a:t>
            </a:r>
          </a:p>
        </p:txBody>
      </p:sp>
      <p:sp>
        <p:nvSpPr>
          <p:cNvPr id="260098" name="Text Box 3"/>
          <p:cNvSpPr txBox="1">
            <a:spLocks noChangeArrowheads="1"/>
          </p:cNvSpPr>
          <p:nvPr/>
        </p:nvSpPr>
        <p:spPr bwMode="auto">
          <a:xfrm>
            <a:off x="457200" y="1481138"/>
            <a:ext cx="2674938"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A = Yes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B = No</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60099"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pic>
        <p:nvPicPr>
          <p:cNvPr id="260100" name="Picture 5"/>
          <p:cNvPicPr>
            <a:picLocks noChangeAspect="1" noChangeArrowheads="1"/>
          </p:cNvPicPr>
          <p:nvPr/>
        </p:nvPicPr>
        <p:blipFill>
          <a:blip r:embed="rId4" cstate="print"/>
          <a:srcRect/>
          <a:stretch>
            <a:fillRect/>
          </a:stretch>
        </p:blipFill>
        <p:spPr bwMode="auto">
          <a:xfrm>
            <a:off x="3192463" y="1909763"/>
            <a:ext cx="4727575" cy="3309937"/>
          </a:xfrm>
          <a:prstGeom prst="rect">
            <a:avLst/>
          </a:prstGeom>
          <a:noFill/>
          <a:ln w="9525">
            <a:noFill/>
            <a:round/>
            <a:headEnd/>
            <a:tailEnd/>
          </a:ln>
        </p:spPr>
      </p:pic>
    </p:spTree>
  </p:cSld>
  <p:clrMapOvr>
    <a:masterClrMapping/>
  </p:clrMapOvr>
  <p:transition>
    <p:pull dir="rd"/>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Is the Cutty Sark TMP?!</a:t>
            </a:r>
          </a:p>
        </p:txBody>
      </p:sp>
      <p:sp>
        <p:nvSpPr>
          <p:cNvPr id="262146"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A = Yes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B = No</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C = Not sure</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62147"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pic>
        <p:nvPicPr>
          <p:cNvPr id="262148" name="Picture 5"/>
          <p:cNvPicPr>
            <a:picLocks noChangeAspect="1" noChangeArrowheads="1"/>
          </p:cNvPicPr>
          <p:nvPr/>
        </p:nvPicPr>
        <p:blipFill>
          <a:blip r:embed="rId4" cstate="print"/>
          <a:srcRect/>
          <a:stretch>
            <a:fillRect/>
          </a:stretch>
        </p:blipFill>
        <p:spPr bwMode="auto">
          <a:xfrm>
            <a:off x="3959225" y="1619250"/>
            <a:ext cx="4140200" cy="3419475"/>
          </a:xfrm>
          <a:prstGeom prst="rect">
            <a:avLst/>
          </a:prstGeom>
          <a:noFill/>
          <a:ln w="9525">
            <a:noFill/>
            <a:round/>
            <a:headEnd/>
            <a:tailEnd/>
          </a:ln>
        </p:spPr>
      </p:pic>
    </p:spTree>
  </p:cSld>
  <p:clrMapOvr>
    <a:masterClrMapping/>
  </p:clrMapOvr>
  <p:transition>
    <p:pull dir="rd"/>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Is a wind turbine TMP?</a:t>
            </a:r>
          </a:p>
        </p:txBody>
      </p:sp>
      <p:sp>
        <p:nvSpPr>
          <p:cNvPr id="264194"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A = Yes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B = No</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C = Depends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D = Not sure</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64195"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pic>
        <p:nvPicPr>
          <p:cNvPr id="264196" name="Picture 5"/>
          <p:cNvPicPr>
            <a:picLocks noChangeAspect="1" noChangeArrowheads="1"/>
          </p:cNvPicPr>
          <p:nvPr/>
        </p:nvPicPr>
        <p:blipFill>
          <a:blip r:embed="rId4" cstate="print"/>
          <a:srcRect/>
          <a:stretch>
            <a:fillRect/>
          </a:stretch>
        </p:blipFill>
        <p:spPr bwMode="auto">
          <a:xfrm>
            <a:off x="3959225" y="1619250"/>
            <a:ext cx="4946650" cy="3419475"/>
          </a:xfrm>
          <a:prstGeom prst="rect">
            <a:avLst/>
          </a:prstGeom>
          <a:noFill/>
          <a:ln w="9525">
            <a:noFill/>
            <a:round/>
            <a:headEnd/>
            <a:tailEnd/>
          </a:ln>
        </p:spPr>
      </p:pic>
    </p:spTree>
  </p:cSld>
  <p:clrMapOvr>
    <a:masterClrMapping/>
  </p:clrMapOvr>
  <p:transition>
    <p:pull dir="rd"/>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Is a solar panel TMP?</a:t>
            </a:r>
          </a:p>
        </p:txBody>
      </p:sp>
      <p:sp>
        <p:nvSpPr>
          <p:cNvPr id="266242"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A = Yes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B = No</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C = Depends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D = Not sure</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66243"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pic>
        <p:nvPicPr>
          <p:cNvPr id="266244" name="Picture 5"/>
          <p:cNvPicPr>
            <a:picLocks noChangeAspect="1" noChangeArrowheads="1"/>
          </p:cNvPicPr>
          <p:nvPr/>
        </p:nvPicPr>
        <p:blipFill>
          <a:blip r:embed="rId4" cstate="print"/>
          <a:srcRect/>
          <a:stretch>
            <a:fillRect/>
          </a:stretch>
        </p:blipFill>
        <p:spPr bwMode="auto">
          <a:xfrm>
            <a:off x="3959225" y="1439863"/>
            <a:ext cx="4859338" cy="4140200"/>
          </a:xfrm>
          <a:prstGeom prst="rect">
            <a:avLst/>
          </a:prstGeom>
          <a:noFill/>
          <a:ln w="9525">
            <a:noFill/>
            <a:round/>
            <a:headEnd/>
            <a:tailEnd/>
          </a:ln>
        </p:spPr>
      </p:pic>
    </p:spTree>
  </p:cSld>
  <p:clrMapOvr>
    <a:masterClrMapping/>
  </p:clrMapOvr>
  <p:transition>
    <p:pull dir="rd"/>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Are trees TMP?</a:t>
            </a:r>
          </a:p>
        </p:txBody>
      </p:sp>
      <p:sp>
        <p:nvSpPr>
          <p:cNvPr id="268290"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A = Yes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B = No</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C = Depends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D = Not sure</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68291"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pic>
        <p:nvPicPr>
          <p:cNvPr id="268292" name="Picture 5"/>
          <p:cNvPicPr>
            <a:picLocks noChangeAspect="1" noChangeArrowheads="1"/>
          </p:cNvPicPr>
          <p:nvPr/>
        </p:nvPicPr>
        <p:blipFill>
          <a:blip r:embed="rId4" cstate="print"/>
          <a:srcRect/>
          <a:stretch>
            <a:fillRect/>
          </a:stretch>
        </p:blipFill>
        <p:spPr bwMode="auto">
          <a:xfrm>
            <a:off x="3959225" y="1979613"/>
            <a:ext cx="4679950" cy="3060700"/>
          </a:xfrm>
          <a:prstGeom prst="rect">
            <a:avLst/>
          </a:prstGeom>
          <a:noFill/>
          <a:ln w="9525">
            <a:noFill/>
            <a:round/>
            <a:headEnd/>
            <a:tailEnd/>
          </a:ln>
        </p:spPr>
      </p:pic>
    </p:spTree>
  </p:cSld>
  <p:clrMapOvr>
    <a:masterClrMapping/>
  </p:clrMapOvr>
  <p:transition>
    <p:pull dir="rd"/>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Are carpets TMP?</a:t>
            </a:r>
          </a:p>
        </p:txBody>
      </p:sp>
      <p:sp>
        <p:nvSpPr>
          <p:cNvPr id="270338"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A = Yes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B = No</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C = Depends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D = Not sure</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70339"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pic>
        <p:nvPicPr>
          <p:cNvPr id="270340" name="Picture 5"/>
          <p:cNvPicPr>
            <a:picLocks noChangeAspect="1" noChangeArrowheads="1"/>
          </p:cNvPicPr>
          <p:nvPr/>
        </p:nvPicPr>
        <p:blipFill>
          <a:blip r:embed="rId4" cstate="print"/>
          <a:srcRect/>
          <a:stretch>
            <a:fillRect/>
          </a:stretch>
        </p:blipFill>
        <p:spPr bwMode="auto">
          <a:xfrm>
            <a:off x="3779838" y="1619250"/>
            <a:ext cx="4859337" cy="3600450"/>
          </a:xfrm>
          <a:prstGeom prst="rect">
            <a:avLst/>
          </a:prstGeom>
          <a:noFill/>
          <a:ln w="9525">
            <a:noFill/>
            <a:round/>
            <a:headEnd/>
            <a:tailEnd/>
          </a:ln>
        </p:spPr>
      </p:pic>
    </p:spTree>
  </p:cSld>
  <p:clrMapOvr>
    <a:masterClrMapping/>
  </p:clrMapOvr>
  <p:transition>
    <p:pull dir="rd"/>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Tangible Moveable Property – Issues and going forward</a:t>
            </a:r>
          </a:p>
        </p:txBody>
      </p:sp>
      <p:sp>
        <p:nvSpPr>
          <p:cNvPr id="261123"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How much of a problem? How many cases?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Consistency of line by HMRC?</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Line taken inconsistent with CG Manual.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Complex. Consult lawyer every time! Is it worth the risk?</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Timing - when do you acquire an interest?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Terms of the lease indicate not part of the land?</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Implications for existing commercial property (unwittingly own TMP)?</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72387"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6699FF"/>
                </a:solidFill>
                <a:latin typeface="Tahoma" pitchFamily="34" charset="0"/>
              </a:rPr>
              <a:t>Have you allowed heavy plant and machinery investments in your SIPP / SSAS ?</a:t>
            </a:r>
          </a:p>
        </p:txBody>
      </p:sp>
      <p:sp>
        <p:nvSpPr>
          <p:cNvPr id="274434"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A = Yes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B = No</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74435"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pic>
        <p:nvPicPr>
          <p:cNvPr id="274436" name="Picture 5"/>
          <p:cNvPicPr>
            <a:picLocks noChangeAspect="1" noChangeArrowheads="1"/>
          </p:cNvPicPr>
          <p:nvPr/>
        </p:nvPicPr>
        <p:blipFill>
          <a:blip r:embed="rId4" cstate="print"/>
          <a:srcRect/>
          <a:stretch>
            <a:fillRect/>
          </a:stretch>
        </p:blipFill>
        <p:spPr bwMode="auto">
          <a:xfrm>
            <a:off x="2879725" y="1619250"/>
            <a:ext cx="5759450" cy="4140200"/>
          </a:xfrm>
          <a:prstGeom prst="rect">
            <a:avLst/>
          </a:prstGeom>
          <a:noFill/>
          <a:ln w="9525">
            <a:noFill/>
            <a:round/>
            <a:headEnd/>
            <a:tailEnd/>
          </a:ln>
        </p:spPr>
      </p:pic>
    </p:spTree>
  </p:cSld>
  <p:clrMapOvr>
    <a:masterClrMapping/>
  </p:clrMapOvr>
  <p:transition>
    <p:pull dir="rd"/>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6699FF"/>
                </a:solidFill>
                <a:latin typeface="Tahoma" pitchFamily="34" charset="0"/>
              </a:rPr>
              <a:t>Do you have cases where HMRC are treating heavy plant and</a:t>
            </a:r>
            <a:r>
              <a:rPr lang="en-GB" sz="3300">
                <a:solidFill>
                  <a:srgbClr val="6699FF"/>
                </a:solidFill>
                <a:latin typeface="Tahoma" pitchFamily="34" charset="0"/>
              </a:rPr>
              <a:t> </a:t>
            </a:r>
            <a:r>
              <a:rPr lang="en-GB" sz="2800">
                <a:solidFill>
                  <a:srgbClr val="6699FF"/>
                </a:solidFill>
                <a:latin typeface="Tahoma" pitchFamily="34" charset="0"/>
              </a:rPr>
              <a:t>machinery as</a:t>
            </a:r>
            <a:r>
              <a:rPr lang="en-GB" sz="3300">
                <a:solidFill>
                  <a:srgbClr val="6699FF"/>
                </a:solidFill>
                <a:latin typeface="Tahoma" pitchFamily="34" charset="0"/>
              </a:rPr>
              <a:t> </a:t>
            </a:r>
            <a:r>
              <a:rPr lang="en-GB" sz="2800">
                <a:solidFill>
                  <a:srgbClr val="6699FF"/>
                </a:solidFill>
                <a:latin typeface="Tahoma" pitchFamily="34" charset="0"/>
              </a:rPr>
              <a:t>TMP?</a:t>
            </a:r>
          </a:p>
        </p:txBody>
      </p:sp>
      <p:sp>
        <p:nvSpPr>
          <p:cNvPr id="276482"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A = Yes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B = No</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76483"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pic>
        <p:nvPicPr>
          <p:cNvPr id="276484" name="Picture 5"/>
          <p:cNvPicPr>
            <a:picLocks noChangeAspect="1" noChangeArrowheads="1"/>
          </p:cNvPicPr>
          <p:nvPr/>
        </p:nvPicPr>
        <p:blipFill>
          <a:blip r:embed="rId4" cstate="print"/>
          <a:srcRect/>
          <a:stretch>
            <a:fillRect/>
          </a:stretch>
        </p:blipFill>
        <p:spPr bwMode="auto">
          <a:xfrm>
            <a:off x="2879725" y="1800225"/>
            <a:ext cx="5759450" cy="3959225"/>
          </a:xfrm>
          <a:prstGeom prst="rect">
            <a:avLst/>
          </a:prstGeom>
          <a:noFill/>
          <a:ln w="9525">
            <a:noFill/>
            <a:round/>
            <a:headEnd/>
            <a:tailEnd/>
          </a:ln>
        </p:spPr>
      </p:pic>
    </p:spTree>
  </p:cSld>
  <p:clrMapOvr>
    <a:masterClrMapping/>
  </p:clrMapOvr>
  <p:transition>
    <p:pull dir="rd"/>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Text Box 2"/>
          <p:cNvSpPr txBox="1">
            <a:spLocks noChangeArrowheads="1"/>
          </p:cNvSpPr>
          <p:nvPr/>
        </p:nvSpPr>
        <p:spPr bwMode="auto">
          <a:xfrm>
            <a:off x="457200" y="2492896"/>
            <a:ext cx="8229600" cy="2304256"/>
          </a:xfrm>
          <a:prstGeom prst="rect">
            <a:avLst/>
          </a:prstGeom>
          <a:noFill/>
          <a:ln w="9525">
            <a:noFill/>
            <a:round/>
            <a:headEnd/>
            <a:tailEnd/>
          </a:ln>
        </p:spPr>
        <p:txBody>
          <a:bodyPr/>
          <a:lstStyle/>
          <a:p>
            <a:pPr algn="ct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4800" dirty="0">
                <a:solidFill>
                  <a:schemeClr val="tx1"/>
                </a:solidFill>
                <a:latin typeface="Tahoma" pitchFamily="34" charset="0"/>
              </a:rPr>
              <a:t>What is your most unusual TMP investment request?</a:t>
            </a:r>
          </a:p>
        </p:txBody>
      </p:sp>
      <p:sp>
        <p:nvSpPr>
          <p:cNvPr id="267267" name="Text Box 3"/>
          <p:cNvSpPr txBox="1">
            <a:spLocks noChangeArrowheads="1"/>
          </p:cNvSpPr>
          <p:nvPr/>
        </p:nvSpPr>
        <p:spPr bwMode="auto">
          <a:xfrm>
            <a:off x="395536" y="1628800"/>
            <a:ext cx="8229600" cy="4525962"/>
          </a:xfrm>
          <a:prstGeom prst="rect">
            <a:avLst/>
          </a:prstGeom>
          <a:noFill/>
          <a:ln w="9360">
            <a:noFill/>
            <a:miter lim="800000"/>
            <a:headEnd/>
            <a:tailEnd/>
          </a:ln>
        </p:spPr>
        <p:txBody>
          <a:bodyPr lIns="90000" tIns="45000" rIns="90000" bIns="45000"/>
          <a:lstStyle/>
          <a:p>
            <a:pPr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78531"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Unquoted shares: Limitation of exemption for indirect interest in TMP </a:t>
            </a:r>
          </a:p>
        </p:txBody>
      </p:sp>
      <p:sp>
        <p:nvSpPr>
          <p:cNvPr id="269315"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Raised Feb 2010 Q&amp;A.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8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Issue where invest in a trading company that is not a GDCV.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8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To be exempt, the item must be used ‘solely’ for administration / management purposes. It cannot be held for the purposes of the trade.</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8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If there is mixed use, then it is not held ‘solely’ for administration purposes, and so is not exempt even if under £6,000 in value.</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8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What is your experiences with HMRC on this issue?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80579"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Do you allow unquoted shares in a trading company where not a GDCV?</a:t>
            </a:r>
          </a:p>
        </p:txBody>
      </p:sp>
      <p:sp>
        <p:nvSpPr>
          <p:cNvPr id="282626"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A = Yes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B = No </a:t>
            </a:r>
            <a:r>
              <a:rPr lang="en-GB" sz="2600">
                <a:solidFill>
                  <a:srgbClr val="000000"/>
                </a:solidFill>
                <a:latin typeface="Tahoma" pitchFamily="34" charset="0"/>
              </a:rPr>
              <a:t>(but allow unquoted shares)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C = No </a:t>
            </a:r>
            <a:r>
              <a:rPr lang="en-GB" sz="2600">
                <a:solidFill>
                  <a:srgbClr val="000000"/>
                </a:solidFill>
                <a:latin typeface="Tahoma" pitchFamily="34" charset="0"/>
              </a:rPr>
              <a:t>(do not allow unquoted shares at all)</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282627"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6699FF"/>
                </a:solidFill>
                <a:latin typeface="Tahoma" pitchFamily="34" charset="0"/>
              </a:rPr>
              <a:t>Do you have cases where HMRC have pursued charges in this circumstance? </a:t>
            </a:r>
          </a:p>
        </p:txBody>
      </p:sp>
      <p:sp>
        <p:nvSpPr>
          <p:cNvPr id="284674"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A = Yes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latin typeface="Tahoma" pitchFamily="34" charset="0"/>
              </a:rPr>
              <a:t>B = No </a:t>
            </a:r>
          </a:p>
        </p:txBody>
      </p:sp>
      <p:pic>
        <p:nvPicPr>
          <p:cNvPr id="284675"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Text Box 3"/>
          <p:cNvSpPr txBox="1">
            <a:spLocks noChangeArrowheads="1"/>
          </p:cNvSpPr>
          <p:nvPr/>
        </p:nvSpPr>
        <p:spPr bwMode="auto">
          <a:xfrm>
            <a:off x="1187450" y="2276475"/>
            <a:ext cx="7561263" cy="1893888"/>
          </a:xfrm>
          <a:prstGeom prst="rect">
            <a:avLst/>
          </a:prstGeom>
          <a:noFill/>
          <a:ln w="9525">
            <a:noFill/>
            <a:miter lim="800000"/>
            <a:headEnd/>
            <a:tailEnd/>
          </a:ln>
        </p:spPr>
        <p:txBody>
          <a:bodyPr>
            <a:spAutoFit/>
          </a:bodyPr>
          <a:lstStyle/>
          <a:p>
            <a:pPr algn="ctr" eaLnBrk="1" hangingPunct="1">
              <a:lnSpc>
                <a:spcPct val="90000"/>
              </a:lnSpc>
              <a:spcBef>
                <a:spcPts val="400"/>
              </a:spcBef>
              <a:buClr>
                <a:schemeClr val="accent1"/>
              </a:buClr>
              <a:buSzPct val="68000"/>
              <a:buFont typeface="Wingdings 3" pitchFamily="18" charset="2"/>
              <a:buNone/>
            </a:pPr>
            <a:r>
              <a:rPr lang="en-GB" sz="4400" b="1">
                <a:solidFill>
                  <a:srgbClr val="6699FF"/>
                </a:solidFill>
              </a:rPr>
              <a:t>Andrew Roberts  </a:t>
            </a:r>
          </a:p>
          <a:p>
            <a:pPr algn="ctr" eaLnBrk="1" hangingPunct="1">
              <a:lnSpc>
                <a:spcPct val="90000"/>
              </a:lnSpc>
              <a:spcBef>
                <a:spcPts val="400"/>
              </a:spcBef>
              <a:buClr>
                <a:schemeClr val="accent1"/>
              </a:buClr>
              <a:buSzPct val="68000"/>
              <a:buFont typeface="Wingdings 3" pitchFamily="18" charset="2"/>
              <a:buNone/>
            </a:pPr>
            <a:r>
              <a:rPr lang="en-GB" sz="4400" b="1">
                <a:solidFill>
                  <a:srgbClr val="6699FF"/>
                </a:solidFill>
              </a:rPr>
              <a:t>Barnett Waddingham LLP</a:t>
            </a:r>
            <a:endParaRPr lang="en-GB" sz="1800">
              <a:solidFill>
                <a:schemeClr val="tx1"/>
              </a:solidFill>
            </a:endParaRPr>
          </a:p>
          <a:p>
            <a:pPr eaLnBrk="1" hangingPunct="1">
              <a:lnSpc>
                <a:spcPct val="90000"/>
              </a:lnSpc>
              <a:spcBef>
                <a:spcPts val="400"/>
              </a:spcBef>
              <a:buClr>
                <a:schemeClr val="accent1"/>
              </a:buClr>
              <a:buSzPct val="68000"/>
              <a:buFont typeface="Wingdings 3" pitchFamily="18" charset="2"/>
              <a:buNone/>
            </a:pPr>
            <a:endParaRPr lang="en-US" sz="3600" b="1">
              <a:solidFill>
                <a:schemeClr val="tx1"/>
              </a:solidFill>
            </a:endParaRPr>
          </a:p>
        </p:txBody>
      </p:sp>
      <p:pic>
        <p:nvPicPr>
          <p:cNvPr id="286722" name="Picture 2" descr="ampslogo"/>
          <p:cNvPicPr>
            <a:picLocks noGrp="1" noChangeAspect="1" noChangeArrowheads="1"/>
          </p:cNvPicPr>
          <p:nvPr>
            <p:ph type="title" idx="4294967295"/>
          </p:nvPr>
        </p:nvPicPr>
        <p:blipFill>
          <a:blip r:embed="rId3" cstate="print"/>
          <a:srcRect/>
          <a:stretch>
            <a:fillRect/>
          </a:stretch>
        </p:blipFill>
        <p:spPr bwMode="auto">
          <a:xfrm>
            <a:off x="457200" y="293688"/>
            <a:ext cx="8229600" cy="1103312"/>
          </a:xfrm>
        </p:spPr>
      </p:pic>
      <p:sp>
        <p:nvSpPr>
          <p:cNvPr id="286723" name="Title 1"/>
          <p:cNvSpPr>
            <a:spLocks/>
          </p:cNvSpPr>
          <p:nvPr/>
        </p:nvSpPr>
        <p:spPr bwMode="auto">
          <a:xfrm>
            <a:off x="971550" y="4292600"/>
            <a:ext cx="7772400" cy="1470025"/>
          </a:xfrm>
          <a:prstGeom prst="rect">
            <a:avLst/>
          </a:prstGeom>
          <a:noFill/>
          <a:ln w="9525">
            <a:noFill/>
            <a:miter lim="800000"/>
            <a:headEnd/>
            <a:tailEnd/>
          </a:ln>
        </p:spPr>
        <p:txBody>
          <a:bodyPr anchor="ctr"/>
          <a:lstStyle/>
          <a:p>
            <a:pPr algn="ctr" eaLnBrk="1" hangingPunct="1"/>
            <a:r>
              <a:rPr lang="en-GB" sz="4100" b="1">
                <a:solidFill>
                  <a:schemeClr val="tx1"/>
                </a:solidFill>
              </a:rPr>
              <a:t>HMRC RPSR Audits</a:t>
            </a: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69" name="Picture 2"/>
          <p:cNvPicPr>
            <a:picLocks noChangeAspect="1" noChangeArrowheads="1"/>
          </p:cNvPicPr>
          <p:nvPr/>
        </p:nvPicPr>
        <p:blipFill>
          <a:blip r:embed="rId2" cstate="print"/>
          <a:srcRect/>
          <a:stretch>
            <a:fillRect/>
          </a:stretch>
        </p:blipFill>
        <p:spPr bwMode="auto">
          <a:xfrm rot="-1332426">
            <a:off x="4052888" y="574675"/>
            <a:ext cx="4016375" cy="5381625"/>
          </a:xfrm>
          <a:prstGeom prst="rect">
            <a:avLst/>
          </a:prstGeom>
          <a:noFill/>
          <a:ln w="9525">
            <a:solidFill>
              <a:schemeClr val="tx1"/>
            </a:solidFill>
            <a:miter lim="800000"/>
            <a:headEnd/>
            <a:tailEnd/>
          </a:ln>
        </p:spPr>
      </p:pic>
      <p:sp>
        <p:nvSpPr>
          <p:cNvPr id="150531"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HMRC RPSR Audits</a:t>
            </a:r>
          </a:p>
        </p:txBody>
      </p:sp>
      <p:sp>
        <p:nvSpPr>
          <p:cNvPr id="5" name="Content Placeholder 2"/>
          <p:cNvSpPr txBox="1">
            <a:spLocks/>
          </p:cNvSpPr>
          <p:nvPr/>
        </p:nvSpPr>
        <p:spPr>
          <a:xfrm>
            <a:off x="468313" y="1989138"/>
            <a:ext cx="2519362" cy="503237"/>
          </a:xfrm>
          <a:prstGeom prst="rect">
            <a:avLst/>
          </a:prstGeom>
          <a:solidFill>
            <a:srgbClr val="FF0000"/>
          </a:solidFill>
        </p:spPr>
        <p:txBody>
          <a:bodyPr>
            <a:normAutofit lnSpcReduction="10000"/>
          </a:bodyPr>
          <a:lstStyle/>
          <a:p>
            <a:pPr eaLnBrk="1" fontAlgn="auto" hangingPunct="1">
              <a:spcBef>
                <a:spcPts val="0"/>
              </a:spcBef>
              <a:spcAft>
                <a:spcPts val="0"/>
              </a:spcAft>
              <a:defRPr/>
            </a:pPr>
            <a:r>
              <a:rPr lang="en-GB" sz="3000" dirty="0">
                <a:solidFill>
                  <a:srgbClr val="FFFF00"/>
                </a:solidFill>
                <a:latin typeface="+mn-lt"/>
                <a:ea typeface="+mn-ea"/>
                <a:cs typeface="+mn-cs"/>
              </a:rPr>
              <a:t>Background</a:t>
            </a:r>
          </a:p>
          <a:p>
            <a:pPr marL="342900" indent="-342900" eaLnBrk="1" fontAlgn="auto" hangingPunct="1">
              <a:spcBef>
                <a:spcPct val="20000"/>
              </a:spcBef>
              <a:spcAft>
                <a:spcPts val="0"/>
              </a:spcAft>
              <a:buFont typeface="Arial" pitchFamily="34" charset="0"/>
              <a:buNone/>
              <a:defRPr/>
            </a:pPr>
            <a:endParaRPr lang="en-GB" sz="2800" dirty="0">
              <a:solidFill>
                <a:srgbClr val="FFFF00"/>
              </a:solidFill>
              <a:latin typeface="+mn-lt"/>
              <a:ea typeface="+mn-ea"/>
              <a:cs typeface="+mn-cs"/>
            </a:endParaRPr>
          </a:p>
        </p:txBody>
      </p:sp>
      <p:sp>
        <p:nvSpPr>
          <p:cNvPr id="6" name="Content Placeholder 2"/>
          <p:cNvSpPr txBox="1">
            <a:spLocks/>
          </p:cNvSpPr>
          <p:nvPr/>
        </p:nvSpPr>
        <p:spPr>
          <a:xfrm>
            <a:off x="468313" y="3500438"/>
            <a:ext cx="2879725" cy="504825"/>
          </a:xfrm>
          <a:prstGeom prst="rect">
            <a:avLst/>
          </a:prstGeom>
          <a:solidFill>
            <a:srgbClr val="FF0000"/>
          </a:solidFill>
        </p:spPr>
        <p:txBody>
          <a:bodyPr>
            <a:normAutofit lnSpcReduction="10000"/>
          </a:bodyPr>
          <a:lstStyle/>
          <a:p>
            <a:pPr eaLnBrk="1" fontAlgn="auto" hangingPunct="1">
              <a:spcBef>
                <a:spcPts val="0"/>
              </a:spcBef>
              <a:spcAft>
                <a:spcPts val="0"/>
              </a:spcAft>
              <a:defRPr/>
            </a:pPr>
            <a:r>
              <a:rPr lang="en-GB" sz="2800" dirty="0">
                <a:solidFill>
                  <a:srgbClr val="FFFF00"/>
                </a:solidFill>
                <a:latin typeface="+mn-lt"/>
                <a:ea typeface="+mn-ea"/>
                <a:cs typeface="+mn-cs"/>
              </a:rPr>
              <a:t>Initial Enquiries</a:t>
            </a:r>
          </a:p>
        </p:txBody>
      </p:sp>
      <p:sp>
        <p:nvSpPr>
          <p:cNvPr id="7" name="Content Placeholder 2"/>
          <p:cNvSpPr txBox="1">
            <a:spLocks/>
          </p:cNvSpPr>
          <p:nvPr/>
        </p:nvSpPr>
        <p:spPr bwMode="auto">
          <a:xfrm>
            <a:off x="468313" y="4941888"/>
            <a:ext cx="2447925" cy="531812"/>
          </a:xfrm>
          <a:prstGeom prst="rect">
            <a:avLst/>
          </a:prstGeom>
          <a:solidFill>
            <a:srgbClr val="FF0000"/>
          </a:solidFill>
          <a:ln w="9525">
            <a:noFill/>
            <a:miter lim="800000"/>
            <a:headEnd/>
            <a:tailEnd/>
          </a:ln>
        </p:spPr>
        <p:txBody>
          <a:bodyPr/>
          <a:lstStyle/>
          <a:p>
            <a:pPr eaLnBrk="1" hangingPunct="1"/>
            <a:r>
              <a:rPr lang="en-GB" sz="2800">
                <a:solidFill>
                  <a:srgbClr val="FFFF00"/>
                </a:solidFill>
                <a:latin typeface="Calibri" pitchFamily="34" charset="0"/>
              </a:rPr>
              <a:t>Digging Deeper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Background</a:t>
            </a:r>
          </a:p>
        </p:txBody>
      </p:sp>
      <p:sp>
        <p:nvSpPr>
          <p:cNvPr id="289794" name="Content Placeholder 2"/>
          <p:cNvSpPr>
            <a:spLocks noGrp="1"/>
          </p:cNvSpPr>
          <p:nvPr>
            <p:ph idx="4294967295"/>
          </p:nvPr>
        </p:nvSpPr>
        <p:spPr/>
        <p:txBody>
          <a:bodyPr/>
          <a:lstStyle/>
          <a:p>
            <a:pPr eaLnBrk="1" hangingPunct="1"/>
            <a:r>
              <a:rPr lang="en-GB" sz="2000" smtClean="0"/>
              <a:t>40,000 RPSRs were issued for 2006/07</a:t>
            </a:r>
          </a:p>
          <a:p>
            <a:pPr eaLnBrk="1" hangingPunct="1"/>
            <a:endParaRPr lang="en-GB" sz="2000" smtClean="0"/>
          </a:p>
          <a:p>
            <a:pPr eaLnBrk="1" hangingPunct="1"/>
            <a:r>
              <a:rPr lang="en-GB" sz="2000" smtClean="0"/>
              <a:t>100% (?) of “Investment Regulated Schemes” were targeted, plus larger schemes</a:t>
            </a:r>
          </a:p>
          <a:p>
            <a:pPr eaLnBrk="1" hangingPunct="1"/>
            <a:endParaRPr lang="en-GB" sz="2000" smtClean="0"/>
          </a:p>
          <a:p>
            <a:pPr eaLnBrk="1" hangingPunct="1"/>
            <a:r>
              <a:rPr lang="en-GB" sz="2000" smtClean="0"/>
              <a:t>At 2008 AMPS Open Meeting, HMRC said that they would apply a risk-based approach to auditing RPSRs, once trends had emerged</a:t>
            </a:r>
          </a:p>
          <a:p>
            <a:pPr eaLnBrk="1" hangingPunct="1"/>
            <a:endParaRPr lang="en-GB" sz="2000" smtClean="0"/>
          </a:p>
          <a:p>
            <a:pPr eaLnBrk="1" hangingPunct="1"/>
            <a:r>
              <a:rPr lang="en-GB" sz="2000" smtClean="0"/>
              <a:t>SIPPs have been asked - on a triennial basis?</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Background</a:t>
            </a:r>
          </a:p>
        </p:txBody>
      </p:sp>
      <p:sp>
        <p:nvSpPr>
          <p:cNvPr id="290818" name="Content Placeholder 2"/>
          <p:cNvSpPr>
            <a:spLocks noGrp="1"/>
          </p:cNvSpPr>
          <p:nvPr>
            <p:ph idx="4294967295"/>
          </p:nvPr>
        </p:nvSpPr>
        <p:spPr/>
        <p:txBody>
          <a:bodyPr/>
          <a:lstStyle/>
          <a:p>
            <a:pPr marL="0" indent="0" eaLnBrk="1" hangingPunct="1">
              <a:buFont typeface="Wingdings 3" pitchFamily="18" charset="2"/>
              <a:buNone/>
            </a:pPr>
            <a:r>
              <a:rPr lang="en-GB" smtClean="0"/>
              <a:t>For  SIPP only: Have you had an audit into you RPSR?</a:t>
            </a:r>
          </a:p>
          <a:p>
            <a:pPr marL="0" indent="0" eaLnBrk="1" hangingPunct="1">
              <a:buFont typeface="Wingdings 3" pitchFamily="18" charset="2"/>
              <a:buNone/>
            </a:pPr>
            <a:endParaRPr lang="en-GB" smtClean="0"/>
          </a:p>
          <a:p>
            <a:pPr marL="0" indent="0" eaLnBrk="1" hangingPunct="1">
              <a:buFont typeface="Wingdings 3" pitchFamily="18" charset="2"/>
              <a:buNone/>
            </a:pPr>
            <a:r>
              <a:rPr lang="en-GB" smtClean="0"/>
              <a:t>A: Yes</a:t>
            </a:r>
          </a:p>
          <a:p>
            <a:pPr marL="0" indent="0" eaLnBrk="1" hangingPunct="1">
              <a:buFont typeface="Wingdings 3" pitchFamily="18" charset="2"/>
              <a:buNone/>
            </a:pPr>
            <a:r>
              <a:rPr lang="en-GB" smtClean="0"/>
              <a:t>B: No</a:t>
            </a: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Background</a:t>
            </a:r>
          </a:p>
        </p:txBody>
      </p:sp>
      <p:sp>
        <p:nvSpPr>
          <p:cNvPr id="291842" name="Content Placeholder 2"/>
          <p:cNvSpPr>
            <a:spLocks noGrp="1"/>
          </p:cNvSpPr>
          <p:nvPr>
            <p:ph idx="4294967295"/>
          </p:nvPr>
        </p:nvSpPr>
        <p:spPr/>
        <p:txBody>
          <a:bodyPr/>
          <a:lstStyle/>
          <a:p>
            <a:pPr marL="0" indent="0" eaLnBrk="1" hangingPunct="1">
              <a:buFont typeface="Wingdings 3" pitchFamily="18" charset="2"/>
              <a:buNone/>
            </a:pPr>
            <a:r>
              <a:rPr lang="en-GB" smtClean="0"/>
              <a:t>For SSAS only: Roughly what percentage of schemes have been selected for RPSR audits?</a:t>
            </a:r>
          </a:p>
          <a:p>
            <a:pPr marL="0" indent="0" eaLnBrk="1" hangingPunct="1">
              <a:buFont typeface="Wingdings 3" pitchFamily="18" charset="2"/>
              <a:buNone/>
            </a:pPr>
            <a:endParaRPr lang="en-GB" smtClean="0"/>
          </a:p>
          <a:p>
            <a:pPr marL="0" indent="0" eaLnBrk="1" hangingPunct="1">
              <a:buFont typeface="Wingdings 3" pitchFamily="18" charset="2"/>
              <a:buNone/>
            </a:pPr>
            <a:r>
              <a:rPr lang="en-GB" smtClean="0"/>
              <a:t>A: None at all</a:t>
            </a:r>
          </a:p>
          <a:p>
            <a:pPr marL="0" indent="0" eaLnBrk="1" hangingPunct="1">
              <a:buFont typeface="Wingdings 3" pitchFamily="18" charset="2"/>
              <a:buNone/>
            </a:pPr>
            <a:r>
              <a:rPr lang="en-GB" smtClean="0"/>
              <a:t>B: 0 – 5%</a:t>
            </a:r>
          </a:p>
          <a:p>
            <a:pPr marL="0" indent="0" eaLnBrk="1" hangingPunct="1">
              <a:buFont typeface="Wingdings 3" pitchFamily="18" charset="2"/>
              <a:buNone/>
            </a:pPr>
            <a:r>
              <a:rPr lang="en-GB" smtClean="0"/>
              <a:t>C: 5 - 10%</a:t>
            </a:r>
          </a:p>
          <a:p>
            <a:pPr marL="0" indent="0" eaLnBrk="1" hangingPunct="1">
              <a:buFont typeface="Wingdings 3" pitchFamily="18" charset="2"/>
              <a:buNone/>
            </a:pPr>
            <a:r>
              <a:rPr lang="en-GB" smtClean="0"/>
              <a:t>D: More than 10%</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865" name="Picture 8" descr="financial statement 2.jpg"/>
          <p:cNvPicPr>
            <a:picLocks noChangeAspect="1"/>
          </p:cNvPicPr>
          <p:nvPr/>
        </p:nvPicPr>
        <p:blipFill>
          <a:blip r:embed="rId2" cstate="print">
            <a:lum bright="16000" contrast="-56000"/>
          </a:blip>
          <a:srcRect/>
          <a:stretch>
            <a:fillRect/>
          </a:stretch>
        </p:blipFill>
        <p:spPr bwMode="auto">
          <a:xfrm>
            <a:off x="0" y="1484313"/>
            <a:ext cx="9144000" cy="6067425"/>
          </a:xfrm>
          <a:prstGeom prst="rect">
            <a:avLst/>
          </a:prstGeom>
          <a:noFill/>
          <a:ln w="9525">
            <a:noFill/>
            <a:miter lim="800000"/>
            <a:headEnd/>
            <a:tailEnd/>
          </a:ln>
        </p:spPr>
      </p:pic>
      <p:sp>
        <p:nvSpPr>
          <p:cNvPr id="154627"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Initial Enquiries (1)</a:t>
            </a:r>
          </a:p>
        </p:txBody>
      </p:sp>
      <p:sp>
        <p:nvSpPr>
          <p:cNvPr id="292867" name="Content Placeholder 2"/>
          <p:cNvSpPr>
            <a:spLocks noGrp="1"/>
          </p:cNvSpPr>
          <p:nvPr>
            <p:ph idx="4294967295"/>
          </p:nvPr>
        </p:nvSpPr>
        <p:spPr/>
        <p:txBody>
          <a:bodyPr/>
          <a:lstStyle/>
          <a:p>
            <a:pPr eaLnBrk="1" hangingPunct="1"/>
            <a:endParaRPr lang="en-GB" sz="2300" smtClean="0">
              <a:solidFill>
                <a:srgbClr val="FF0000"/>
              </a:solidFill>
            </a:endParaRPr>
          </a:p>
          <a:p>
            <a:pPr eaLnBrk="1" hangingPunct="1"/>
            <a:endParaRPr lang="en-GB" sz="2300" smtClean="0"/>
          </a:p>
          <a:p>
            <a:pPr eaLnBrk="1" hangingPunct="1"/>
            <a:endParaRPr lang="en-GB" sz="2300" smtClean="0"/>
          </a:p>
          <a:p>
            <a:pPr eaLnBrk="1" hangingPunct="1"/>
            <a:endParaRPr lang="en-GB" sz="2300" smtClean="0"/>
          </a:p>
          <a:p>
            <a:pPr eaLnBrk="1" hangingPunct="1"/>
            <a:endParaRPr lang="en-GB" smtClean="0"/>
          </a:p>
        </p:txBody>
      </p:sp>
      <p:sp>
        <p:nvSpPr>
          <p:cNvPr id="5" name="Content Placeholder 2"/>
          <p:cNvSpPr txBox="1">
            <a:spLocks/>
          </p:cNvSpPr>
          <p:nvPr/>
        </p:nvSpPr>
        <p:spPr bwMode="auto">
          <a:xfrm>
            <a:off x="468313" y="1989138"/>
            <a:ext cx="6119812" cy="503237"/>
          </a:xfrm>
          <a:prstGeom prst="rect">
            <a:avLst/>
          </a:prstGeom>
          <a:solidFill>
            <a:srgbClr val="FF0000"/>
          </a:solidFill>
          <a:ln w="9525">
            <a:noFill/>
            <a:miter lim="800000"/>
            <a:headEnd/>
            <a:tailEnd/>
          </a:ln>
        </p:spPr>
        <p:txBody>
          <a:bodyPr/>
          <a:lstStyle/>
          <a:p>
            <a:pPr eaLnBrk="1" hangingPunct="1">
              <a:lnSpc>
                <a:spcPct val="90000"/>
              </a:lnSpc>
            </a:pPr>
            <a:r>
              <a:rPr lang="en-GB" sz="2800">
                <a:solidFill>
                  <a:srgbClr val="FFFF00"/>
                </a:solidFill>
                <a:latin typeface="Lucida Sans Unicode" pitchFamily="34" charset="0"/>
              </a:rPr>
              <a:t>Scheme</a:t>
            </a:r>
            <a:r>
              <a:rPr lang="en-GB" sz="3000">
                <a:solidFill>
                  <a:srgbClr val="FFFF00"/>
                </a:solidFill>
                <a:latin typeface="Lucida Sans Unicode" pitchFamily="34" charset="0"/>
              </a:rPr>
              <a:t> accounts for the year</a:t>
            </a:r>
          </a:p>
          <a:p>
            <a:pPr eaLnBrk="1" hangingPunct="1">
              <a:lnSpc>
                <a:spcPct val="90000"/>
              </a:lnSpc>
              <a:spcBef>
                <a:spcPct val="20000"/>
              </a:spcBef>
              <a:buFont typeface="Arial" charset="0"/>
              <a:buNone/>
            </a:pPr>
            <a:endParaRPr lang="en-GB" sz="2800">
              <a:solidFill>
                <a:srgbClr val="FFFF00"/>
              </a:solidFill>
              <a:latin typeface="Lucida Sans Unicode" pitchFamily="34" charset="0"/>
            </a:endParaRPr>
          </a:p>
        </p:txBody>
      </p:sp>
      <p:sp>
        <p:nvSpPr>
          <p:cNvPr id="6" name="Content Placeholder 2"/>
          <p:cNvSpPr txBox="1">
            <a:spLocks/>
          </p:cNvSpPr>
          <p:nvPr/>
        </p:nvSpPr>
        <p:spPr>
          <a:xfrm>
            <a:off x="468313" y="3500438"/>
            <a:ext cx="6264275" cy="504825"/>
          </a:xfrm>
          <a:prstGeom prst="rect">
            <a:avLst/>
          </a:prstGeom>
          <a:solidFill>
            <a:srgbClr val="FF0000"/>
          </a:solidFill>
        </p:spPr>
        <p:txBody>
          <a:bodyPr>
            <a:normAutofit lnSpcReduction="10000"/>
          </a:bodyPr>
          <a:lstStyle/>
          <a:p>
            <a:pPr eaLnBrk="1" fontAlgn="auto" hangingPunct="1">
              <a:spcBef>
                <a:spcPts val="0"/>
              </a:spcBef>
              <a:spcAft>
                <a:spcPts val="0"/>
              </a:spcAft>
              <a:defRPr/>
            </a:pPr>
            <a:r>
              <a:rPr lang="en-GB" sz="2800" dirty="0">
                <a:solidFill>
                  <a:srgbClr val="FFFF00"/>
                </a:solidFill>
                <a:latin typeface="+mn-lt"/>
                <a:ea typeface="+mn-ea"/>
                <a:cs typeface="+mn-cs"/>
              </a:rPr>
              <a:t>List of assets at beginning of year</a:t>
            </a:r>
          </a:p>
        </p:txBody>
      </p:sp>
      <p:sp>
        <p:nvSpPr>
          <p:cNvPr id="7" name="Content Placeholder 2"/>
          <p:cNvSpPr txBox="1">
            <a:spLocks/>
          </p:cNvSpPr>
          <p:nvPr/>
        </p:nvSpPr>
        <p:spPr bwMode="auto">
          <a:xfrm>
            <a:off x="468313" y="4941888"/>
            <a:ext cx="5543550" cy="531812"/>
          </a:xfrm>
          <a:prstGeom prst="rect">
            <a:avLst/>
          </a:prstGeom>
          <a:solidFill>
            <a:srgbClr val="FF0000"/>
          </a:solidFill>
          <a:ln w="9525">
            <a:noFill/>
            <a:miter lim="800000"/>
            <a:headEnd/>
            <a:tailEnd/>
          </a:ln>
        </p:spPr>
        <p:txBody>
          <a:bodyPr/>
          <a:lstStyle/>
          <a:p>
            <a:pPr eaLnBrk="1" hangingPunct="1"/>
            <a:r>
              <a:rPr lang="en-GB" sz="2800">
                <a:solidFill>
                  <a:srgbClr val="FFFF00"/>
                </a:solidFill>
                <a:latin typeface="Calibri" pitchFamily="34" charset="0"/>
              </a:rPr>
              <a:t>List of assets at </a:t>
            </a:r>
            <a:r>
              <a:rPr lang="en-GB" sz="2800">
                <a:solidFill>
                  <a:srgbClr val="FFFF00"/>
                </a:solidFill>
                <a:latin typeface="Lucida Sans Unicode" pitchFamily="34" charset="0"/>
              </a:rPr>
              <a:t>end</a:t>
            </a:r>
            <a:r>
              <a:rPr lang="en-GB" sz="2800">
                <a:solidFill>
                  <a:srgbClr val="FFFF00"/>
                </a:solidFill>
                <a:latin typeface="Calibri" pitchFamily="34" charset="0"/>
              </a:rPr>
              <a:t> of year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889" name="Picture 7" descr="money.jpg"/>
          <p:cNvPicPr>
            <a:picLocks noChangeAspect="1"/>
          </p:cNvPicPr>
          <p:nvPr/>
        </p:nvPicPr>
        <p:blipFill>
          <a:blip r:embed="rId2" cstate="print">
            <a:lum bright="40000" contrast="-68000"/>
          </a:blip>
          <a:srcRect/>
          <a:stretch>
            <a:fillRect/>
          </a:stretch>
        </p:blipFill>
        <p:spPr bwMode="auto">
          <a:xfrm>
            <a:off x="0" y="1484313"/>
            <a:ext cx="9144000" cy="7170737"/>
          </a:xfrm>
          <a:prstGeom prst="rect">
            <a:avLst/>
          </a:prstGeom>
          <a:noFill/>
          <a:ln w="9525">
            <a:noFill/>
            <a:miter lim="800000"/>
            <a:headEnd/>
            <a:tailEnd/>
          </a:ln>
        </p:spPr>
      </p:pic>
      <p:sp>
        <p:nvSpPr>
          <p:cNvPr id="155651"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Initial Enquiries (2)</a:t>
            </a:r>
          </a:p>
        </p:txBody>
      </p:sp>
      <p:sp>
        <p:nvSpPr>
          <p:cNvPr id="3" name="Content Placeholder 2"/>
          <p:cNvSpPr>
            <a:spLocks noGrp="1"/>
          </p:cNvSpPr>
          <p:nvPr>
            <p:ph idx="4294967295"/>
          </p:nvPr>
        </p:nvSpPr>
        <p:spPr>
          <a:xfrm>
            <a:off x="468313" y="1870075"/>
            <a:ext cx="5399087" cy="531813"/>
          </a:xfrm>
          <a:solidFill>
            <a:srgbClr val="FF0000"/>
          </a:solidFill>
        </p:spPr>
        <p:txBody>
          <a:bodyPr/>
          <a:lstStyle/>
          <a:p>
            <a:pPr eaLnBrk="1" hangingPunct="1">
              <a:buFont typeface="Wingdings 3" pitchFamily="18" charset="2"/>
              <a:buNone/>
            </a:pPr>
            <a:r>
              <a:rPr lang="en-GB" sz="2800" smtClean="0">
                <a:solidFill>
                  <a:srgbClr val="FFFF00"/>
                </a:solidFill>
              </a:rPr>
              <a:t>Details of assets acquired </a:t>
            </a:r>
          </a:p>
          <a:p>
            <a:pPr eaLnBrk="1" hangingPunct="1">
              <a:buFont typeface="Wingdings 3" pitchFamily="18" charset="2"/>
              <a:buNone/>
            </a:pPr>
            <a:endParaRPr lang="en-GB" sz="2800" smtClean="0">
              <a:solidFill>
                <a:srgbClr val="FFFF00"/>
              </a:solidFill>
            </a:endParaRPr>
          </a:p>
        </p:txBody>
      </p:sp>
      <p:sp>
        <p:nvSpPr>
          <p:cNvPr id="6" name="Content Placeholder 2"/>
          <p:cNvSpPr txBox="1">
            <a:spLocks/>
          </p:cNvSpPr>
          <p:nvPr/>
        </p:nvSpPr>
        <p:spPr bwMode="auto">
          <a:xfrm>
            <a:off x="468313" y="3500438"/>
            <a:ext cx="4391025" cy="533400"/>
          </a:xfrm>
          <a:prstGeom prst="rect">
            <a:avLst/>
          </a:prstGeom>
          <a:solidFill>
            <a:srgbClr val="FF0000"/>
          </a:solidFill>
          <a:ln w="9525">
            <a:noFill/>
            <a:miter lim="800000"/>
            <a:headEnd/>
            <a:tailEnd/>
          </a:ln>
        </p:spPr>
        <p:txBody>
          <a:bodyPr/>
          <a:lstStyle/>
          <a:p>
            <a:pPr marL="342900" indent="-342900" eaLnBrk="1" hangingPunct="1">
              <a:spcBef>
                <a:spcPct val="20000"/>
              </a:spcBef>
            </a:pPr>
            <a:r>
              <a:rPr lang="en-GB" sz="2800">
                <a:solidFill>
                  <a:srgbClr val="FFFF00"/>
                </a:solidFill>
                <a:latin typeface="Lucida Sans Unicode" pitchFamily="34" charset="0"/>
              </a:rPr>
              <a:t>Details of disposals</a:t>
            </a:r>
          </a:p>
        </p:txBody>
      </p:sp>
      <p:sp>
        <p:nvSpPr>
          <p:cNvPr id="7" name="Content Placeholder 2"/>
          <p:cNvSpPr txBox="1">
            <a:spLocks/>
          </p:cNvSpPr>
          <p:nvPr/>
        </p:nvSpPr>
        <p:spPr bwMode="auto">
          <a:xfrm>
            <a:off x="468313" y="4941888"/>
            <a:ext cx="7920037" cy="531812"/>
          </a:xfrm>
          <a:prstGeom prst="rect">
            <a:avLst/>
          </a:prstGeom>
          <a:solidFill>
            <a:srgbClr val="FF0000"/>
          </a:solidFill>
          <a:ln w="9525">
            <a:noFill/>
            <a:miter lim="800000"/>
            <a:headEnd/>
            <a:tailEnd/>
          </a:ln>
        </p:spPr>
        <p:txBody>
          <a:bodyPr/>
          <a:lstStyle/>
          <a:p>
            <a:pPr marL="342900" indent="-342900" eaLnBrk="1" hangingPunct="1">
              <a:spcBef>
                <a:spcPct val="20000"/>
              </a:spcBef>
            </a:pPr>
            <a:r>
              <a:rPr lang="en-GB" sz="2800">
                <a:solidFill>
                  <a:srgbClr val="FFFF00"/>
                </a:solidFill>
                <a:latin typeface="Lucida Sans Unicode" pitchFamily="34" charset="0"/>
              </a:rPr>
              <a:t>Evidence of transaction values if connected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animBg="1"/>
      <p:bldP spid="7"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3" name="Picture 4" descr="evidence bag 2.jpg"/>
          <p:cNvPicPr>
            <a:picLocks noChangeAspect="1"/>
          </p:cNvPicPr>
          <p:nvPr/>
        </p:nvPicPr>
        <p:blipFill>
          <a:blip r:embed="rId2" cstate="print">
            <a:lum bright="28000" contrast="-66000"/>
          </a:blip>
          <a:srcRect/>
          <a:stretch>
            <a:fillRect/>
          </a:stretch>
        </p:blipFill>
        <p:spPr bwMode="auto">
          <a:xfrm>
            <a:off x="0" y="1341438"/>
            <a:ext cx="9144000" cy="6880225"/>
          </a:xfrm>
          <a:prstGeom prst="rect">
            <a:avLst/>
          </a:prstGeom>
          <a:noFill/>
          <a:ln w="9525">
            <a:noFill/>
            <a:miter lim="800000"/>
            <a:headEnd/>
            <a:tailEnd/>
          </a:ln>
        </p:spPr>
      </p:pic>
      <p:sp>
        <p:nvSpPr>
          <p:cNvPr id="156675"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Initial Enquiries (3)</a:t>
            </a:r>
          </a:p>
        </p:txBody>
      </p:sp>
      <p:sp>
        <p:nvSpPr>
          <p:cNvPr id="3" name="Content Placeholder 2"/>
          <p:cNvSpPr>
            <a:spLocks noGrp="1"/>
          </p:cNvSpPr>
          <p:nvPr>
            <p:ph idx="4294967295"/>
          </p:nvPr>
        </p:nvSpPr>
        <p:spPr>
          <a:xfrm>
            <a:off x="395288" y="2492375"/>
            <a:ext cx="8353425" cy="865188"/>
          </a:xfrm>
          <a:solidFill>
            <a:srgbClr val="FF0000"/>
          </a:solidFill>
        </p:spPr>
        <p:txBody>
          <a:bodyPr/>
          <a:lstStyle/>
          <a:p>
            <a:pPr eaLnBrk="1" hangingPunct="1">
              <a:buFont typeface="Wingdings 3" pitchFamily="18" charset="2"/>
              <a:buNone/>
            </a:pPr>
            <a:r>
              <a:rPr lang="en-GB" sz="2800" smtClean="0">
                <a:solidFill>
                  <a:srgbClr val="FFFF00"/>
                </a:solidFill>
              </a:rPr>
              <a:t>Details of property assets, including copy leases</a:t>
            </a:r>
          </a:p>
          <a:p>
            <a:pPr eaLnBrk="1" hangingPunct="1"/>
            <a:endParaRPr lang="en-GB" smtClean="0"/>
          </a:p>
        </p:txBody>
      </p:sp>
      <p:sp>
        <p:nvSpPr>
          <p:cNvPr id="6" name="Content Placeholder 2"/>
          <p:cNvSpPr txBox="1">
            <a:spLocks/>
          </p:cNvSpPr>
          <p:nvPr/>
        </p:nvSpPr>
        <p:spPr>
          <a:xfrm>
            <a:off x="395288" y="4005263"/>
            <a:ext cx="7921625" cy="503237"/>
          </a:xfrm>
          <a:prstGeom prst="rect">
            <a:avLst/>
          </a:prstGeom>
          <a:solidFill>
            <a:srgbClr val="FF0000"/>
          </a:solidFill>
        </p:spPr>
        <p:txBody>
          <a:bodyPr>
            <a:normAutofit lnSpcReduction="10000"/>
          </a:bodyPr>
          <a:lstStyle/>
          <a:p>
            <a:pPr marL="342900" indent="-342900" eaLnBrk="1" fontAlgn="auto" hangingPunct="1">
              <a:spcBef>
                <a:spcPct val="20000"/>
              </a:spcBef>
              <a:spcAft>
                <a:spcPts val="0"/>
              </a:spcAft>
              <a:defRPr/>
            </a:pPr>
            <a:r>
              <a:rPr lang="en-GB" sz="2800" dirty="0">
                <a:solidFill>
                  <a:srgbClr val="FFFF00"/>
                </a:solidFill>
                <a:latin typeface="+mn-lt"/>
                <a:ea typeface="+mn-ea"/>
                <a:cs typeface="+mn-cs"/>
              </a:rPr>
              <a:t>Rental arrears position – action being taken</a:t>
            </a:r>
          </a:p>
        </p:txBody>
      </p:sp>
      <p:sp>
        <p:nvSpPr>
          <p:cNvPr id="7" name="Content Placeholder 2"/>
          <p:cNvSpPr txBox="1">
            <a:spLocks/>
          </p:cNvSpPr>
          <p:nvPr/>
        </p:nvSpPr>
        <p:spPr bwMode="auto">
          <a:xfrm>
            <a:off x="395288" y="5373688"/>
            <a:ext cx="8137525" cy="1079500"/>
          </a:xfrm>
          <a:prstGeom prst="rect">
            <a:avLst/>
          </a:prstGeom>
          <a:solidFill>
            <a:srgbClr val="FF0000"/>
          </a:solidFill>
          <a:ln w="9525">
            <a:noFill/>
            <a:miter lim="800000"/>
            <a:headEnd/>
            <a:tailEnd/>
          </a:ln>
        </p:spPr>
        <p:txBody>
          <a:bodyPr/>
          <a:lstStyle/>
          <a:p>
            <a:pPr eaLnBrk="1" hangingPunct="1">
              <a:spcBef>
                <a:spcPct val="20000"/>
              </a:spcBef>
            </a:pPr>
            <a:r>
              <a:rPr lang="en-GB" sz="2800">
                <a:solidFill>
                  <a:srgbClr val="FFFF00"/>
                </a:solidFill>
                <a:latin typeface="Lucida Sans Unicode" pitchFamily="34" charset="0"/>
              </a:rPr>
              <a:t>Details of any scheme borrowing, including fund value at date of borrowing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animBg="1"/>
      <p:bldP spid="7"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937" name="Picture 4" descr="bank statement 1.jpg"/>
          <p:cNvPicPr>
            <a:picLocks noChangeAspect="1"/>
          </p:cNvPicPr>
          <p:nvPr/>
        </p:nvPicPr>
        <p:blipFill>
          <a:blip r:embed="rId2" cstate="print">
            <a:lum contrast="-40000"/>
          </a:blip>
          <a:srcRect/>
          <a:stretch>
            <a:fillRect/>
          </a:stretch>
        </p:blipFill>
        <p:spPr bwMode="auto">
          <a:xfrm>
            <a:off x="0" y="1557338"/>
            <a:ext cx="9144000" cy="6059487"/>
          </a:xfrm>
          <a:prstGeom prst="rect">
            <a:avLst/>
          </a:prstGeom>
          <a:noFill/>
          <a:ln w="9525">
            <a:noFill/>
            <a:miter lim="800000"/>
            <a:headEnd/>
            <a:tailEnd/>
          </a:ln>
        </p:spPr>
      </p:pic>
      <p:sp>
        <p:nvSpPr>
          <p:cNvPr id="157699"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Initial Enquiries (4)</a:t>
            </a:r>
          </a:p>
        </p:txBody>
      </p:sp>
      <p:sp>
        <p:nvSpPr>
          <p:cNvPr id="6" name="Content Placeholder 2"/>
          <p:cNvSpPr txBox="1">
            <a:spLocks/>
          </p:cNvSpPr>
          <p:nvPr/>
        </p:nvSpPr>
        <p:spPr bwMode="auto">
          <a:xfrm>
            <a:off x="468313" y="1989138"/>
            <a:ext cx="8351837" cy="935037"/>
          </a:xfrm>
          <a:prstGeom prst="rect">
            <a:avLst/>
          </a:prstGeom>
          <a:solidFill>
            <a:srgbClr val="FF0000"/>
          </a:solidFill>
          <a:ln w="9525">
            <a:noFill/>
            <a:miter lim="800000"/>
            <a:headEnd/>
            <a:tailEnd/>
          </a:ln>
        </p:spPr>
        <p:txBody>
          <a:bodyPr/>
          <a:lstStyle/>
          <a:p>
            <a:pPr marL="342900" indent="-342900" eaLnBrk="1" hangingPunct="1">
              <a:spcBef>
                <a:spcPct val="20000"/>
              </a:spcBef>
              <a:buFont typeface="Arial" charset="0"/>
              <a:buNone/>
            </a:pPr>
            <a:r>
              <a:rPr lang="en-GB" sz="2800">
                <a:solidFill>
                  <a:srgbClr val="FFFF00"/>
                </a:solidFill>
                <a:latin typeface="Lucida Sans Unicode" pitchFamily="34" charset="0"/>
              </a:rPr>
              <a:t>Details of loans including copy loan agreements</a:t>
            </a:r>
            <a:r>
              <a:rPr lang="en-GB" sz="2800">
                <a:solidFill>
                  <a:srgbClr val="FFFF00"/>
                </a:solidFill>
                <a:latin typeface="Calibri" pitchFamily="34" charset="0"/>
              </a:rPr>
              <a:t> </a:t>
            </a:r>
          </a:p>
          <a:p>
            <a:pPr marL="342900" indent="-342900" eaLnBrk="1" hangingPunct="1">
              <a:spcBef>
                <a:spcPct val="20000"/>
              </a:spcBef>
              <a:buFont typeface="Arial" charset="0"/>
              <a:buNone/>
            </a:pPr>
            <a:endParaRPr lang="en-GB" sz="2800">
              <a:solidFill>
                <a:srgbClr val="FFFF00"/>
              </a:solidFill>
              <a:latin typeface="Calibri" pitchFamily="34" charset="0"/>
            </a:endParaRPr>
          </a:p>
        </p:txBody>
      </p:sp>
      <p:sp>
        <p:nvSpPr>
          <p:cNvPr id="7" name="Content Placeholder 2"/>
          <p:cNvSpPr txBox="1">
            <a:spLocks/>
          </p:cNvSpPr>
          <p:nvPr/>
        </p:nvSpPr>
        <p:spPr bwMode="auto">
          <a:xfrm>
            <a:off x="468313" y="3500438"/>
            <a:ext cx="7272337" cy="576262"/>
          </a:xfrm>
          <a:prstGeom prst="rect">
            <a:avLst/>
          </a:prstGeom>
          <a:solidFill>
            <a:srgbClr val="FF0000"/>
          </a:solidFill>
          <a:ln w="9525">
            <a:noFill/>
            <a:miter lim="800000"/>
            <a:headEnd/>
            <a:tailEnd/>
          </a:ln>
        </p:spPr>
        <p:txBody>
          <a:bodyPr/>
          <a:lstStyle/>
          <a:p>
            <a:pPr marL="342900" indent="-342900" eaLnBrk="1" hangingPunct="1">
              <a:spcBef>
                <a:spcPct val="20000"/>
              </a:spcBef>
            </a:pPr>
            <a:r>
              <a:rPr lang="en-GB" sz="2800">
                <a:solidFill>
                  <a:srgbClr val="FFFF00"/>
                </a:solidFill>
                <a:latin typeface="Lucida Sans Unicode" pitchFamily="34" charset="0"/>
              </a:rPr>
              <a:t>Copy of loan security documentation</a:t>
            </a:r>
            <a:r>
              <a:rPr lang="en-GB" sz="2800">
                <a:solidFill>
                  <a:srgbClr val="FFFF00"/>
                </a:solidFill>
                <a:latin typeface="Calibri" pitchFamily="34" charset="0"/>
              </a:rPr>
              <a:t> </a:t>
            </a:r>
            <a:endParaRPr lang="en-GB" sz="3200">
              <a:solidFill>
                <a:srgbClr val="FFFF00"/>
              </a:solidFill>
              <a:latin typeface="Calibri" pitchFamily="34" charset="0"/>
            </a:endParaRPr>
          </a:p>
        </p:txBody>
      </p:sp>
      <p:sp>
        <p:nvSpPr>
          <p:cNvPr id="8" name="Content Placeholder 2"/>
          <p:cNvSpPr txBox="1">
            <a:spLocks/>
          </p:cNvSpPr>
          <p:nvPr/>
        </p:nvSpPr>
        <p:spPr bwMode="auto">
          <a:xfrm>
            <a:off x="468313" y="4941888"/>
            <a:ext cx="7775575" cy="531812"/>
          </a:xfrm>
          <a:prstGeom prst="rect">
            <a:avLst/>
          </a:prstGeom>
          <a:solidFill>
            <a:srgbClr val="FF0000"/>
          </a:solidFill>
          <a:ln w="9525">
            <a:noFill/>
            <a:miter lim="800000"/>
            <a:headEnd/>
            <a:tailEnd/>
          </a:ln>
        </p:spPr>
        <p:txBody>
          <a:bodyPr/>
          <a:lstStyle/>
          <a:p>
            <a:pPr marL="342900" indent="-342900" eaLnBrk="1" hangingPunct="1">
              <a:spcBef>
                <a:spcPct val="20000"/>
              </a:spcBef>
            </a:pPr>
            <a:r>
              <a:rPr lang="en-GB" sz="2800">
                <a:solidFill>
                  <a:srgbClr val="FFFF00"/>
                </a:solidFill>
                <a:latin typeface="Lucida Sans Unicode" pitchFamily="34" charset="0"/>
              </a:rPr>
              <a:t>Loan arrears position – action being taken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61" name="Picture 5" descr="stock exchange 3.jpg"/>
          <p:cNvPicPr>
            <a:picLocks noChangeAspect="1"/>
          </p:cNvPicPr>
          <p:nvPr/>
        </p:nvPicPr>
        <p:blipFill>
          <a:blip r:embed="rId2" cstate="print">
            <a:lum bright="42000" contrast="-56000"/>
          </a:blip>
          <a:srcRect/>
          <a:stretch>
            <a:fillRect/>
          </a:stretch>
        </p:blipFill>
        <p:spPr bwMode="auto">
          <a:xfrm>
            <a:off x="0" y="1124744"/>
            <a:ext cx="9220200" cy="6119812"/>
          </a:xfrm>
          <a:prstGeom prst="rect">
            <a:avLst/>
          </a:prstGeom>
          <a:noFill/>
          <a:ln w="9525">
            <a:noFill/>
            <a:miter lim="800000"/>
            <a:headEnd/>
            <a:tailEnd/>
          </a:ln>
        </p:spPr>
      </p:pic>
      <p:sp>
        <p:nvSpPr>
          <p:cNvPr id="158723"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Initial Enquiries (5)</a:t>
            </a:r>
          </a:p>
        </p:txBody>
      </p:sp>
      <p:sp>
        <p:nvSpPr>
          <p:cNvPr id="3" name="Content Placeholder 2"/>
          <p:cNvSpPr>
            <a:spLocks noGrp="1"/>
          </p:cNvSpPr>
          <p:nvPr>
            <p:ph idx="4294967295"/>
          </p:nvPr>
        </p:nvSpPr>
        <p:spPr>
          <a:xfrm>
            <a:off x="457200" y="1595438"/>
            <a:ext cx="6202363" cy="490537"/>
          </a:xfrm>
          <a:solidFill>
            <a:srgbClr val="FF0000"/>
          </a:solidFill>
        </p:spPr>
        <p:txBody>
          <a:bodyPr/>
          <a:lstStyle/>
          <a:p>
            <a:pPr eaLnBrk="1" hangingPunct="1">
              <a:buFont typeface="Wingdings 3" pitchFamily="18" charset="2"/>
              <a:buNone/>
            </a:pPr>
            <a:r>
              <a:rPr lang="en-GB" sz="2800" smtClean="0">
                <a:solidFill>
                  <a:srgbClr val="FFFF00"/>
                </a:solidFill>
              </a:rPr>
              <a:t>Shares - quoted or unquoted</a:t>
            </a:r>
          </a:p>
          <a:p>
            <a:pPr eaLnBrk="1" hangingPunct="1"/>
            <a:endParaRPr lang="en-GB" smtClean="0"/>
          </a:p>
        </p:txBody>
      </p:sp>
      <p:sp>
        <p:nvSpPr>
          <p:cNvPr id="7" name="Content Placeholder 2"/>
          <p:cNvSpPr txBox="1">
            <a:spLocks/>
          </p:cNvSpPr>
          <p:nvPr/>
        </p:nvSpPr>
        <p:spPr bwMode="auto">
          <a:xfrm>
            <a:off x="468313" y="3068638"/>
            <a:ext cx="6480175" cy="576262"/>
          </a:xfrm>
          <a:prstGeom prst="rect">
            <a:avLst/>
          </a:prstGeom>
          <a:solidFill>
            <a:srgbClr val="FF0000"/>
          </a:solidFill>
          <a:ln w="9525">
            <a:noFill/>
            <a:miter lim="800000"/>
            <a:headEnd/>
            <a:tailEnd/>
          </a:ln>
        </p:spPr>
        <p:txBody>
          <a:bodyPr/>
          <a:lstStyle/>
          <a:p>
            <a:pPr marL="342900" indent="-342900" eaLnBrk="1" hangingPunct="1">
              <a:spcBef>
                <a:spcPct val="20000"/>
              </a:spcBef>
              <a:buFont typeface="Arial" charset="0"/>
              <a:buNone/>
            </a:pPr>
            <a:r>
              <a:rPr lang="en-GB" sz="2800">
                <a:solidFill>
                  <a:srgbClr val="FFFF00"/>
                </a:solidFill>
                <a:latin typeface="Lucida Sans Unicode" pitchFamily="34" charset="0"/>
              </a:rPr>
              <a:t>If shares in sponsoring company:</a:t>
            </a:r>
          </a:p>
          <a:p>
            <a:pPr marL="342900" indent="-342900" eaLnBrk="1" hangingPunct="1">
              <a:spcBef>
                <a:spcPct val="20000"/>
              </a:spcBef>
              <a:buFont typeface="Arial" charset="0"/>
              <a:buChar char="•"/>
            </a:pPr>
            <a:endParaRPr lang="en-GB" sz="3200">
              <a:solidFill>
                <a:srgbClr val="FFFF00"/>
              </a:solidFill>
              <a:latin typeface="Lucida Sans Unicode" pitchFamily="34" charset="0"/>
            </a:endParaRPr>
          </a:p>
        </p:txBody>
      </p:sp>
      <p:sp>
        <p:nvSpPr>
          <p:cNvPr id="10" name="Content Placeholder 2"/>
          <p:cNvSpPr txBox="1">
            <a:spLocks/>
          </p:cNvSpPr>
          <p:nvPr/>
        </p:nvSpPr>
        <p:spPr bwMode="auto">
          <a:xfrm>
            <a:off x="852488" y="3716338"/>
            <a:ext cx="8112125" cy="2520950"/>
          </a:xfrm>
          <a:prstGeom prst="rect">
            <a:avLst/>
          </a:prstGeom>
          <a:noFill/>
          <a:ln w="9525">
            <a:noFill/>
            <a:miter lim="800000"/>
            <a:headEnd/>
            <a:tailEnd/>
          </a:ln>
        </p:spPr>
        <p:txBody>
          <a:bodyPr/>
          <a:lstStyle/>
          <a:p>
            <a:pPr marL="742950" lvl="1" indent="-285750" eaLnBrk="1" hangingPunct="1">
              <a:spcBef>
                <a:spcPct val="20000"/>
              </a:spcBef>
              <a:buFont typeface="Arial" charset="0"/>
              <a:buChar char="–"/>
            </a:pPr>
            <a:r>
              <a:rPr lang="en-GB" b="1" dirty="0">
                <a:solidFill>
                  <a:schemeClr val="tx1"/>
                </a:solidFill>
                <a:latin typeface="Calibri" pitchFamily="34" charset="0"/>
              </a:rPr>
              <a:t>Fund value at date of purchase</a:t>
            </a:r>
          </a:p>
          <a:p>
            <a:pPr marL="742950" lvl="1" indent="-285750" eaLnBrk="1" hangingPunct="1">
              <a:spcBef>
                <a:spcPct val="20000"/>
              </a:spcBef>
              <a:buFont typeface="Arial" charset="0"/>
              <a:buChar char="–"/>
            </a:pPr>
            <a:r>
              <a:rPr lang="en-GB" b="1" dirty="0">
                <a:solidFill>
                  <a:schemeClr val="tx1"/>
                </a:solidFill>
                <a:latin typeface="Calibri" pitchFamily="34" charset="0"/>
              </a:rPr>
              <a:t>Number of shares and price per share</a:t>
            </a:r>
          </a:p>
          <a:p>
            <a:pPr marL="742950" lvl="1" indent="-285750" eaLnBrk="1" hangingPunct="1">
              <a:spcBef>
                <a:spcPct val="20000"/>
              </a:spcBef>
              <a:buFont typeface="Arial" charset="0"/>
              <a:buChar char="–"/>
            </a:pPr>
            <a:r>
              <a:rPr lang="en-GB" b="1" dirty="0">
                <a:solidFill>
                  <a:schemeClr val="tx1"/>
                </a:solidFill>
                <a:latin typeface="Calibri" pitchFamily="34" charset="0"/>
              </a:rPr>
              <a:t>Total number of shares held in that company by scheme</a:t>
            </a:r>
          </a:p>
          <a:p>
            <a:pPr marL="742950" lvl="1" indent="-285750" eaLnBrk="1" hangingPunct="1">
              <a:spcBef>
                <a:spcPct val="20000"/>
              </a:spcBef>
              <a:buFont typeface="Arial" charset="0"/>
              <a:buChar char="–"/>
            </a:pPr>
            <a:r>
              <a:rPr lang="en-GB" b="1" dirty="0">
                <a:solidFill>
                  <a:schemeClr val="tx1"/>
                </a:solidFill>
                <a:latin typeface="Calibri" pitchFamily="34" charset="0"/>
              </a:rPr>
              <a:t>Name of vendor</a:t>
            </a:r>
          </a:p>
          <a:p>
            <a:pPr marL="742950" lvl="1" indent="-285750" eaLnBrk="1" hangingPunct="1">
              <a:spcBef>
                <a:spcPct val="20000"/>
              </a:spcBef>
              <a:buFont typeface="Arial" charset="0"/>
              <a:buChar char="–"/>
            </a:pPr>
            <a:r>
              <a:rPr lang="en-GB" b="1" dirty="0">
                <a:solidFill>
                  <a:schemeClr val="tx1"/>
                </a:solidFill>
                <a:latin typeface="Calibri" pitchFamily="34" charset="0"/>
              </a:rPr>
              <a:t>Independent valuation, if unquoted</a:t>
            </a:r>
            <a:endParaRPr lang="en-GB" sz="3200" b="1" dirty="0">
              <a:solidFill>
                <a:schemeClr val="tx1"/>
              </a:solidFill>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7" grpId="0" animBg="1"/>
      <p:bldP spid="10"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Digging Deeper</a:t>
            </a:r>
          </a:p>
        </p:txBody>
      </p:sp>
      <p:sp>
        <p:nvSpPr>
          <p:cNvPr id="297986" name="Content Placeholder 2"/>
          <p:cNvSpPr>
            <a:spLocks noGrp="1"/>
          </p:cNvSpPr>
          <p:nvPr>
            <p:ph idx="4294967295"/>
          </p:nvPr>
        </p:nvSpPr>
        <p:spPr/>
        <p:txBody>
          <a:bodyPr/>
          <a:lstStyle/>
          <a:p>
            <a:pPr marL="0" indent="0" eaLnBrk="1" hangingPunct="1">
              <a:buFont typeface="Wingdings 3" pitchFamily="18" charset="2"/>
              <a:buNone/>
            </a:pPr>
            <a:r>
              <a:rPr lang="en-GB" smtClean="0"/>
              <a:t>Has HMRC raised any meaningful tax assessment as a result of an audit?</a:t>
            </a:r>
          </a:p>
          <a:p>
            <a:pPr marL="0" indent="0" eaLnBrk="1" hangingPunct="1">
              <a:buFont typeface="Wingdings 3" pitchFamily="18" charset="2"/>
              <a:buNone/>
            </a:pPr>
            <a:endParaRPr lang="en-GB" smtClean="0"/>
          </a:p>
          <a:p>
            <a:pPr marL="0" indent="0" eaLnBrk="1" hangingPunct="1">
              <a:buFont typeface="Wingdings 3" pitchFamily="18" charset="2"/>
              <a:buNone/>
            </a:pPr>
            <a:r>
              <a:rPr lang="en-GB" smtClean="0"/>
              <a:t>A: Yes</a:t>
            </a:r>
          </a:p>
          <a:p>
            <a:pPr marL="0" indent="0" eaLnBrk="1" hangingPunct="1">
              <a:buFont typeface="Wingdings 3" pitchFamily="18" charset="2"/>
              <a:buNone/>
            </a:pPr>
            <a:r>
              <a:rPr lang="en-GB" smtClean="0"/>
              <a:t>B: No</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Digging Deeper</a:t>
            </a:r>
          </a:p>
        </p:txBody>
      </p:sp>
      <p:pic>
        <p:nvPicPr>
          <p:cNvPr id="299010" name="Picture 5" descr="digger 2.jpg"/>
          <p:cNvPicPr>
            <a:picLocks noChangeAspect="1"/>
          </p:cNvPicPr>
          <p:nvPr/>
        </p:nvPicPr>
        <p:blipFill>
          <a:blip r:embed="rId2" cstate="print">
            <a:lum bright="28000" contrast="-30000"/>
          </a:blip>
          <a:srcRect/>
          <a:stretch>
            <a:fillRect/>
          </a:stretch>
        </p:blipFill>
        <p:spPr bwMode="auto">
          <a:xfrm>
            <a:off x="0" y="1412875"/>
            <a:ext cx="9144000" cy="6858000"/>
          </a:xfrm>
          <a:prstGeom prst="rect">
            <a:avLst/>
          </a:prstGeom>
          <a:noFill/>
          <a:ln w="9525">
            <a:noFill/>
            <a:miter lim="800000"/>
            <a:headEnd/>
            <a:tailEnd/>
          </a:ln>
        </p:spPr>
      </p:pic>
      <p:sp>
        <p:nvSpPr>
          <p:cNvPr id="299011" name="Content Placeholder 2"/>
          <p:cNvSpPr txBox="1">
            <a:spLocks/>
          </p:cNvSpPr>
          <p:nvPr/>
        </p:nvSpPr>
        <p:spPr bwMode="auto">
          <a:xfrm>
            <a:off x="468313" y="1989138"/>
            <a:ext cx="4824412" cy="503237"/>
          </a:xfrm>
          <a:prstGeom prst="rect">
            <a:avLst/>
          </a:prstGeom>
          <a:solidFill>
            <a:srgbClr val="FF0000"/>
          </a:solidFill>
          <a:ln w="9525">
            <a:noFill/>
            <a:miter lim="800000"/>
            <a:headEnd/>
            <a:tailEnd/>
          </a:ln>
        </p:spPr>
        <p:txBody>
          <a:bodyPr/>
          <a:lstStyle/>
          <a:p>
            <a:pPr eaLnBrk="1" hangingPunct="1">
              <a:lnSpc>
                <a:spcPct val="90000"/>
              </a:lnSpc>
            </a:pPr>
            <a:r>
              <a:rPr lang="en-GB" sz="2800">
                <a:solidFill>
                  <a:srgbClr val="FFFF00"/>
                </a:solidFill>
                <a:latin typeface="Lucida Sans Unicode" pitchFamily="34" charset="0"/>
              </a:rPr>
              <a:t>Bank Statements</a:t>
            </a:r>
          </a:p>
          <a:p>
            <a:pPr eaLnBrk="1" hangingPunct="1">
              <a:lnSpc>
                <a:spcPct val="90000"/>
              </a:lnSpc>
              <a:spcBef>
                <a:spcPct val="20000"/>
              </a:spcBef>
              <a:buFont typeface="Arial" charset="0"/>
              <a:buNone/>
            </a:pPr>
            <a:endParaRPr lang="en-GB" sz="2800">
              <a:solidFill>
                <a:srgbClr val="FFFF00"/>
              </a:solidFill>
              <a:latin typeface="Lucida Sans Unicode" pitchFamily="34" charset="0"/>
            </a:endParaRPr>
          </a:p>
        </p:txBody>
      </p:sp>
      <p:sp>
        <p:nvSpPr>
          <p:cNvPr id="8" name="Content Placeholder 2"/>
          <p:cNvSpPr txBox="1">
            <a:spLocks/>
          </p:cNvSpPr>
          <p:nvPr/>
        </p:nvSpPr>
        <p:spPr>
          <a:xfrm>
            <a:off x="468313" y="3500438"/>
            <a:ext cx="5040312" cy="504825"/>
          </a:xfrm>
          <a:prstGeom prst="rect">
            <a:avLst/>
          </a:prstGeom>
          <a:solidFill>
            <a:srgbClr val="FF0000"/>
          </a:solidFill>
        </p:spPr>
        <p:txBody>
          <a:bodyPr>
            <a:normAutofit lnSpcReduction="10000"/>
          </a:bodyPr>
          <a:lstStyle/>
          <a:p>
            <a:pPr eaLnBrk="1" fontAlgn="auto" hangingPunct="1">
              <a:spcBef>
                <a:spcPts val="0"/>
              </a:spcBef>
              <a:spcAft>
                <a:spcPts val="0"/>
              </a:spcAft>
              <a:defRPr/>
            </a:pPr>
            <a:r>
              <a:rPr lang="en-GB" sz="2800" dirty="0">
                <a:solidFill>
                  <a:srgbClr val="FFFF00"/>
                </a:solidFill>
                <a:latin typeface="+mn-lt"/>
                <a:ea typeface="+mn-ea"/>
                <a:cs typeface="+mn-cs"/>
              </a:rPr>
              <a:t>Loans</a:t>
            </a:r>
          </a:p>
        </p:txBody>
      </p:sp>
      <p:sp>
        <p:nvSpPr>
          <p:cNvPr id="299013" name="Content Placeholder 2"/>
          <p:cNvSpPr txBox="1">
            <a:spLocks/>
          </p:cNvSpPr>
          <p:nvPr/>
        </p:nvSpPr>
        <p:spPr bwMode="auto">
          <a:xfrm>
            <a:off x="468313" y="4941888"/>
            <a:ext cx="4175125" cy="531812"/>
          </a:xfrm>
          <a:prstGeom prst="rect">
            <a:avLst/>
          </a:prstGeom>
          <a:solidFill>
            <a:srgbClr val="FF0000"/>
          </a:solidFill>
          <a:ln w="9525">
            <a:noFill/>
            <a:miter lim="800000"/>
            <a:headEnd/>
            <a:tailEnd/>
          </a:ln>
        </p:spPr>
        <p:txBody>
          <a:bodyPr/>
          <a:lstStyle/>
          <a:p>
            <a:pPr eaLnBrk="1" hangingPunct="1"/>
            <a:r>
              <a:rPr lang="en-GB" sz="2800">
                <a:solidFill>
                  <a:srgbClr val="FFFF00"/>
                </a:solidFill>
                <a:latin typeface="Lucida Sans Unicode" pitchFamily="34" charset="0"/>
              </a:rPr>
              <a:t>Property</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Bank Statements (1)</a:t>
            </a:r>
          </a:p>
        </p:txBody>
      </p:sp>
      <p:sp>
        <p:nvSpPr>
          <p:cNvPr id="300034" name="Content Placeholder 2"/>
          <p:cNvSpPr>
            <a:spLocks noGrp="1"/>
          </p:cNvSpPr>
          <p:nvPr>
            <p:ph idx="4294967295"/>
          </p:nvPr>
        </p:nvSpPr>
        <p:spPr/>
        <p:txBody>
          <a:bodyPr/>
          <a:lstStyle/>
          <a:p>
            <a:pPr eaLnBrk="1" hangingPunct="1"/>
            <a:r>
              <a:rPr lang="en-GB" sz="2000" smtClean="0"/>
              <a:t>Copies of all bank statement for year</a:t>
            </a:r>
          </a:p>
          <a:p>
            <a:pPr eaLnBrk="1" hangingPunct="1"/>
            <a:endParaRPr lang="en-GB" sz="2000" smtClean="0"/>
          </a:p>
          <a:p>
            <a:pPr eaLnBrk="1" hangingPunct="1"/>
            <a:r>
              <a:rPr lang="en-GB" sz="2000" smtClean="0"/>
              <a:t>Evidence that cash figures on RPSR are correct, and query if don’t tally with last year</a:t>
            </a:r>
          </a:p>
          <a:p>
            <a:pPr eaLnBrk="1" hangingPunct="1"/>
            <a:endParaRPr lang="en-GB" sz="2000" smtClean="0"/>
          </a:p>
          <a:p>
            <a:pPr eaLnBrk="1" hangingPunct="1"/>
            <a:r>
              <a:rPr lang="en-GB" sz="2000" smtClean="0"/>
              <a:t>Cash held at brokers</a:t>
            </a:r>
          </a:p>
          <a:p>
            <a:pPr eaLnBrk="1" hangingPunct="1"/>
            <a:endParaRPr lang="en-GB" sz="2000" smtClean="0"/>
          </a:p>
          <a:p>
            <a:pPr eaLnBrk="1" hangingPunct="1"/>
            <a:r>
              <a:rPr lang="en-GB" sz="2000" smtClean="0"/>
              <a:t>Query transactions (including bank charges)</a:t>
            </a: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558ED5"/>
        </a:solidFill>
        <a:effectLst/>
      </p:bgPr>
    </p:bg>
    <p:spTree>
      <p:nvGrpSpPr>
        <p:cNvPr id="1" name=""/>
        <p:cNvGrpSpPr/>
        <p:nvPr/>
      </p:nvGrpSpPr>
      <p:grpSpPr>
        <a:xfrm>
          <a:off x="0" y="0"/>
          <a:ext cx="0" cy="0"/>
          <a:chOff x="0" y="0"/>
          <a:chExt cx="0" cy="0"/>
        </a:xfrm>
      </p:grpSpPr>
      <p:sp>
        <p:nvSpPr>
          <p:cNvPr id="162818"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Bank Statements (2)</a:t>
            </a:r>
          </a:p>
        </p:txBody>
      </p:sp>
      <p:sp>
        <p:nvSpPr>
          <p:cNvPr id="301059" name="Content Placeholder 2"/>
          <p:cNvSpPr>
            <a:spLocks noGrp="1"/>
          </p:cNvSpPr>
          <p:nvPr>
            <p:ph idx="4294967295"/>
          </p:nvPr>
        </p:nvSpPr>
        <p:spPr>
          <a:xfrm>
            <a:off x="457200" y="1481138"/>
            <a:ext cx="8229600" cy="4179887"/>
          </a:xfrm>
        </p:spPr>
        <p:txBody>
          <a:bodyPr/>
          <a:lstStyle/>
          <a:p>
            <a:pPr marL="177800" indent="-68263" eaLnBrk="1" hangingPunct="1">
              <a:lnSpc>
                <a:spcPct val="150000"/>
              </a:lnSpc>
              <a:buFont typeface="Wingdings 3" pitchFamily="18" charset="2"/>
              <a:buNone/>
            </a:pPr>
            <a:r>
              <a:rPr lang="en-GB" sz="2800" smtClean="0"/>
              <a:t>“HMRC said the scheme had been selected for an enquiry but there was no reference to the RPSRs. It was a cash only scheme and a letter answering a number of basic questions was all that was needed.” </a:t>
            </a:r>
          </a:p>
          <a:p>
            <a:pPr marL="177800" indent="-68263" eaLnBrk="1" hangingPunct="1">
              <a:buFont typeface="Wingdings 3" pitchFamily="18" charset="2"/>
              <a:buNone/>
            </a:pPr>
            <a:endParaRPr lang="en-GB" sz="2800" smtClean="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Loans (1)</a:t>
            </a:r>
          </a:p>
        </p:txBody>
      </p:sp>
      <p:sp>
        <p:nvSpPr>
          <p:cNvPr id="302082" name="Content Placeholder 2"/>
          <p:cNvSpPr>
            <a:spLocks noGrp="1"/>
          </p:cNvSpPr>
          <p:nvPr>
            <p:ph idx="4294967295"/>
          </p:nvPr>
        </p:nvSpPr>
        <p:spPr/>
        <p:txBody>
          <a:bodyPr/>
          <a:lstStyle/>
          <a:p>
            <a:pPr eaLnBrk="1" hangingPunct="1"/>
            <a:r>
              <a:rPr lang="en-GB" sz="2000" smtClean="0"/>
              <a:t>Copies of loan agreements advanced pre A Day that were still in place post A Day </a:t>
            </a:r>
          </a:p>
          <a:p>
            <a:pPr eaLnBrk="1" hangingPunct="1"/>
            <a:endParaRPr lang="en-GB" sz="2000" smtClean="0"/>
          </a:p>
          <a:p>
            <a:pPr eaLnBrk="1" hangingPunct="1"/>
            <a:r>
              <a:rPr lang="en-GB" sz="2000" smtClean="0"/>
              <a:t>Copy of bank statement showing whether loan was advanced pre or post Day (in borderline case)</a:t>
            </a:r>
          </a:p>
          <a:p>
            <a:pPr eaLnBrk="1" hangingPunct="1"/>
            <a:endParaRPr lang="en-GB" sz="2000" smtClean="0"/>
          </a:p>
          <a:p>
            <a:pPr eaLnBrk="1" hangingPunct="1"/>
            <a:r>
              <a:rPr lang="en-GB" sz="2000" smtClean="0"/>
              <a:t>Evidence that the pre A Day loans were reported</a:t>
            </a:r>
          </a:p>
          <a:p>
            <a:pPr eaLnBrk="1" hangingPunct="1"/>
            <a:endParaRPr lang="en-GB" sz="2000" smtClean="0"/>
          </a:p>
          <a:p>
            <a:pPr eaLnBrk="1" hangingPunct="1">
              <a:buFont typeface="Wingdings 3" pitchFamily="18" charset="2"/>
              <a:buNone/>
            </a:pPr>
            <a:endParaRPr lang="en-GB" sz="2000" smtClean="0"/>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Loans (2)</a:t>
            </a:r>
          </a:p>
        </p:txBody>
      </p:sp>
      <p:sp>
        <p:nvSpPr>
          <p:cNvPr id="303106" name="Content Placeholder 2"/>
          <p:cNvSpPr>
            <a:spLocks noGrp="1"/>
          </p:cNvSpPr>
          <p:nvPr>
            <p:ph idx="4294967295"/>
          </p:nvPr>
        </p:nvSpPr>
        <p:spPr/>
        <p:txBody>
          <a:bodyPr/>
          <a:lstStyle/>
          <a:p>
            <a:pPr eaLnBrk="1" hangingPunct="1"/>
            <a:r>
              <a:rPr lang="en-GB" sz="2000" smtClean="0"/>
              <a:t>Checking connection of relevant parties</a:t>
            </a:r>
          </a:p>
          <a:p>
            <a:pPr eaLnBrk="1" hangingPunct="1"/>
            <a:endParaRPr lang="en-GB" sz="2000" smtClean="0"/>
          </a:p>
          <a:p>
            <a:pPr eaLnBrk="1" hangingPunct="1"/>
            <a:r>
              <a:rPr lang="en-GB" sz="2000" smtClean="0"/>
              <a:t>Checking value of security</a:t>
            </a:r>
          </a:p>
          <a:p>
            <a:pPr eaLnBrk="1" hangingPunct="1"/>
            <a:endParaRPr lang="en-GB" sz="2000" smtClean="0"/>
          </a:p>
          <a:p>
            <a:pPr eaLnBrk="1" hangingPunct="1"/>
            <a:r>
              <a:rPr lang="en-GB" sz="2000" smtClean="0"/>
              <a:t>Land Registry records checked to confirm security position and follow up query when more than one charge was discovered</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Loans (3)</a:t>
            </a:r>
          </a:p>
        </p:txBody>
      </p:sp>
      <p:sp>
        <p:nvSpPr>
          <p:cNvPr id="304130" name="Content Placeholder 2"/>
          <p:cNvSpPr>
            <a:spLocks noGrp="1"/>
          </p:cNvSpPr>
          <p:nvPr>
            <p:ph idx="4294967295"/>
          </p:nvPr>
        </p:nvSpPr>
        <p:spPr/>
        <p:txBody>
          <a:bodyPr/>
          <a:lstStyle/>
          <a:p>
            <a:pPr eaLnBrk="1" hangingPunct="1"/>
            <a:r>
              <a:rPr lang="en-GB" sz="2000" smtClean="0"/>
              <a:t>Confirmation of whether connected company in receipt of scheme loan has ever participated in scheme, including copies of documentation</a:t>
            </a:r>
          </a:p>
          <a:p>
            <a:pPr eaLnBrk="1" hangingPunct="1"/>
            <a:endParaRPr lang="en-GB" sz="2000" smtClean="0"/>
          </a:p>
          <a:p>
            <a:pPr eaLnBrk="1" hangingPunct="1"/>
            <a:r>
              <a:rPr lang="en-GB" sz="2000" smtClean="0"/>
              <a:t>Confirmation of amount owed by sponsoring employer to scheme in respect of all loans, together with value of scheme assets, at the date that a further loan to employer was advanced</a:t>
            </a:r>
          </a:p>
          <a:p>
            <a:pPr eaLnBrk="1" hangingPunct="1">
              <a:buFont typeface="Wingdings 3" pitchFamily="18" charset="2"/>
              <a:buNone/>
            </a:pPr>
            <a:endParaRPr lang="en-GB" sz="2000" smtClean="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558ED5"/>
        </a:solidFill>
        <a:effectLst/>
      </p:bgPr>
    </p:bg>
    <p:spTree>
      <p:nvGrpSpPr>
        <p:cNvPr id="1" name=""/>
        <p:cNvGrpSpPr/>
        <p:nvPr/>
      </p:nvGrpSpPr>
      <p:grpSpPr>
        <a:xfrm>
          <a:off x="0" y="0"/>
          <a:ext cx="0" cy="0"/>
          <a:chOff x="0" y="0"/>
          <a:chExt cx="0" cy="0"/>
        </a:xfrm>
      </p:grpSpPr>
      <p:sp>
        <p:nvSpPr>
          <p:cNvPr id="166914"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Loans (4)</a:t>
            </a:r>
          </a:p>
        </p:txBody>
      </p:sp>
      <p:sp>
        <p:nvSpPr>
          <p:cNvPr id="305155" name="Content Placeholder 2"/>
          <p:cNvSpPr>
            <a:spLocks noGrp="1"/>
          </p:cNvSpPr>
          <p:nvPr>
            <p:ph idx="4294967295"/>
          </p:nvPr>
        </p:nvSpPr>
        <p:spPr/>
        <p:txBody>
          <a:bodyPr/>
          <a:lstStyle/>
          <a:p>
            <a:pPr marL="177800" indent="-68263" eaLnBrk="1" hangingPunct="1">
              <a:lnSpc>
                <a:spcPct val="150000"/>
              </a:lnSpc>
              <a:buFont typeface="Wingdings 3" pitchFamily="18" charset="2"/>
              <a:buNone/>
            </a:pPr>
            <a:r>
              <a:rPr lang="en-GB" sz="2800" smtClean="0"/>
              <a:t>“Loans backed by security over portfolio of art and antiques appear to be not a problem - although District Valuer still to investigate the valuations.”</a:t>
            </a: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Property</a:t>
            </a:r>
          </a:p>
        </p:txBody>
      </p:sp>
      <p:sp>
        <p:nvSpPr>
          <p:cNvPr id="306178" name="Content Placeholder 2"/>
          <p:cNvSpPr>
            <a:spLocks noGrp="1"/>
          </p:cNvSpPr>
          <p:nvPr>
            <p:ph idx="4294967295"/>
          </p:nvPr>
        </p:nvSpPr>
        <p:spPr/>
        <p:txBody>
          <a:bodyPr/>
          <a:lstStyle/>
          <a:p>
            <a:pPr eaLnBrk="1" hangingPunct="1"/>
            <a:r>
              <a:rPr lang="en-GB" sz="2000" smtClean="0"/>
              <a:t>Copies of valuations (when involving connected parties)</a:t>
            </a:r>
          </a:p>
          <a:p>
            <a:pPr eaLnBrk="1" hangingPunct="1"/>
            <a:endParaRPr lang="en-GB" sz="2000" smtClean="0"/>
          </a:p>
          <a:p>
            <a:pPr eaLnBrk="1" hangingPunct="1"/>
            <a:r>
              <a:rPr lang="en-GB" sz="2000" smtClean="0"/>
              <a:t>Wanted copy lease for small (i.e. £1,000 - £2,000 pa) property leased back to company, even though solicitor advised not worth doing a lease for that</a:t>
            </a:r>
          </a:p>
          <a:p>
            <a:pPr eaLnBrk="1" hangingPunct="1"/>
            <a:endParaRPr lang="en-GB" sz="2000" smtClean="0"/>
          </a:p>
          <a:p>
            <a:pPr eaLnBrk="1" hangingPunct="1"/>
            <a:endParaRPr lang="en-GB" sz="2000" smtClean="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Job Related Property</a:t>
            </a:r>
          </a:p>
        </p:txBody>
      </p:sp>
      <p:sp>
        <p:nvSpPr>
          <p:cNvPr id="307202" name="Content Placeholder 2"/>
          <p:cNvSpPr>
            <a:spLocks noGrp="1"/>
          </p:cNvSpPr>
          <p:nvPr>
            <p:ph idx="4294967295"/>
          </p:nvPr>
        </p:nvSpPr>
        <p:spPr/>
        <p:txBody>
          <a:bodyPr/>
          <a:lstStyle/>
          <a:p>
            <a:pPr eaLnBrk="1" hangingPunct="1"/>
            <a:r>
              <a:rPr lang="en-GB" sz="2000" smtClean="0"/>
              <a:t>Name and NINO for occupant</a:t>
            </a:r>
          </a:p>
          <a:p>
            <a:pPr eaLnBrk="1" hangingPunct="1"/>
            <a:endParaRPr lang="en-GB" sz="2000" smtClean="0"/>
          </a:p>
          <a:p>
            <a:pPr eaLnBrk="1" hangingPunct="1"/>
            <a:r>
              <a:rPr lang="en-GB" sz="2000" smtClean="0"/>
              <a:t>Confirmation that not a member of the scheme</a:t>
            </a:r>
          </a:p>
          <a:p>
            <a:pPr eaLnBrk="1" hangingPunct="1"/>
            <a:endParaRPr lang="en-GB" sz="2000" smtClean="0"/>
          </a:p>
          <a:p>
            <a:pPr eaLnBrk="1" hangingPunct="1"/>
            <a:r>
              <a:rPr lang="en-GB" sz="2000" smtClean="0"/>
              <a:t>Confirmation that not connected to a scheme member</a:t>
            </a:r>
          </a:p>
          <a:p>
            <a:pPr eaLnBrk="1" hangingPunct="1"/>
            <a:endParaRPr lang="en-GB" sz="2000" smtClean="0"/>
          </a:p>
          <a:p>
            <a:pPr eaLnBrk="1" hangingPunct="1"/>
            <a:r>
              <a:rPr lang="en-GB" sz="2000" smtClean="0"/>
              <a:t>Copy of employment contract, to demonstrate occupancy was condition of employment</a:t>
            </a:r>
          </a:p>
          <a:p>
            <a:pPr eaLnBrk="1" hangingPunct="1">
              <a:buFont typeface="Wingdings 3" pitchFamily="18" charset="2"/>
              <a:buNone/>
            </a:pPr>
            <a:endParaRPr lang="en-GB" sz="2000" smtClean="0"/>
          </a:p>
          <a:p>
            <a:pPr eaLnBrk="1" hangingPunct="1"/>
            <a:endParaRPr lang="en-GB" sz="2000" smtClean="0"/>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558ED5"/>
        </a:solidFill>
        <a:effectLst/>
      </p:bgPr>
    </p:bg>
    <p:spTree>
      <p:nvGrpSpPr>
        <p:cNvPr id="1" name=""/>
        <p:cNvGrpSpPr/>
        <p:nvPr/>
      </p:nvGrpSpPr>
      <p:grpSpPr>
        <a:xfrm>
          <a:off x="0" y="0"/>
          <a:ext cx="0" cy="0"/>
          <a:chOff x="0" y="0"/>
          <a:chExt cx="0" cy="0"/>
        </a:xfrm>
      </p:grpSpPr>
      <p:sp>
        <p:nvSpPr>
          <p:cNvPr id="169986"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Phased Drawdown</a:t>
            </a:r>
          </a:p>
        </p:txBody>
      </p:sp>
      <p:sp>
        <p:nvSpPr>
          <p:cNvPr id="308227" name="Content Placeholder 2"/>
          <p:cNvSpPr>
            <a:spLocks noGrp="1"/>
          </p:cNvSpPr>
          <p:nvPr>
            <p:ph idx="4294967295"/>
          </p:nvPr>
        </p:nvSpPr>
        <p:spPr>
          <a:xfrm>
            <a:off x="179388" y="1600200"/>
            <a:ext cx="8785225" cy="4525963"/>
          </a:xfrm>
        </p:spPr>
        <p:txBody>
          <a:bodyPr/>
          <a:lstStyle/>
          <a:p>
            <a:pPr marL="177800" indent="-68263" eaLnBrk="1" hangingPunct="1">
              <a:lnSpc>
                <a:spcPct val="150000"/>
              </a:lnSpc>
              <a:buFont typeface="Wingdings 3" pitchFamily="18" charset="2"/>
              <a:buNone/>
            </a:pPr>
            <a:r>
              <a:rPr lang="en-GB" sz="2800" smtClean="0"/>
              <a:t>“[HMRC] kept going on about phased drawdown being an unauthorised payment..........a twelve month window opened and had shut by the time the second tranche was drawn......... they just couldn’t get the concept - I had to spell it out step by step, and eventually they withdrew the claim.”</a:t>
            </a:r>
          </a:p>
          <a:p>
            <a:pPr marL="177800" indent="-68263" eaLnBrk="1" hangingPunct="1"/>
            <a:endParaRPr lang="en-GB" smtClean="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Final Thoughts</a:t>
            </a:r>
          </a:p>
        </p:txBody>
      </p:sp>
      <p:sp>
        <p:nvSpPr>
          <p:cNvPr id="309250" name="Content Placeholder 2"/>
          <p:cNvSpPr>
            <a:spLocks noGrp="1"/>
          </p:cNvSpPr>
          <p:nvPr>
            <p:ph idx="4294967295"/>
          </p:nvPr>
        </p:nvSpPr>
        <p:spPr/>
        <p:txBody>
          <a:bodyPr/>
          <a:lstStyle/>
          <a:p>
            <a:pPr marL="0" indent="0" eaLnBrk="1" hangingPunct="1">
              <a:buFont typeface="Wingdings 3" pitchFamily="18" charset="2"/>
              <a:buNone/>
            </a:pPr>
            <a:r>
              <a:rPr lang="en-GB" smtClean="0"/>
              <a:t>For SSAS only: If you have had any concluded RPSR audits, how long on average have the audits taken?</a:t>
            </a:r>
          </a:p>
          <a:p>
            <a:pPr marL="0" indent="0" eaLnBrk="1" hangingPunct="1">
              <a:buFont typeface="Wingdings 3" pitchFamily="18" charset="2"/>
              <a:buNone/>
            </a:pPr>
            <a:endParaRPr lang="en-GB" smtClean="0"/>
          </a:p>
          <a:p>
            <a:pPr marL="0" indent="0" eaLnBrk="1" hangingPunct="1">
              <a:buFont typeface="Wingdings 3" pitchFamily="18" charset="2"/>
              <a:buNone/>
            </a:pPr>
            <a:r>
              <a:rPr lang="en-GB" smtClean="0"/>
              <a:t>A: Up to 3 months</a:t>
            </a:r>
          </a:p>
          <a:p>
            <a:pPr marL="0" indent="0" eaLnBrk="1" hangingPunct="1">
              <a:buFont typeface="Wingdings 3" pitchFamily="18" charset="2"/>
              <a:buNone/>
            </a:pPr>
            <a:r>
              <a:rPr lang="en-GB" smtClean="0"/>
              <a:t>B: Up to 6 months</a:t>
            </a:r>
          </a:p>
          <a:p>
            <a:pPr marL="0" indent="0" eaLnBrk="1" hangingPunct="1">
              <a:buFont typeface="Wingdings 3" pitchFamily="18" charset="2"/>
              <a:buNone/>
            </a:pPr>
            <a:r>
              <a:rPr lang="en-GB" smtClean="0"/>
              <a:t>C: Up to 12 months</a:t>
            </a:r>
          </a:p>
          <a:p>
            <a:pPr marL="0" indent="0" eaLnBrk="1" hangingPunct="1">
              <a:buFont typeface="Wingdings 3" pitchFamily="18" charset="2"/>
              <a:buNone/>
            </a:pPr>
            <a:r>
              <a:rPr lang="en-GB" smtClean="0"/>
              <a:t>D: Longer than 12 months / still ongoing</a:t>
            </a: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p:cNvSpPr>
            <a:spLocks noGrp="1"/>
          </p:cNvSpPr>
          <p:nvPr>
            <p:ph type="title" idx="4294967295"/>
          </p:nvPr>
        </p:nvSpPr>
        <p:spPr bwMode="auto"/>
        <p:txBody>
          <a:bodyPr wrap="square" lIns="91440" tIns="45720" rIns="91440" bIns="45720" numCol="1" anchorCtr="0" compatLnSpc="1">
            <a:prstTxWarp prst="textNoShape">
              <a:avLst/>
            </a:prstTxWarp>
          </a:bodyPr>
          <a:lstStyle/>
          <a:p>
            <a:pPr eaLnBrk="1" hangingPunct="1">
              <a:defRPr/>
            </a:pPr>
            <a:r>
              <a:rPr lang="en-GB" smtClean="0"/>
              <a:t>Final Thoughts</a:t>
            </a:r>
          </a:p>
        </p:txBody>
      </p:sp>
      <p:sp>
        <p:nvSpPr>
          <p:cNvPr id="310274" name="Content Placeholder 2"/>
          <p:cNvSpPr>
            <a:spLocks noGrp="1"/>
          </p:cNvSpPr>
          <p:nvPr>
            <p:ph idx="4294967295"/>
          </p:nvPr>
        </p:nvSpPr>
        <p:spPr/>
        <p:txBody>
          <a:bodyPr/>
          <a:lstStyle/>
          <a:p>
            <a:pPr marL="0" indent="0" eaLnBrk="1" hangingPunct="1">
              <a:buFont typeface="Wingdings 3" pitchFamily="18" charset="2"/>
              <a:buNone/>
            </a:pPr>
            <a:r>
              <a:rPr lang="en-GB" smtClean="0"/>
              <a:t>Do you think HMRC are generally selecting schemes that are higher risk?</a:t>
            </a:r>
          </a:p>
          <a:p>
            <a:pPr marL="0" indent="0" eaLnBrk="1" hangingPunct="1">
              <a:buFont typeface="Wingdings 3" pitchFamily="18" charset="2"/>
              <a:buNone/>
            </a:pPr>
            <a:endParaRPr lang="en-GB" smtClean="0"/>
          </a:p>
          <a:p>
            <a:pPr marL="0" indent="0" eaLnBrk="1" hangingPunct="1">
              <a:buFont typeface="Wingdings 3" pitchFamily="18" charset="2"/>
              <a:buNone/>
            </a:pPr>
            <a:r>
              <a:rPr lang="en-GB" smtClean="0"/>
              <a:t>A: Yes</a:t>
            </a:r>
          </a:p>
          <a:p>
            <a:pPr marL="0" indent="0" eaLnBrk="1" hangingPunct="1">
              <a:buFont typeface="Wingdings 3" pitchFamily="18" charset="2"/>
              <a:buNone/>
            </a:pPr>
            <a:r>
              <a:rPr lang="en-GB" smtClean="0"/>
              <a:t>B: No</a:t>
            </a: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297" name="Picture 2" descr="ampslogo"/>
          <p:cNvPicPr>
            <a:picLocks noChangeAspect="1" noChangeArrowheads="1"/>
          </p:cNvPicPr>
          <p:nvPr/>
        </p:nvPicPr>
        <p:blipFill>
          <a:blip r:embed="rId3" cstate="print"/>
          <a:srcRect/>
          <a:stretch>
            <a:fillRect/>
          </a:stretch>
        </p:blipFill>
        <p:spPr bwMode="auto">
          <a:xfrm>
            <a:off x="1403350" y="765175"/>
            <a:ext cx="6624638" cy="930275"/>
          </a:xfrm>
          <a:prstGeom prst="rect">
            <a:avLst/>
          </a:prstGeom>
          <a:noFill/>
          <a:ln w="9525">
            <a:noFill/>
            <a:miter lim="800000"/>
            <a:headEnd/>
            <a:tailEnd/>
          </a:ln>
        </p:spPr>
      </p:pic>
      <p:sp>
        <p:nvSpPr>
          <p:cNvPr id="311298" name="Text Box 3"/>
          <p:cNvSpPr txBox="1">
            <a:spLocks noChangeArrowheads="1"/>
          </p:cNvSpPr>
          <p:nvPr/>
        </p:nvSpPr>
        <p:spPr bwMode="auto">
          <a:xfrm>
            <a:off x="684213" y="2349500"/>
            <a:ext cx="7991475" cy="3021013"/>
          </a:xfrm>
          <a:prstGeom prst="rect">
            <a:avLst/>
          </a:prstGeom>
          <a:noFill/>
          <a:ln w="9525">
            <a:noFill/>
            <a:miter lim="800000"/>
            <a:headEnd/>
            <a:tailEnd/>
          </a:ln>
        </p:spPr>
        <p:txBody>
          <a:bodyPr>
            <a:spAutoFit/>
          </a:bodyPr>
          <a:lstStyle/>
          <a:p>
            <a:pPr algn="ctr" eaLnBrk="1" hangingPunct="1">
              <a:spcBef>
                <a:spcPct val="50000"/>
              </a:spcBef>
            </a:pPr>
            <a:r>
              <a:rPr lang="en-GB" sz="4800" b="1">
                <a:solidFill>
                  <a:schemeClr val="tx1"/>
                </a:solidFill>
              </a:rPr>
              <a:t>Lunch </a:t>
            </a:r>
          </a:p>
          <a:p>
            <a:pPr algn="ctr" eaLnBrk="1" hangingPunct="1">
              <a:spcBef>
                <a:spcPct val="50000"/>
              </a:spcBef>
            </a:pPr>
            <a:r>
              <a:rPr lang="en-GB" sz="4800" b="1">
                <a:solidFill>
                  <a:schemeClr val="tx1"/>
                </a:solidFill>
              </a:rPr>
              <a:t>served in the </a:t>
            </a:r>
          </a:p>
          <a:p>
            <a:pPr algn="ctr" eaLnBrk="1" hangingPunct="1">
              <a:spcBef>
                <a:spcPct val="50000"/>
              </a:spcBef>
            </a:pPr>
            <a:r>
              <a:rPr lang="en-GB" sz="4800" b="1">
                <a:solidFill>
                  <a:schemeClr val="tx1"/>
                </a:solidFill>
              </a:rPr>
              <a:t>St James 2 Room</a:t>
            </a:r>
          </a:p>
        </p:txBody>
      </p:sp>
    </p:spTree>
  </p:cSld>
  <p:clrMapOvr>
    <a:masterClrMapping/>
  </p:clrMapOvr>
  <p:transition>
    <p:pull dir="rd"/>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345" name="Picture 2" descr="ampslogo"/>
          <p:cNvPicPr>
            <a:picLocks noChangeAspect="1" noChangeArrowheads="1"/>
          </p:cNvPicPr>
          <p:nvPr/>
        </p:nvPicPr>
        <p:blipFill>
          <a:blip r:embed="rId3" cstate="print"/>
          <a:srcRect/>
          <a:stretch>
            <a:fillRect/>
          </a:stretch>
        </p:blipFill>
        <p:spPr bwMode="auto">
          <a:xfrm>
            <a:off x="900113" y="981075"/>
            <a:ext cx="7640637" cy="1073150"/>
          </a:xfrm>
          <a:prstGeom prst="rect">
            <a:avLst/>
          </a:prstGeom>
          <a:noFill/>
          <a:ln w="9525">
            <a:noFill/>
            <a:miter lim="800000"/>
            <a:headEnd/>
            <a:tailEnd/>
          </a:ln>
        </p:spPr>
      </p:pic>
      <p:sp>
        <p:nvSpPr>
          <p:cNvPr id="313346" name="Text Box 3"/>
          <p:cNvSpPr txBox="1">
            <a:spLocks noChangeArrowheads="1"/>
          </p:cNvSpPr>
          <p:nvPr/>
        </p:nvSpPr>
        <p:spPr bwMode="auto">
          <a:xfrm>
            <a:off x="1187450" y="2924175"/>
            <a:ext cx="7561263" cy="3441700"/>
          </a:xfrm>
          <a:prstGeom prst="rect">
            <a:avLst/>
          </a:prstGeom>
          <a:noFill/>
          <a:ln w="9525">
            <a:noFill/>
            <a:miter lim="800000"/>
            <a:headEnd/>
            <a:tailEnd/>
          </a:ln>
        </p:spPr>
        <p:txBody>
          <a:bodyPr>
            <a:spAutoFit/>
          </a:bodyPr>
          <a:lstStyle/>
          <a:p>
            <a:pPr algn="ctr" eaLnBrk="1" hangingPunct="1">
              <a:spcBef>
                <a:spcPct val="50000"/>
              </a:spcBef>
            </a:pPr>
            <a:r>
              <a:rPr lang="en-GB" sz="4400" b="1">
                <a:solidFill>
                  <a:srgbClr val="6699FF"/>
                </a:solidFill>
              </a:rPr>
              <a:t>Robert Graves</a:t>
            </a:r>
            <a:br>
              <a:rPr lang="en-GB" sz="4400" b="1">
                <a:solidFill>
                  <a:srgbClr val="6699FF"/>
                </a:solidFill>
              </a:rPr>
            </a:br>
            <a:r>
              <a:rPr lang="en-GB" sz="4400" b="1">
                <a:solidFill>
                  <a:srgbClr val="6699FF"/>
                </a:solidFill>
              </a:rPr>
              <a:t>Rowanmoor Pensions </a:t>
            </a:r>
          </a:p>
          <a:p>
            <a:pPr algn="ctr" eaLnBrk="1" hangingPunct="1">
              <a:spcBef>
                <a:spcPct val="50000"/>
              </a:spcBef>
            </a:pPr>
            <a:r>
              <a:rPr lang="en-GB" sz="4400" b="1">
                <a:solidFill>
                  <a:schemeClr val="tx1"/>
                </a:solidFill>
              </a:rPr>
              <a:t>Finance Bill 2011 Update</a:t>
            </a:r>
          </a:p>
          <a:p>
            <a:pPr algn="ctr" eaLnBrk="1" hangingPunct="1">
              <a:spcBef>
                <a:spcPct val="50000"/>
              </a:spcBef>
            </a:pPr>
            <a:endParaRPr lang="en-US" sz="4400" b="1">
              <a:solidFill>
                <a:schemeClr val="tx1"/>
              </a:solidFill>
            </a:endParaRPr>
          </a:p>
        </p:txBody>
      </p:sp>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5393" name="Rectangle 4"/>
          <p:cNvSpPr>
            <a:spLocks noChangeArrowheads="1"/>
          </p:cNvSpPr>
          <p:nvPr/>
        </p:nvSpPr>
        <p:spPr bwMode="auto">
          <a:xfrm>
            <a:off x="1000125" y="1730375"/>
            <a:ext cx="1928813" cy="3786188"/>
          </a:xfrm>
          <a:prstGeom prst="rect">
            <a:avLst/>
          </a:prstGeom>
          <a:solidFill>
            <a:schemeClr val="accent1"/>
          </a:solidFill>
          <a:ln w="19050" algn="ctr">
            <a:solidFill>
              <a:schemeClr val="tx1"/>
            </a:solidFill>
            <a:round/>
            <a:headEnd/>
            <a:tailEnd/>
          </a:ln>
        </p:spPr>
        <p:txBody>
          <a:bodyPr/>
          <a:lstStyle/>
          <a:p>
            <a:pPr eaLnBrk="1" hangingPunct="1"/>
            <a:endParaRPr lang="en-US" sz="1800">
              <a:solidFill>
                <a:schemeClr val="tx1"/>
              </a:solidFill>
            </a:endParaRPr>
          </a:p>
        </p:txBody>
      </p:sp>
      <p:sp>
        <p:nvSpPr>
          <p:cNvPr id="315394" name="Text Box 3"/>
          <p:cNvSpPr txBox="1">
            <a:spLocks noChangeArrowheads="1"/>
          </p:cNvSpPr>
          <p:nvPr/>
        </p:nvSpPr>
        <p:spPr bwMode="auto">
          <a:xfrm>
            <a:off x="611188" y="404813"/>
            <a:ext cx="7777162" cy="584200"/>
          </a:xfrm>
          <a:prstGeom prst="rect">
            <a:avLst/>
          </a:prstGeom>
          <a:noFill/>
          <a:ln w="9525">
            <a:noFill/>
            <a:miter lim="800000"/>
            <a:headEnd/>
            <a:tailEnd/>
          </a:ln>
        </p:spPr>
        <p:txBody>
          <a:bodyPr>
            <a:spAutoFit/>
          </a:bodyPr>
          <a:lstStyle/>
          <a:p>
            <a:pPr marL="361950" indent="-361950" eaLnBrk="1" hangingPunct="1">
              <a:spcBef>
                <a:spcPct val="50000"/>
              </a:spcBef>
            </a:pPr>
            <a:r>
              <a:rPr lang="en-GB" sz="3200" b="1">
                <a:solidFill>
                  <a:srgbClr val="6699FF"/>
                </a:solidFill>
              </a:rPr>
              <a:t>Issue 1: Reduction in PCLS</a:t>
            </a:r>
            <a:endParaRPr lang="en-GB">
              <a:solidFill>
                <a:schemeClr val="tx1"/>
              </a:solidFill>
            </a:endParaRPr>
          </a:p>
        </p:txBody>
      </p:sp>
      <p:sp>
        <p:nvSpPr>
          <p:cNvPr id="6151" name="Rectangle 11"/>
          <p:cNvSpPr>
            <a:spLocks noChangeArrowheads="1"/>
          </p:cNvSpPr>
          <p:nvPr/>
        </p:nvSpPr>
        <p:spPr bwMode="auto">
          <a:xfrm>
            <a:off x="1001713" y="1730375"/>
            <a:ext cx="1928812" cy="928688"/>
          </a:xfrm>
          <a:prstGeom prst="rect">
            <a:avLst/>
          </a:prstGeom>
          <a:solidFill>
            <a:schemeClr val="bg1"/>
          </a:solidFill>
          <a:ln w="19050" algn="ctr">
            <a:solidFill>
              <a:schemeClr val="tx1"/>
            </a:solidFill>
            <a:round/>
            <a:headEnd/>
            <a:tailEnd/>
          </a:ln>
        </p:spPr>
        <p:txBody>
          <a:bodyPr/>
          <a:lstStyle/>
          <a:p>
            <a:pPr eaLnBrk="1" hangingPunct="1"/>
            <a:endParaRPr lang="en-US" sz="1800">
              <a:solidFill>
                <a:schemeClr val="tx1"/>
              </a:solidFill>
            </a:endParaRPr>
          </a:p>
        </p:txBody>
      </p:sp>
      <p:sp>
        <p:nvSpPr>
          <p:cNvPr id="2" name="TextBox 12"/>
          <p:cNvSpPr txBox="1">
            <a:spLocks noChangeArrowheads="1"/>
          </p:cNvSpPr>
          <p:nvPr/>
        </p:nvSpPr>
        <p:spPr bwMode="auto">
          <a:xfrm>
            <a:off x="4572000" y="1730375"/>
            <a:ext cx="3786188" cy="1570038"/>
          </a:xfrm>
          <a:prstGeom prst="rect">
            <a:avLst/>
          </a:prstGeom>
          <a:noFill/>
          <a:ln w="19050">
            <a:solidFill>
              <a:schemeClr val="tx1"/>
            </a:solidFill>
            <a:miter lim="800000"/>
            <a:headEnd/>
            <a:tailEnd/>
          </a:ln>
        </p:spPr>
        <p:txBody>
          <a:bodyPr>
            <a:spAutoFit/>
          </a:bodyPr>
          <a:lstStyle/>
          <a:p>
            <a:pPr eaLnBrk="1" hangingPunct="1"/>
            <a:r>
              <a:rPr lang="en-GB">
                <a:solidFill>
                  <a:schemeClr val="tx1"/>
                </a:solidFill>
              </a:rPr>
              <a:t>Those with Enhanced or Primary Protection will not be affected by the reduction in the LTA! </a:t>
            </a:r>
          </a:p>
        </p:txBody>
      </p:sp>
      <p:sp>
        <p:nvSpPr>
          <p:cNvPr id="6153" name="TextBox 6"/>
          <p:cNvSpPr txBox="1">
            <a:spLocks noChangeArrowheads="1"/>
          </p:cNvSpPr>
          <p:nvPr/>
        </p:nvSpPr>
        <p:spPr bwMode="auto">
          <a:xfrm>
            <a:off x="1063625" y="2595563"/>
            <a:ext cx="2428875" cy="461962"/>
          </a:xfrm>
          <a:prstGeom prst="rect">
            <a:avLst/>
          </a:prstGeom>
          <a:noFill/>
          <a:ln w="9525">
            <a:noFill/>
            <a:miter lim="800000"/>
            <a:headEnd/>
            <a:tailEnd/>
          </a:ln>
        </p:spPr>
        <p:txBody>
          <a:bodyPr>
            <a:spAutoFit/>
          </a:bodyPr>
          <a:lstStyle/>
          <a:p>
            <a:pPr eaLnBrk="1" hangingPunct="1"/>
            <a:r>
              <a:rPr lang="en-GB">
                <a:solidFill>
                  <a:schemeClr val="tx1"/>
                </a:solidFill>
              </a:rPr>
              <a:t>LTA = £1.5m</a:t>
            </a:r>
          </a:p>
        </p:txBody>
      </p:sp>
      <p:sp>
        <p:nvSpPr>
          <p:cNvPr id="315398" name="TextBox 5"/>
          <p:cNvSpPr txBox="1">
            <a:spLocks noChangeArrowheads="1"/>
          </p:cNvSpPr>
          <p:nvPr/>
        </p:nvSpPr>
        <p:spPr bwMode="auto">
          <a:xfrm>
            <a:off x="1063625" y="1658938"/>
            <a:ext cx="2428875" cy="461962"/>
          </a:xfrm>
          <a:prstGeom prst="rect">
            <a:avLst/>
          </a:prstGeom>
          <a:noFill/>
          <a:ln w="9525">
            <a:noFill/>
            <a:miter lim="800000"/>
            <a:headEnd/>
            <a:tailEnd/>
          </a:ln>
        </p:spPr>
        <p:txBody>
          <a:bodyPr>
            <a:spAutoFit/>
          </a:bodyPr>
          <a:lstStyle/>
          <a:p>
            <a:pPr eaLnBrk="1" hangingPunct="1"/>
            <a:r>
              <a:rPr lang="en-GB">
                <a:solidFill>
                  <a:schemeClr val="tx1"/>
                </a:solidFill>
              </a:rPr>
              <a:t>LTA = £1.8m</a:t>
            </a:r>
          </a:p>
        </p:txBody>
      </p:sp>
      <p:pic>
        <p:nvPicPr>
          <p:cNvPr id="315399" name="Picture 4" descr="AMPS Logo"/>
          <p:cNvPicPr>
            <a:picLocks noChangeAspect="1" noChangeArrowheads="1"/>
          </p:cNvPicPr>
          <p:nvPr/>
        </p:nvPicPr>
        <p:blipFill>
          <a:blip r:embed="rId3"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animBg="1"/>
      <p:bldP spid="2" grpId="0" animBg="1"/>
      <p:bldP spid="6153" grpId="0"/>
    </p:bldLst>
  </p:timing>
</p:sld>
</file>

<file path=ppt/slides/slide1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41" name="Rectangle 4"/>
          <p:cNvSpPr>
            <a:spLocks noChangeArrowheads="1"/>
          </p:cNvSpPr>
          <p:nvPr/>
        </p:nvSpPr>
        <p:spPr bwMode="auto">
          <a:xfrm>
            <a:off x="1000125" y="1762125"/>
            <a:ext cx="1928813" cy="3786188"/>
          </a:xfrm>
          <a:prstGeom prst="rect">
            <a:avLst/>
          </a:prstGeom>
          <a:solidFill>
            <a:schemeClr val="accent1"/>
          </a:solidFill>
          <a:ln w="19050" algn="ctr">
            <a:solidFill>
              <a:schemeClr val="tx1"/>
            </a:solidFill>
            <a:round/>
            <a:headEnd/>
            <a:tailEnd/>
          </a:ln>
        </p:spPr>
        <p:txBody>
          <a:bodyPr/>
          <a:lstStyle/>
          <a:p>
            <a:pPr eaLnBrk="1" hangingPunct="1"/>
            <a:endParaRPr lang="en-US" sz="1800">
              <a:solidFill>
                <a:schemeClr val="tx1"/>
              </a:solidFill>
            </a:endParaRPr>
          </a:p>
        </p:txBody>
      </p:sp>
      <p:sp>
        <p:nvSpPr>
          <p:cNvPr id="317442" name="Text Box 3"/>
          <p:cNvSpPr txBox="1">
            <a:spLocks noChangeArrowheads="1"/>
          </p:cNvSpPr>
          <p:nvPr/>
        </p:nvSpPr>
        <p:spPr bwMode="auto">
          <a:xfrm>
            <a:off x="500063" y="404813"/>
            <a:ext cx="7777162" cy="830262"/>
          </a:xfrm>
          <a:prstGeom prst="rect">
            <a:avLst/>
          </a:prstGeom>
          <a:noFill/>
          <a:ln w="9525">
            <a:noFill/>
            <a:miter lim="800000"/>
            <a:headEnd/>
            <a:tailEnd/>
          </a:ln>
        </p:spPr>
        <p:txBody>
          <a:bodyPr>
            <a:spAutoFit/>
          </a:bodyPr>
          <a:lstStyle/>
          <a:p>
            <a:pPr marL="361950" eaLnBrk="1" hangingPunct="1">
              <a:spcBef>
                <a:spcPct val="50000"/>
              </a:spcBef>
            </a:pPr>
            <a:r>
              <a:rPr lang="en-GB" b="1">
                <a:solidFill>
                  <a:srgbClr val="6699FF"/>
                </a:solidFill>
              </a:rPr>
              <a:t>Member has Enhanced or Primary Protection but </a:t>
            </a:r>
            <a:r>
              <a:rPr lang="en-GB" b="1" u="sng">
                <a:solidFill>
                  <a:srgbClr val="6699FF"/>
                </a:solidFill>
              </a:rPr>
              <a:t>NO</a:t>
            </a:r>
            <a:r>
              <a:rPr lang="en-GB" b="1">
                <a:solidFill>
                  <a:srgbClr val="6699FF"/>
                </a:solidFill>
              </a:rPr>
              <a:t> Lump Sum Protection</a:t>
            </a:r>
            <a:endParaRPr lang="en-GB">
              <a:solidFill>
                <a:schemeClr val="tx1"/>
              </a:solidFill>
            </a:endParaRPr>
          </a:p>
        </p:txBody>
      </p:sp>
      <p:cxnSp>
        <p:nvCxnSpPr>
          <p:cNvPr id="317443" name="Straight Connector 8"/>
          <p:cNvCxnSpPr>
            <a:cxnSpLocks noChangeShapeType="1"/>
          </p:cNvCxnSpPr>
          <p:nvPr/>
        </p:nvCxnSpPr>
        <p:spPr bwMode="auto">
          <a:xfrm>
            <a:off x="1000125" y="2690813"/>
            <a:ext cx="1357313" cy="0"/>
          </a:xfrm>
          <a:prstGeom prst="line">
            <a:avLst/>
          </a:prstGeom>
          <a:noFill/>
          <a:ln w="19050" algn="ctr">
            <a:solidFill>
              <a:schemeClr val="tx1"/>
            </a:solidFill>
            <a:round/>
            <a:headEnd/>
            <a:tailEnd/>
          </a:ln>
        </p:spPr>
      </p:cxnSp>
      <p:sp>
        <p:nvSpPr>
          <p:cNvPr id="317444" name="Rectangle 11"/>
          <p:cNvSpPr>
            <a:spLocks noChangeArrowheads="1"/>
          </p:cNvSpPr>
          <p:nvPr/>
        </p:nvSpPr>
        <p:spPr bwMode="auto">
          <a:xfrm>
            <a:off x="1000125" y="1762125"/>
            <a:ext cx="1928813" cy="928688"/>
          </a:xfrm>
          <a:prstGeom prst="rect">
            <a:avLst/>
          </a:prstGeom>
          <a:solidFill>
            <a:schemeClr val="bg1"/>
          </a:solidFill>
          <a:ln w="19050" algn="ctr">
            <a:solidFill>
              <a:schemeClr val="tx1"/>
            </a:solidFill>
            <a:round/>
            <a:headEnd/>
            <a:tailEnd/>
          </a:ln>
        </p:spPr>
        <p:txBody>
          <a:bodyPr/>
          <a:lstStyle/>
          <a:p>
            <a:pPr eaLnBrk="1" hangingPunct="1"/>
            <a:endParaRPr lang="en-US" sz="1800">
              <a:solidFill>
                <a:schemeClr val="tx1"/>
              </a:solidFill>
            </a:endParaRPr>
          </a:p>
        </p:txBody>
      </p:sp>
      <p:sp>
        <p:nvSpPr>
          <p:cNvPr id="317445" name="TextBox 12"/>
          <p:cNvSpPr txBox="1">
            <a:spLocks noChangeArrowheads="1"/>
          </p:cNvSpPr>
          <p:nvPr/>
        </p:nvSpPr>
        <p:spPr bwMode="auto">
          <a:xfrm>
            <a:off x="4214813" y="1300163"/>
            <a:ext cx="4214812" cy="461962"/>
          </a:xfrm>
          <a:prstGeom prst="rect">
            <a:avLst/>
          </a:prstGeom>
          <a:noFill/>
          <a:ln w="28575">
            <a:solidFill>
              <a:srgbClr val="6699FF"/>
            </a:solidFill>
            <a:miter lim="800000"/>
            <a:headEnd/>
            <a:tailEnd/>
          </a:ln>
        </p:spPr>
        <p:txBody>
          <a:bodyPr>
            <a:spAutoFit/>
          </a:bodyPr>
          <a:lstStyle/>
          <a:p>
            <a:pPr eaLnBrk="1" hangingPunct="1"/>
            <a:r>
              <a:rPr lang="en-GB">
                <a:solidFill>
                  <a:schemeClr val="tx1"/>
                </a:solidFill>
              </a:rPr>
              <a:t>Max PCLS Calc = LTA x 25%</a:t>
            </a:r>
          </a:p>
        </p:txBody>
      </p:sp>
      <p:sp>
        <p:nvSpPr>
          <p:cNvPr id="317446" name="TextBox 6"/>
          <p:cNvSpPr txBox="1">
            <a:spLocks noChangeArrowheads="1"/>
          </p:cNvSpPr>
          <p:nvPr/>
        </p:nvSpPr>
        <p:spPr bwMode="auto">
          <a:xfrm>
            <a:off x="1063625" y="2657475"/>
            <a:ext cx="2428875" cy="461963"/>
          </a:xfrm>
          <a:prstGeom prst="rect">
            <a:avLst/>
          </a:prstGeom>
          <a:noFill/>
          <a:ln w="9525">
            <a:noFill/>
            <a:miter lim="800000"/>
            <a:headEnd/>
            <a:tailEnd/>
          </a:ln>
        </p:spPr>
        <p:txBody>
          <a:bodyPr>
            <a:spAutoFit/>
          </a:bodyPr>
          <a:lstStyle/>
          <a:p>
            <a:pPr eaLnBrk="1" hangingPunct="1"/>
            <a:r>
              <a:rPr lang="en-GB">
                <a:solidFill>
                  <a:schemeClr val="tx1"/>
                </a:solidFill>
              </a:rPr>
              <a:t>LTA = £1.5m</a:t>
            </a:r>
          </a:p>
        </p:txBody>
      </p:sp>
      <p:sp>
        <p:nvSpPr>
          <p:cNvPr id="317447" name="TextBox 5"/>
          <p:cNvSpPr txBox="1">
            <a:spLocks noChangeArrowheads="1"/>
          </p:cNvSpPr>
          <p:nvPr/>
        </p:nvSpPr>
        <p:spPr bwMode="auto">
          <a:xfrm>
            <a:off x="1042988" y="1690688"/>
            <a:ext cx="2428875" cy="461962"/>
          </a:xfrm>
          <a:prstGeom prst="rect">
            <a:avLst/>
          </a:prstGeom>
          <a:noFill/>
          <a:ln w="9525">
            <a:noFill/>
            <a:miter lim="800000"/>
            <a:headEnd/>
            <a:tailEnd/>
          </a:ln>
        </p:spPr>
        <p:txBody>
          <a:bodyPr>
            <a:spAutoFit/>
          </a:bodyPr>
          <a:lstStyle/>
          <a:p>
            <a:pPr eaLnBrk="1" hangingPunct="1"/>
            <a:r>
              <a:rPr lang="en-GB">
                <a:solidFill>
                  <a:schemeClr val="tx1"/>
                </a:solidFill>
              </a:rPr>
              <a:t>LTA = £1.8m</a:t>
            </a:r>
          </a:p>
        </p:txBody>
      </p:sp>
      <p:sp>
        <p:nvSpPr>
          <p:cNvPr id="7179" name="TextBox 12"/>
          <p:cNvSpPr txBox="1">
            <a:spLocks noChangeArrowheads="1"/>
          </p:cNvSpPr>
          <p:nvPr/>
        </p:nvSpPr>
        <p:spPr bwMode="auto">
          <a:xfrm>
            <a:off x="3857625" y="2085975"/>
            <a:ext cx="4857750" cy="461963"/>
          </a:xfrm>
          <a:prstGeom prst="rect">
            <a:avLst/>
          </a:prstGeom>
          <a:noFill/>
          <a:ln w="19050">
            <a:solidFill>
              <a:schemeClr val="tx1"/>
            </a:solidFill>
            <a:miter lim="800000"/>
            <a:headEnd/>
            <a:tailEnd/>
          </a:ln>
        </p:spPr>
        <p:txBody>
          <a:bodyPr>
            <a:spAutoFit/>
          </a:bodyPr>
          <a:lstStyle/>
          <a:p>
            <a:pPr eaLnBrk="1" hangingPunct="1"/>
            <a:r>
              <a:rPr lang="en-GB">
                <a:solidFill>
                  <a:schemeClr val="tx1"/>
                </a:solidFill>
              </a:rPr>
              <a:t>Max PCLS: £1.8m x 25% = £450k</a:t>
            </a:r>
          </a:p>
        </p:txBody>
      </p:sp>
      <p:sp>
        <p:nvSpPr>
          <p:cNvPr id="7180" name="Right Brace 10"/>
          <p:cNvSpPr>
            <a:spLocks/>
          </p:cNvSpPr>
          <p:nvPr/>
        </p:nvSpPr>
        <p:spPr bwMode="auto">
          <a:xfrm>
            <a:off x="3071813" y="1762125"/>
            <a:ext cx="785812" cy="3786188"/>
          </a:xfrm>
          <a:prstGeom prst="rightBrace">
            <a:avLst>
              <a:gd name="adj1" fmla="val 8343"/>
              <a:gd name="adj2" fmla="val 14634"/>
            </a:avLst>
          </a:prstGeom>
          <a:solidFill>
            <a:schemeClr val="bg1"/>
          </a:solidFill>
          <a:ln w="19050" algn="ctr">
            <a:solidFill>
              <a:schemeClr val="tx1"/>
            </a:solidFill>
            <a:round/>
            <a:headEnd/>
            <a:tailEnd/>
          </a:ln>
        </p:spPr>
        <p:txBody>
          <a:bodyPr/>
          <a:lstStyle/>
          <a:p>
            <a:pPr eaLnBrk="1" hangingPunct="1"/>
            <a:endParaRPr lang="en-US" sz="1800">
              <a:solidFill>
                <a:schemeClr val="tx1"/>
              </a:solidFill>
            </a:endParaRPr>
          </a:p>
        </p:txBody>
      </p:sp>
      <p:sp>
        <p:nvSpPr>
          <p:cNvPr id="7181" name="Right Brace 12"/>
          <p:cNvSpPr>
            <a:spLocks/>
          </p:cNvSpPr>
          <p:nvPr/>
        </p:nvSpPr>
        <p:spPr bwMode="auto">
          <a:xfrm>
            <a:off x="3143250" y="2690813"/>
            <a:ext cx="714375" cy="2857500"/>
          </a:xfrm>
          <a:prstGeom prst="rightBrace">
            <a:avLst>
              <a:gd name="adj1" fmla="val 8333"/>
              <a:gd name="adj2" fmla="val 45968"/>
            </a:avLst>
          </a:prstGeom>
          <a:solidFill>
            <a:schemeClr val="accent1"/>
          </a:solidFill>
          <a:ln w="19050" algn="ctr">
            <a:solidFill>
              <a:schemeClr val="tx1"/>
            </a:solidFill>
            <a:round/>
            <a:headEnd/>
            <a:tailEnd/>
          </a:ln>
        </p:spPr>
        <p:txBody>
          <a:bodyPr/>
          <a:lstStyle/>
          <a:p>
            <a:pPr eaLnBrk="1" hangingPunct="1"/>
            <a:endParaRPr lang="en-US" sz="1800">
              <a:solidFill>
                <a:schemeClr val="tx1"/>
              </a:solidFill>
            </a:endParaRPr>
          </a:p>
        </p:txBody>
      </p:sp>
      <p:sp>
        <p:nvSpPr>
          <p:cNvPr id="7182" name="TextBox 12"/>
          <p:cNvSpPr txBox="1">
            <a:spLocks noChangeArrowheads="1"/>
          </p:cNvSpPr>
          <p:nvPr/>
        </p:nvSpPr>
        <p:spPr bwMode="auto">
          <a:xfrm>
            <a:off x="3857625" y="3762375"/>
            <a:ext cx="4857750" cy="461963"/>
          </a:xfrm>
          <a:prstGeom prst="rect">
            <a:avLst/>
          </a:prstGeom>
          <a:solidFill>
            <a:schemeClr val="accent1"/>
          </a:solidFill>
          <a:ln w="19050">
            <a:solidFill>
              <a:schemeClr val="tx1"/>
            </a:solidFill>
            <a:miter lim="800000"/>
            <a:headEnd/>
            <a:tailEnd/>
          </a:ln>
        </p:spPr>
        <p:txBody>
          <a:bodyPr>
            <a:spAutoFit/>
          </a:bodyPr>
          <a:lstStyle/>
          <a:p>
            <a:pPr eaLnBrk="1" hangingPunct="1"/>
            <a:r>
              <a:rPr lang="en-GB">
                <a:solidFill>
                  <a:schemeClr val="tx1"/>
                </a:solidFill>
              </a:rPr>
              <a:t>Max PCLS: £1.5m x 25% = £375k</a:t>
            </a:r>
          </a:p>
        </p:txBody>
      </p:sp>
      <p:sp>
        <p:nvSpPr>
          <p:cNvPr id="7183" name="Line Callout 2 15"/>
          <p:cNvSpPr>
            <a:spLocks/>
          </p:cNvSpPr>
          <p:nvPr/>
        </p:nvSpPr>
        <p:spPr bwMode="auto">
          <a:xfrm>
            <a:off x="5000625" y="4367213"/>
            <a:ext cx="2214563" cy="928687"/>
          </a:xfrm>
          <a:prstGeom prst="borderCallout2">
            <a:avLst>
              <a:gd name="adj1" fmla="val 17579"/>
              <a:gd name="adj2" fmla="val 514"/>
              <a:gd name="adj3" fmla="val 18750"/>
              <a:gd name="adj4" fmla="val -16667"/>
              <a:gd name="adj5" fmla="val -14093"/>
              <a:gd name="adj6" fmla="val -32153"/>
            </a:avLst>
          </a:prstGeom>
          <a:solidFill>
            <a:schemeClr val="accent1"/>
          </a:solidFill>
          <a:ln w="19050" algn="ctr">
            <a:solidFill>
              <a:schemeClr val="tx1"/>
            </a:solidFill>
            <a:round/>
            <a:headEnd/>
            <a:tailEnd/>
          </a:ln>
        </p:spPr>
        <p:txBody>
          <a:bodyPr/>
          <a:lstStyle/>
          <a:p>
            <a:pPr eaLnBrk="1" hangingPunct="1"/>
            <a:r>
              <a:rPr lang="en-GB" sz="1800">
                <a:solidFill>
                  <a:schemeClr val="tx1"/>
                </a:solidFill>
              </a:rPr>
              <a:t>Applies for Enhanced / Primary Protection</a:t>
            </a:r>
          </a:p>
        </p:txBody>
      </p:sp>
      <p:sp>
        <p:nvSpPr>
          <p:cNvPr id="7184" name="Line Callout 2 16"/>
          <p:cNvSpPr>
            <a:spLocks/>
          </p:cNvSpPr>
          <p:nvPr/>
        </p:nvSpPr>
        <p:spPr bwMode="auto">
          <a:xfrm>
            <a:off x="5000625" y="2690813"/>
            <a:ext cx="2214563" cy="642937"/>
          </a:xfrm>
          <a:prstGeom prst="borderCallout2">
            <a:avLst>
              <a:gd name="adj1" fmla="val 18750"/>
              <a:gd name="adj2" fmla="val 23"/>
              <a:gd name="adj3" fmla="val 18750"/>
              <a:gd name="adj4" fmla="val -16667"/>
              <a:gd name="adj5" fmla="val -19171"/>
              <a:gd name="adj6" fmla="val -33139"/>
            </a:avLst>
          </a:prstGeom>
          <a:solidFill>
            <a:schemeClr val="bg1"/>
          </a:solidFill>
          <a:ln w="19050" algn="ctr">
            <a:solidFill>
              <a:schemeClr val="tx1"/>
            </a:solidFill>
            <a:round/>
            <a:headEnd/>
            <a:tailEnd/>
          </a:ln>
        </p:spPr>
        <p:txBody>
          <a:bodyPr/>
          <a:lstStyle/>
          <a:p>
            <a:pPr eaLnBrk="1" hangingPunct="1"/>
            <a:r>
              <a:rPr lang="en-GB" sz="1800">
                <a:solidFill>
                  <a:schemeClr val="tx1"/>
                </a:solidFill>
              </a:rPr>
              <a:t>Applies for Fixed Protection</a:t>
            </a:r>
          </a:p>
        </p:txBody>
      </p:sp>
      <p:sp>
        <p:nvSpPr>
          <p:cNvPr id="7185" name="TextBox 17"/>
          <p:cNvSpPr txBox="1">
            <a:spLocks noChangeArrowheads="1"/>
          </p:cNvSpPr>
          <p:nvPr/>
        </p:nvSpPr>
        <p:spPr bwMode="auto">
          <a:xfrm>
            <a:off x="7643813" y="4619625"/>
            <a:ext cx="1071562" cy="461963"/>
          </a:xfrm>
          <a:prstGeom prst="rect">
            <a:avLst/>
          </a:prstGeom>
          <a:noFill/>
          <a:ln w="9525">
            <a:noFill/>
            <a:miter lim="800000"/>
            <a:headEnd/>
            <a:tailEnd/>
          </a:ln>
        </p:spPr>
        <p:txBody>
          <a:bodyPr>
            <a:spAutoFit/>
          </a:bodyPr>
          <a:lstStyle/>
          <a:p>
            <a:pPr eaLnBrk="1" hangingPunct="1"/>
            <a:r>
              <a:rPr lang="en-GB" b="1">
                <a:solidFill>
                  <a:srgbClr val="FF0000"/>
                </a:solidFill>
              </a:rPr>
              <a:t>- £75k</a:t>
            </a:r>
          </a:p>
        </p:txBody>
      </p:sp>
      <p:pic>
        <p:nvPicPr>
          <p:cNvPr id="317455"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18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8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8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9" grpId="0" animBg="1"/>
      <p:bldP spid="7180" grpId="0" animBg="1"/>
      <p:bldP spid="7181" grpId="0" animBg="1"/>
      <p:bldP spid="7182" grpId="0" animBg="1"/>
      <p:bldP spid="7183" grpId="0" animBg="1"/>
      <p:bldP spid="7184" grpId="0" animBg="1"/>
      <p:bldP spid="7185" grpId="0"/>
    </p:bldLst>
  </p:timing>
</p:sld>
</file>

<file path=ppt/slides/slide1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8465" name="Rectangle 4"/>
          <p:cNvSpPr>
            <a:spLocks noChangeArrowheads="1"/>
          </p:cNvSpPr>
          <p:nvPr/>
        </p:nvSpPr>
        <p:spPr bwMode="auto">
          <a:xfrm>
            <a:off x="1000125" y="1265238"/>
            <a:ext cx="1928813" cy="4286250"/>
          </a:xfrm>
          <a:prstGeom prst="rect">
            <a:avLst/>
          </a:prstGeom>
          <a:solidFill>
            <a:schemeClr val="accent1"/>
          </a:solidFill>
          <a:ln w="19050" algn="ctr">
            <a:solidFill>
              <a:schemeClr val="tx1"/>
            </a:solidFill>
            <a:round/>
            <a:headEnd/>
            <a:tailEnd/>
          </a:ln>
        </p:spPr>
        <p:txBody>
          <a:bodyPr/>
          <a:lstStyle/>
          <a:p>
            <a:pPr eaLnBrk="1" hangingPunct="1"/>
            <a:endParaRPr lang="en-US" sz="1800">
              <a:solidFill>
                <a:schemeClr val="tx1"/>
              </a:solidFill>
            </a:endParaRPr>
          </a:p>
        </p:txBody>
      </p:sp>
      <p:sp>
        <p:nvSpPr>
          <p:cNvPr id="8197" name="TextBox 10"/>
          <p:cNvSpPr txBox="1">
            <a:spLocks noChangeArrowheads="1"/>
          </p:cNvSpPr>
          <p:nvPr/>
        </p:nvSpPr>
        <p:spPr bwMode="auto">
          <a:xfrm>
            <a:off x="1071563" y="1466850"/>
            <a:ext cx="1714500" cy="923925"/>
          </a:xfrm>
          <a:prstGeom prst="rect">
            <a:avLst/>
          </a:prstGeom>
          <a:noFill/>
          <a:ln w="9525">
            <a:noFill/>
            <a:miter lim="800000"/>
            <a:headEnd/>
            <a:tailEnd/>
          </a:ln>
        </p:spPr>
        <p:txBody>
          <a:bodyPr>
            <a:spAutoFit/>
          </a:bodyPr>
          <a:lstStyle/>
          <a:p>
            <a:pPr algn="ctr" eaLnBrk="1" hangingPunct="1"/>
            <a:r>
              <a:rPr lang="en-GB" sz="1800" b="1">
                <a:solidFill>
                  <a:schemeClr val="tx1"/>
                </a:solidFill>
              </a:rPr>
              <a:t>Pre 2012</a:t>
            </a:r>
          </a:p>
          <a:p>
            <a:pPr algn="ctr" eaLnBrk="1" hangingPunct="1"/>
            <a:endParaRPr lang="en-GB" sz="1800" b="1">
              <a:solidFill>
                <a:schemeClr val="tx1"/>
              </a:solidFill>
            </a:endParaRPr>
          </a:p>
          <a:p>
            <a:pPr algn="ctr" eaLnBrk="1" hangingPunct="1"/>
            <a:r>
              <a:rPr lang="en-GB" sz="1800" b="1">
                <a:solidFill>
                  <a:schemeClr val="tx1"/>
                </a:solidFill>
              </a:rPr>
              <a:t>Vests £1.5m</a:t>
            </a:r>
          </a:p>
        </p:txBody>
      </p:sp>
      <p:sp>
        <p:nvSpPr>
          <p:cNvPr id="318467" name="TextBox 11"/>
          <p:cNvSpPr txBox="1">
            <a:spLocks noChangeArrowheads="1"/>
          </p:cNvSpPr>
          <p:nvPr/>
        </p:nvSpPr>
        <p:spPr bwMode="auto">
          <a:xfrm>
            <a:off x="1214438" y="908050"/>
            <a:ext cx="1500187" cy="369888"/>
          </a:xfrm>
          <a:prstGeom prst="rect">
            <a:avLst/>
          </a:prstGeom>
          <a:noFill/>
          <a:ln w="9525">
            <a:noFill/>
            <a:miter lim="800000"/>
            <a:headEnd/>
            <a:tailEnd/>
          </a:ln>
        </p:spPr>
        <p:txBody>
          <a:bodyPr>
            <a:spAutoFit/>
          </a:bodyPr>
          <a:lstStyle/>
          <a:p>
            <a:pPr eaLnBrk="1" hangingPunct="1"/>
            <a:r>
              <a:rPr lang="en-GB" sz="1800" b="1">
                <a:solidFill>
                  <a:schemeClr val="tx1"/>
                </a:solidFill>
              </a:rPr>
              <a:t>Fund = £3m</a:t>
            </a:r>
          </a:p>
        </p:txBody>
      </p:sp>
      <p:sp>
        <p:nvSpPr>
          <p:cNvPr id="8199" name="Right Brace 12"/>
          <p:cNvSpPr>
            <a:spLocks/>
          </p:cNvSpPr>
          <p:nvPr/>
        </p:nvSpPr>
        <p:spPr bwMode="auto">
          <a:xfrm>
            <a:off x="3143250" y="1265238"/>
            <a:ext cx="285750" cy="2143125"/>
          </a:xfrm>
          <a:prstGeom prst="rightBrace">
            <a:avLst>
              <a:gd name="adj1" fmla="val 8333"/>
              <a:gd name="adj2" fmla="val 50000"/>
            </a:avLst>
          </a:prstGeom>
          <a:solidFill>
            <a:schemeClr val="accent1"/>
          </a:solidFill>
          <a:ln w="9525" algn="ctr">
            <a:solidFill>
              <a:schemeClr val="tx1"/>
            </a:solidFill>
            <a:round/>
            <a:headEnd/>
            <a:tailEnd/>
          </a:ln>
        </p:spPr>
        <p:txBody>
          <a:bodyPr/>
          <a:lstStyle/>
          <a:p>
            <a:pPr eaLnBrk="1" hangingPunct="1"/>
            <a:endParaRPr lang="en-US" sz="1800">
              <a:solidFill>
                <a:schemeClr val="tx1"/>
              </a:solidFill>
            </a:endParaRPr>
          </a:p>
        </p:txBody>
      </p:sp>
      <p:sp>
        <p:nvSpPr>
          <p:cNvPr id="8201" name="TextBox 17"/>
          <p:cNvSpPr txBox="1">
            <a:spLocks noChangeArrowheads="1"/>
          </p:cNvSpPr>
          <p:nvPr/>
        </p:nvSpPr>
        <p:spPr bwMode="auto">
          <a:xfrm>
            <a:off x="4214813" y="1600200"/>
            <a:ext cx="3571875" cy="1477963"/>
          </a:xfrm>
          <a:prstGeom prst="rect">
            <a:avLst/>
          </a:prstGeom>
          <a:noFill/>
          <a:ln w="19050">
            <a:solidFill>
              <a:schemeClr val="tx1"/>
            </a:solidFill>
            <a:miter lim="800000"/>
            <a:headEnd/>
            <a:tailEnd/>
          </a:ln>
        </p:spPr>
        <p:txBody>
          <a:bodyPr>
            <a:spAutoFit/>
          </a:bodyPr>
          <a:lstStyle/>
          <a:p>
            <a:pPr eaLnBrk="1" hangingPunct="1"/>
            <a:r>
              <a:rPr lang="en-GB" sz="1800">
                <a:solidFill>
                  <a:schemeClr val="tx1"/>
                </a:solidFill>
              </a:rPr>
              <a:t>Fund £1.5m x 25% = £375k</a:t>
            </a:r>
          </a:p>
          <a:p>
            <a:pPr eaLnBrk="1" hangingPunct="1"/>
            <a:endParaRPr lang="en-GB" sz="1800">
              <a:solidFill>
                <a:schemeClr val="tx1"/>
              </a:solidFill>
            </a:endParaRPr>
          </a:p>
          <a:p>
            <a:pPr eaLnBrk="1" hangingPunct="1"/>
            <a:endParaRPr lang="en-GB" sz="1800">
              <a:solidFill>
                <a:schemeClr val="tx1"/>
              </a:solidFill>
            </a:endParaRPr>
          </a:p>
          <a:p>
            <a:pPr eaLnBrk="1" hangingPunct="1"/>
            <a:endParaRPr lang="en-GB" sz="1800">
              <a:solidFill>
                <a:schemeClr val="tx1"/>
              </a:solidFill>
            </a:endParaRPr>
          </a:p>
          <a:p>
            <a:pPr eaLnBrk="1" hangingPunct="1"/>
            <a:endParaRPr lang="en-GB" sz="1800">
              <a:solidFill>
                <a:schemeClr val="tx1"/>
              </a:solidFill>
            </a:endParaRPr>
          </a:p>
        </p:txBody>
      </p:sp>
      <p:sp>
        <p:nvSpPr>
          <p:cNvPr id="8202" name="TextBox 18"/>
          <p:cNvSpPr txBox="1">
            <a:spLocks noChangeArrowheads="1"/>
          </p:cNvSpPr>
          <p:nvPr/>
        </p:nvSpPr>
        <p:spPr bwMode="auto">
          <a:xfrm>
            <a:off x="4214813" y="3600450"/>
            <a:ext cx="3571875" cy="1754188"/>
          </a:xfrm>
          <a:prstGeom prst="rect">
            <a:avLst/>
          </a:prstGeom>
          <a:noFill/>
          <a:ln w="19050">
            <a:solidFill>
              <a:schemeClr val="tx1"/>
            </a:solidFill>
            <a:miter lim="800000"/>
            <a:headEnd/>
            <a:tailEnd/>
          </a:ln>
        </p:spPr>
        <p:txBody>
          <a:bodyPr>
            <a:spAutoFit/>
          </a:bodyPr>
          <a:lstStyle/>
          <a:p>
            <a:pPr eaLnBrk="1" hangingPunct="1"/>
            <a:r>
              <a:rPr lang="en-GB" sz="1800">
                <a:solidFill>
                  <a:schemeClr val="tx1"/>
                </a:solidFill>
              </a:rPr>
              <a:t>Available portion of member’s lump sum allowance = 17% (100% - 83%)</a:t>
            </a:r>
          </a:p>
          <a:p>
            <a:pPr eaLnBrk="1" hangingPunct="1"/>
            <a:endParaRPr lang="en-GB" sz="1800">
              <a:solidFill>
                <a:schemeClr val="tx1"/>
              </a:solidFill>
            </a:endParaRPr>
          </a:p>
          <a:p>
            <a:pPr eaLnBrk="1" hangingPunct="1"/>
            <a:endParaRPr lang="en-GB" sz="1800">
              <a:solidFill>
                <a:schemeClr val="tx1"/>
              </a:solidFill>
            </a:endParaRPr>
          </a:p>
          <a:p>
            <a:pPr eaLnBrk="1" hangingPunct="1"/>
            <a:endParaRPr lang="en-GB" sz="1800">
              <a:solidFill>
                <a:schemeClr val="tx1"/>
              </a:solidFill>
            </a:endParaRPr>
          </a:p>
        </p:txBody>
      </p:sp>
      <p:sp>
        <p:nvSpPr>
          <p:cNvPr id="20" name="Right Brace 19"/>
          <p:cNvSpPr/>
          <p:nvPr/>
        </p:nvSpPr>
        <p:spPr bwMode="auto">
          <a:xfrm>
            <a:off x="3143250" y="3408363"/>
            <a:ext cx="285750" cy="2143125"/>
          </a:xfrm>
          <a:prstGeom prst="rightBrace">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a:lstStyle/>
          <a:p>
            <a:pPr eaLnBrk="1" hangingPunct="1">
              <a:defRPr/>
            </a:pPr>
            <a:endParaRPr lang="en-GB" sz="1800">
              <a:solidFill>
                <a:schemeClr val="tx1"/>
              </a:solidFill>
              <a:latin typeface="Arial" pitchFamily="34" charset="0"/>
              <a:cs typeface="Arial" pitchFamily="34" charset="0"/>
            </a:endParaRPr>
          </a:p>
        </p:txBody>
      </p:sp>
      <p:sp>
        <p:nvSpPr>
          <p:cNvPr id="318472" name="TextBox 20"/>
          <p:cNvSpPr txBox="1">
            <a:spLocks noChangeArrowheads="1"/>
          </p:cNvSpPr>
          <p:nvPr/>
        </p:nvSpPr>
        <p:spPr bwMode="auto">
          <a:xfrm>
            <a:off x="3857625" y="836613"/>
            <a:ext cx="4286250" cy="369887"/>
          </a:xfrm>
          <a:prstGeom prst="rect">
            <a:avLst/>
          </a:prstGeom>
          <a:noFill/>
          <a:ln w="28575">
            <a:solidFill>
              <a:srgbClr val="6699FF"/>
            </a:solidFill>
            <a:miter lim="800000"/>
            <a:headEnd/>
            <a:tailEnd/>
          </a:ln>
        </p:spPr>
        <p:txBody>
          <a:bodyPr>
            <a:spAutoFit/>
          </a:bodyPr>
          <a:lstStyle/>
          <a:p>
            <a:pPr eaLnBrk="1" hangingPunct="1"/>
            <a:r>
              <a:rPr lang="en-GB" sz="1800">
                <a:solidFill>
                  <a:schemeClr val="tx1"/>
                </a:solidFill>
              </a:rPr>
              <a:t>Partial Crystallisation PCLS Calculation</a:t>
            </a:r>
          </a:p>
        </p:txBody>
      </p:sp>
      <p:sp>
        <p:nvSpPr>
          <p:cNvPr id="22" name="Rectangle 4"/>
          <p:cNvSpPr>
            <a:spLocks noChangeArrowheads="1"/>
          </p:cNvSpPr>
          <p:nvPr/>
        </p:nvSpPr>
        <p:spPr bwMode="auto">
          <a:xfrm>
            <a:off x="987425" y="3414713"/>
            <a:ext cx="1928813" cy="2152650"/>
          </a:xfrm>
          <a:prstGeom prst="rect">
            <a:avLst/>
          </a:prstGeom>
          <a:solidFill>
            <a:schemeClr val="accent1">
              <a:lumMod val="75000"/>
            </a:schemeClr>
          </a:solidFill>
          <a:ln w="19050" algn="ctr">
            <a:solidFill>
              <a:schemeClr val="tx1"/>
            </a:solidFill>
            <a:round/>
            <a:headEnd/>
            <a:tailEnd/>
          </a:ln>
        </p:spPr>
        <p:txBody>
          <a:bodyPr/>
          <a:lstStyle/>
          <a:p>
            <a:pPr eaLnBrk="1" hangingPunct="1">
              <a:defRPr/>
            </a:pPr>
            <a:endParaRPr lang="en-US" sz="1800">
              <a:solidFill>
                <a:schemeClr val="tx1"/>
              </a:solidFill>
            </a:endParaRPr>
          </a:p>
        </p:txBody>
      </p:sp>
      <p:sp>
        <p:nvSpPr>
          <p:cNvPr id="8206" name="TextBox 16"/>
          <p:cNvSpPr txBox="1">
            <a:spLocks noChangeArrowheads="1"/>
          </p:cNvSpPr>
          <p:nvPr/>
        </p:nvSpPr>
        <p:spPr bwMode="auto">
          <a:xfrm>
            <a:off x="1042988" y="3630613"/>
            <a:ext cx="1714500" cy="923925"/>
          </a:xfrm>
          <a:prstGeom prst="rect">
            <a:avLst/>
          </a:prstGeom>
          <a:noFill/>
          <a:ln w="9525">
            <a:noFill/>
            <a:miter lim="800000"/>
            <a:headEnd/>
            <a:tailEnd/>
          </a:ln>
        </p:spPr>
        <p:txBody>
          <a:bodyPr>
            <a:spAutoFit/>
          </a:bodyPr>
          <a:lstStyle/>
          <a:p>
            <a:pPr algn="ctr" eaLnBrk="1" hangingPunct="1"/>
            <a:r>
              <a:rPr lang="en-GB" sz="1800" b="1">
                <a:solidFill>
                  <a:schemeClr val="tx1"/>
                </a:solidFill>
              </a:rPr>
              <a:t>Post 2012</a:t>
            </a:r>
          </a:p>
          <a:p>
            <a:pPr algn="ctr" eaLnBrk="1" hangingPunct="1"/>
            <a:endParaRPr lang="en-GB" sz="1800" b="1">
              <a:solidFill>
                <a:schemeClr val="tx1"/>
              </a:solidFill>
            </a:endParaRPr>
          </a:p>
          <a:p>
            <a:pPr algn="ctr" eaLnBrk="1" hangingPunct="1"/>
            <a:r>
              <a:rPr lang="en-GB" sz="1800" b="1">
                <a:solidFill>
                  <a:schemeClr val="tx1"/>
                </a:solidFill>
              </a:rPr>
              <a:t>Vests £1.5m</a:t>
            </a:r>
          </a:p>
        </p:txBody>
      </p:sp>
      <p:sp>
        <p:nvSpPr>
          <p:cNvPr id="8207" name="TextBox 22"/>
          <p:cNvSpPr txBox="1">
            <a:spLocks noChangeArrowheads="1"/>
          </p:cNvSpPr>
          <p:nvPr/>
        </p:nvSpPr>
        <p:spPr bwMode="auto">
          <a:xfrm>
            <a:off x="6572250" y="5580063"/>
            <a:ext cx="1214438" cy="369887"/>
          </a:xfrm>
          <a:prstGeom prst="rect">
            <a:avLst/>
          </a:prstGeom>
          <a:noFill/>
          <a:ln w="19050">
            <a:solidFill>
              <a:srgbClr val="FF0000"/>
            </a:solidFill>
            <a:miter lim="800000"/>
            <a:headEnd/>
            <a:tailEnd/>
          </a:ln>
        </p:spPr>
        <p:txBody>
          <a:bodyPr>
            <a:spAutoFit/>
          </a:bodyPr>
          <a:lstStyle/>
          <a:p>
            <a:pPr eaLnBrk="1" hangingPunct="1"/>
            <a:r>
              <a:rPr lang="en-GB" sz="1800" b="1">
                <a:solidFill>
                  <a:srgbClr val="FF0000"/>
                </a:solidFill>
              </a:rPr>
              <a:t>- £11,250</a:t>
            </a:r>
          </a:p>
        </p:txBody>
      </p:sp>
      <p:cxnSp>
        <p:nvCxnSpPr>
          <p:cNvPr id="17" name="Straight Connector 16"/>
          <p:cNvCxnSpPr>
            <a:cxnSpLocks noChangeShapeType="1"/>
          </p:cNvCxnSpPr>
          <p:nvPr/>
        </p:nvCxnSpPr>
        <p:spPr bwMode="auto">
          <a:xfrm>
            <a:off x="971550" y="3414713"/>
            <a:ext cx="1944688" cy="0"/>
          </a:xfrm>
          <a:prstGeom prst="line">
            <a:avLst/>
          </a:prstGeom>
          <a:noFill/>
          <a:ln w="19050" algn="ctr">
            <a:solidFill>
              <a:schemeClr val="tx1"/>
            </a:solidFill>
            <a:round/>
            <a:headEnd/>
            <a:tailEnd/>
          </a:ln>
        </p:spPr>
      </p:cxnSp>
      <p:sp>
        <p:nvSpPr>
          <p:cNvPr id="18" name="TextBox 17"/>
          <p:cNvSpPr txBox="1">
            <a:spLocks noChangeArrowheads="1"/>
          </p:cNvSpPr>
          <p:nvPr/>
        </p:nvSpPr>
        <p:spPr bwMode="auto">
          <a:xfrm>
            <a:off x="4214813" y="2051050"/>
            <a:ext cx="3571875" cy="923925"/>
          </a:xfrm>
          <a:prstGeom prst="rect">
            <a:avLst/>
          </a:prstGeom>
          <a:noFill/>
          <a:ln w="9525">
            <a:noFill/>
            <a:miter lim="800000"/>
            <a:headEnd/>
            <a:tailEnd/>
          </a:ln>
        </p:spPr>
        <p:txBody>
          <a:bodyPr>
            <a:spAutoFit/>
          </a:bodyPr>
          <a:lstStyle/>
          <a:p>
            <a:pPr eaLnBrk="1" hangingPunct="1"/>
            <a:r>
              <a:rPr lang="en-GB" sz="1800">
                <a:solidFill>
                  <a:schemeClr val="tx1"/>
                </a:solidFill>
              </a:rPr>
              <a:t>Used 83% (1.5/1.8) of ‘available portion of member’s lump sum allowance’</a:t>
            </a:r>
          </a:p>
        </p:txBody>
      </p:sp>
      <p:cxnSp>
        <p:nvCxnSpPr>
          <p:cNvPr id="24" name="Straight Connector 23"/>
          <p:cNvCxnSpPr>
            <a:cxnSpLocks noChangeShapeType="1"/>
            <a:stCxn id="8199" idx="1"/>
            <a:endCxn id="8201" idx="1"/>
          </p:cNvCxnSpPr>
          <p:nvPr/>
        </p:nvCxnSpPr>
        <p:spPr bwMode="auto">
          <a:xfrm rot="10800000" flipH="1" flipV="1">
            <a:off x="3429000" y="2336800"/>
            <a:ext cx="785813" cy="3175"/>
          </a:xfrm>
          <a:prstGeom prst="line">
            <a:avLst/>
          </a:prstGeom>
          <a:noFill/>
          <a:ln w="9525" algn="ctr">
            <a:solidFill>
              <a:schemeClr val="tx1"/>
            </a:solidFill>
            <a:round/>
            <a:headEnd/>
            <a:tailEnd/>
          </a:ln>
        </p:spPr>
      </p:cxnSp>
      <p:sp>
        <p:nvSpPr>
          <p:cNvPr id="25" name="TextBox 24"/>
          <p:cNvSpPr txBox="1">
            <a:spLocks noChangeArrowheads="1"/>
          </p:cNvSpPr>
          <p:nvPr/>
        </p:nvSpPr>
        <p:spPr bwMode="auto">
          <a:xfrm>
            <a:off x="4214813" y="4548188"/>
            <a:ext cx="3571875" cy="646112"/>
          </a:xfrm>
          <a:prstGeom prst="rect">
            <a:avLst/>
          </a:prstGeom>
          <a:noFill/>
          <a:ln w="9525">
            <a:noFill/>
            <a:miter lim="800000"/>
            <a:headEnd/>
            <a:tailEnd/>
          </a:ln>
        </p:spPr>
        <p:txBody>
          <a:bodyPr>
            <a:spAutoFit/>
          </a:bodyPr>
          <a:lstStyle/>
          <a:p>
            <a:pPr eaLnBrk="1" hangingPunct="1"/>
            <a:r>
              <a:rPr lang="en-GB" sz="1800">
                <a:solidFill>
                  <a:schemeClr val="tx1"/>
                </a:solidFill>
              </a:rPr>
              <a:t>LTA of £1.5m x 17% x 25% = PCLS of £63,750</a:t>
            </a:r>
          </a:p>
        </p:txBody>
      </p:sp>
      <p:cxnSp>
        <p:nvCxnSpPr>
          <p:cNvPr id="27" name="Straight Connector 26"/>
          <p:cNvCxnSpPr>
            <a:cxnSpLocks noChangeShapeType="1"/>
            <a:stCxn id="20" idx="1"/>
            <a:endCxn id="8202" idx="1"/>
          </p:cNvCxnSpPr>
          <p:nvPr/>
        </p:nvCxnSpPr>
        <p:spPr bwMode="auto">
          <a:xfrm rot="10800000" flipH="1">
            <a:off x="3429000" y="4476750"/>
            <a:ext cx="785813" cy="3175"/>
          </a:xfrm>
          <a:prstGeom prst="line">
            <a:avLst/>
          </a:prstGeom>
          <a:noFill/>
          <a:ln w="9525" algn="ctr">
            <a:solidFill>
              <a:schemeClr val="tx1"/>
            </a:solidFill>
            <a:round/>
            <a:headEnd/>
            <a:tailEnd/>
          </a:ln>
        </p:spPr>
      </p:cxnSp>
      <p:pic>
        <p:nvPicPr>
          <p:cNvPr id="318481"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19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20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20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20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2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p:bldP spid="8199" grpId="0" animBg="1"/>
      <p:bldP spid="8201" grpId="0" animBg="1"/>
      <p:bldP spid="8202" grpId="0" animBg="1"/>
      <p:bldP spid="20" grpId="0" animBg="1"/>
      <p:bldP spid="22" grpId="0" animBg="1"/>
      <p:bldP spid="8206" grpId="0"/>
      <p:bldP spid="8207" grpId="0" animBg="1"/>
      <p:bldP spid="18" grpId="0"/>
      <p:bldP spid="25" grpId="0"/>
    </p:bldLst>
  </p:timing>
</p:sld>
</file>

<file path=ppt/slides/slide1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9489" name="Text Box 3"/>
          <p:cNvSpPr txBox="1">
            <a:spLocks noChangeArrowheads="1"/>
          </p:cNvSpPr>
          <p:nvPr/>
        </p:nvSpPr>
        <p:spPr bwMode="auto">
          <a:xfrm>
            <a:off x="539750" y="404813"/>
            <a:ext cx="7777163" cy="5016500"/>
          </a:xfrm>
          <a:prstGeom prst="rect">
            <a:avLst/>
          </a:prstGeom>
          <a:noFill/>
          <a:ln w="9525">
            <a:noFill/>
            <a:miter lim="800000"/>
            <a:headEnd/>
            <a:tailEnd/>
          </a:ln>
        </p:spPr>
        <p:txBody>
          <a:bodyPr>
            <a:spAutoFit/>
          </a:bodyPr>
          <a:lstStyle/>
          <a:p>
            <a:pPr marL="361950" indent="-361950" eaLnBrk="1" hangingPunct="1">
              <a:spcBef>
                <a:spcPct val="50000"/>
              </a:spcBef>
            </a:pPr>
            <a:r>
              <a:rPr lang="en-GB" sz="3200" b="1">
                <a:solidFill>
                  <a:srgbClr val="6699FF"/>
                </a:solidFill>
              </a:rPr>
              <a:t>Intentional or an Oversight?</a:t>
            </a:r>
            <a:endParaRPr lang="en-GB">
              <a:solidFill>
                <a:schemeClr val="tx1"/>
              </a:solidFill>
            </a:endParaRPr>
          </a:p>
          <a:p>
            <a:pPr marL="361950" indent="-361950" eaLnBrk="1" hangingPunct="1">
              <a:spcBef>
                <a:spcPct val="50000"/>
              </a:spcBef>
              <a:buClr>
                <a:srgbClr val="6699FF"/>
              </a:buClr>
              <a:buSzPct val="150000"/>
              <a:buFontTx/>
              <a:buChar char="•"/>
            </a:pPr>
            <a:r>
              <a:rPr lang="en-GB">
                <a:solidFill>
                  <a:schemeClr val="tx1"/>
                </a:solidFill>
              </a:rPr>
              <a:t>AMPS highlighted point in October consultation feedback</a:t>
            </a:r>
            <a:br>
              <a:rPr lang="en-GB">
                <a:solidFill>
                  <a:schemeClr val="tx1"/>
                </a:solidFill>
              </a:rPr>
            </a:br>
            <a:endParaRPr lang="en-GB">
              <a:solidFill>
                <a:schemeClr val="tx1"/>
              </a:solidFill>
            </a:endParaRPr>
          </a:p>
          <a:p>
            <a:pPr marL="361950" indent="-361950" eaLnBrk="1" hangingPunct="1">
              <a:spcBef>
                <a:spcPct val="50000"/>
              </a:spcBef>
              <a:buClr>
                <a:srgbClr val="6699FF"/>
              </a:buClr>
              <a:buSzPct val="150000"/>
              <a:buFontTx/>
              <a:buChar char="•"/>
            </a:pPr>
            <a:r>
              <a:rPr lang="en-GB">
                <a:solidFill>
                  <a:schemeClr val="tx1"/>
                </a:solidFill>
              </a:rPr>
              <a:t>Contrary to commitment that a reduction in the LTA will not have a retrospective impact</a:t>
            </a:r>
            <a:br>
              <a:rPr lang="en-GB">
                <a:solidFill>
                  <a:schemeClr val="tx1"/>
                </a:solidFill>
              </a:rPr>
            </a:br>
            <a:endParaRPr lang="en-GB">
              <a:solidFill>
                <a:schemeClr val="tx1"/>
              </a:solidFill>
            </a:endParaRPr>
          </a:p>
          <a:p>
            <a:pPr marL="361950" indent="-361950" eaLnBrk="1" hangingPunct="1">
              <a:spcBef>
                <a:spcPct val="50000"/>
              </a:spcBef>
              <a:buClr>
                <a:srgbClr val="6699FF"/>
              </a:buClr>
              <a:buSzPct val="150000"/>
              <a:buFontTx/>
              <a:buChar char="•"/>
            </a:pPr>
            <a:r>
              <a:rPr lang="en-GB">
                <a:solidFill>
                  <a:schemeClr val="tx1"/>
                </a:solidFill>
              </a:rPr>
              <a:t>HMRC state in their FAQs if you have EP or PP you will not be affected by reduction in LTA!</a:t>
            </a:r>
            <a:br>
              <a:rPr lang="en-GB">
                <a:solidFill>
                  <a:schemeClr val="tx1"/>
                </a:solidFill>
              </a:rPr>
            </a:br>
            <a:endParaRPr lang="en-GB">
              <a:solidFill>
                <a:schemeClr val="tx1"/>
              </a:solidFill>
            </a:endParaRPr>
          </a:p>
          <a:p>
            <a:pPr marL="361950" indent="-361950" eaLnBrk="1" hangingPunct="1">
              <a:spcBef>
                <a:spcPct val="50000"/>
              </a:spcBef>
              <a:buClr>
                <a:srgbClr val="6699FF"/>
              </a:buClr>
              <a:buSzPct val="150000"/>
              <a:buFontTx/>
              <a:buChar char="•"/>
            </a:pPr>
            <a:r>
              <a:rPr lang="en-GB">
                <a:solidFill>
                  <a:schemeClr val="tx1"/>
                </a:solidFill>
              </a:rPr>
              <a:t>Watch this space</a:t>
            </a:r>
          </a:p>
        </p:txBody>
      </p:sp>
      <p:pic>
        <p:nvPicPr>
          <p:cNvPr id="319490"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0513" name="Rectangle 4"/>
          <p:cNvSpPr>
            <a:spLocks noChangeArrowheads="1"/>
          </p:cNvSpPr>
          <p:nvPr/>
        </p:nvSpPr>
        <p:spPr bwMode="auto">
          <a:xfrm>
            <a:off x="1000125" y="1262063"/>
            <a:ext cx="1928813" cy="4286250"/>
          </a:xfrm>
          <a:prstGeom prst="rect">
            <a:avLst/>
          </a:prstGeom>
          <a:solidFill>
            <a:schemeClr val="accent1"/>
          </a:solidFill>
          <a:ln w="19050" algn="ctr">
            <a:solidFill>
              <a:schemeClr val="tx1"/>
            </a:solidFill>
            <a:round/>
            <a:headEnd/>
            <a:tailEnd/>
          </a:ln>
        </p:spPr>
        <p:txBody>
          <a:bodyPr/>
          <a:lstStyle/>
          <a:p>
            <a:pPr eaLnBrk="1" hangingPunct="1"/>
            <a:endParaRPr lang="en-US" sz="1800">
              <a:solidFill>
                <a:schemeClr val="tx1"/>
              </a:solidFill>
            </a:endParaRPr>
          </a:p>
        </p:txBody>
      </p:sp>
      <p:sp>
        <p:nvSpPr>
          <p:cNvPr id="320514" name="TextBox 10"/>
          <p:cNvSpPr txBox="1">
            <a:spLocks noChangeArrowheads="1"/>
          </p:cNvSpPr>
          <p:nvPr/>
        </p:nvSpPr>
        <p:spPr bwMode="auto">
          <a:xfrm>
            <a:off x="1071563" y="1463675"/>
            <a:ext cx="1714500" cy="1200150"/>
          </a:xfrm>
          <a:prstGeom prst="rect">
            <a:avLst/>
          </a:prstGeom>
          <a:noFill/>
          <a:ln w="9525">
            <a:noFill/>
            <a:miter lim="800000"/>
            <a:headEnd/>
            <a:tailEnd/>
          </a:ln>
        </p:spPr>
        <p:txBody>
          <a:bodyPr>
            <a:spAutoFit/>
          </a:bodyPr>
          <a:lstStyle/>
          <a:p>
            <a:pPr eaLnBrk="1" hangingPunct="1"/>
            <a:r>
              <a:rPr lang="en-GB" sz="1800" b="1">
                <a:solidFill>
                  <a:schemeClr val="tx1"/>
                </a:solidFill>
              </a:rPr>
              <a:t>Pre 2012</a:t>
            </a:r>
          </a:p>
          <a:p>
            <a:pPr eaLnBrk="1" hangingPunct="1"/>
            <a:endParaRPr lang="en-GB" sz="1800" b="1">
              <a:solidFill>
                <a:schemeClr val="tx1"/>
              </a:solidFill>
            </a:endParaRPr>
          </a:p>
          <a:p>
            <a:pPr eaLnBrk="1" hangingPunct="1"/>
            <a:r>
              <a:rPr lang="en-GB" sz="1800" b="1">
                <a:solidFill>
                  <a:schemeClr val="tx1"/>
                </a:solidFill>
              </a:rPr>
              <a:t>Vests £900k</a:t>
            </a:r>
          </a:p>
          <a:p>
            <a:pPr eaLnBrk="1" hangingPunct="1"/>
            <a:endParaRPr lang="en-GB" sz="1800">
              <a:solidFill>
                <a:schemeClr val="tx1"/>
              </a:solidFill>
            </a:endParaRPr>
          </a:p>
        </p:txBody>
      </p:sp>
      <p:sp>
        <p:nvSpPr>
          <p:cNvPr id="320515" name="Right Brace 12"/>
          <p:cNvSpPr>
            <a:spLocks/>
          </p:cNvSpPr>
          <p:nvPr/>
        </p:nvSpPr>
        <p:spPr bwMode="auto">
          <a:xfrm>
            <a:off x="3143250" y="1262063"/>
            <a:ext cx="285750" cy="1785937"/>
          </a:xfrm>
          <a:prstGeom prst="rightBrace">
            <a:avLst>
              <a:gd name="adj1" fmla="val 8333"/>
              <a:gd name="adj2" fmla="val 50000"/>
            </a:avLst>
          </a:prstGeom>
          <a:solidFill>
            <a:schemeClr val="accent1"/>
          </a:solidFill>
          <a:ln w="9525" algn="ctr">
            <a:solidFill>
              <a:schemeClr val="tx1"/>
            </a:solidFill>
            <a:round/>
            <a:headEnd/>
            <a:tailEnd/>
          </a:ln>
        </p:spPr>
        <p:txBody>
          <a:bodyPr/>
          <a:lstStyle/>
          <a:p>
            <a:pPr eaLnBrk="1" hangingPunct="1"/>
            <a:endParaRPr lang="en-US" sz="1800">
              <a:solidFill>
                <a:schemeClr val="tx1"/>
              </a:solidFill>
            </a:endParaRPr>
          </a:p>
        </p:txBody>
      </p:sp>
      <p:cxnSp>
        <p:nvCxnSpPr>
          <p:cNvPr id="320516" name="Straight Connector 14"/>
          <p:cNvCxnSpPr>
            <a:cxnSpLocks noChangeShapeType="1"/>
          </p:cNvCxnSpPr>
          <p:nvPr/>
        </p:nvCxnSpPr>
        <p:spPr bwMode="auto">
          <a:xfrm rot="10800000" flipH="1">
            <a:off x="1000125" y="3051175"/>
            <a:ext cx="1928813" cy="0"/>
          </a:xfrm>
          <a:prstGeom prst="line">
            <a:avLst/>
          </a:prstGeom>
          <a:noFill/>
          <a:ln w="19050" algn="ctr">
            <a:solidFill>
              <a:schemeClr val="tx1"/>
            </a:solidFill>
            <a:prstDash val="dashDot"/>
            <a:round/>
            <a:headEnd/>
            <a:tailEnd/>
          </a:ln>
        </p:spPr>
      </p:cxnSp>
      <p:sp>
        <p:nvSpPr>
          <p:cNvPr id="320517" name="TextBox 17"/>
          <p:cNvSpPr txBox="1">
            <a:spLocks noChangeArrowheads="1"/>
          </p:cNvSpPr>
          <p:nvPr/>
        </p:nvSpPr>
        <p:spPr bwMode="auto">
          <a:xfrm>
            <a:off x="3786188" y="1830388"/>
            <a:ext cx="4429125" cy="646112"/>
          </a:xfrm>
          <a:prstGeom prst="rect">
            <a:avLst/>
          </a:prstGeom>
          <a:noFill/>
          <a:ln w="19050">
            <a:solidFill>
              <a:schemeClr val="tx1"/>
            </a:solidFill>
            <a:miter lim="800000"/>
            <a:headEnd/>
            <a:tailEnd/>
          </a:ln>
        </p:spPr>
        <p:txBody>
          <a:bodyPr>
            <a:spAutoFit/>
          </a:bodyPr>
          <a:lstStyle/>
          <a:p>
            <a:pPr eaLnBrk="1" hangingPunct="1"/>
            <a:r>
              <a:rPr lang="en-GB" sz="1800">
                <a:solidFill>
                  <a:schemeClr val="tx1"/>
                </a:solidFill>
              </a:rPr>
              <a:t>£900k represents </a:t>
            </a:r>
          </a:p>
          <a:p>
            <a:pPr eaLnBrk="1" hangingPunct="1"/>
            <a:r>
              <a:rPr lang="en-GB" sz="1800">
                <a:solidFill>
                  <a:schemeClr val="tx1"/>
                </a:solidFill>
              </a:rPr>
              <a:t>50% of LTA of £1.8m</a:t>
            </a:r>
          </a:p>
        </p:txBody>
      </p:sp>
      <p:sp>
        <p:nvSpPr>
          <p:cNvPr id="19" name="TextBox 18"/>
          <p:cNvSpPr txBox="1"/>
          <p:nvPr/>
        </p:nvSpPr>
        <p:spPr>
          <a:xfrm>
            <a:off x="3786188" y="3146425"/>
            <a:ext cx="4429125" cy="2308225"/>
          </a:xfrm>
          <a:prstGeom prst="rect">
            <a:avLst/>
          </a:prstGeom>
          <a:noFill/>
          <a:ln w="19050">
            <a:solidFill>
              <a:schemeClr val="tx1"/>
            </a:solidFill>
          </a:ln>
        </p:spPr>
        <p:txBody>
          <a:bodyPr>
            <a:spAutoFit/>
          </a:bodyPr>
          <a:lstStyle/>
          <a:p>
            <a:pPr eaLnBrk="1" hangingPunct="1">
              <a:defRPr/>
            </a:pPr>
            <a:r>
              <a:rPr lang="en-GB" sz="1800" dirty="0">
                <a:solidFill>
                  <a:schemeClr val="tx1"/>
                </a:solidFill>
              </a:rPr>
              <a:t>How much of the LTA has been used up?</a:t>
            </a:r>
          </a:p>
          <a:p>
            <a:pPr eaLnBrk="1" hangingPunct="1">
              <a:defRPr/>
            </a:pPr>
            <a:endParaRPr lang="en-GB" sz="1800" dirty="0">
              <a:solidFill>
                <a:schemeClr val="tx1"/>
              </a:solidFill>
            </a:endParaRPr>
          </a:p>
          <a:p>
            <a:pPr marL="342900" indent="-342900" eaLnBrk="1" hangingPunct="1">
              <a:buFontTx/>
              <a:buAutoNum type="alphaLcParenR"/>
              <a:defRPr/>
            </a:pPr>
            <a:r>
              <a:rPr lang="en-GB" sz="1800" dirty="0">
                <a:solidFill>
                  <a:schemeClr val="tx1"/>
                </a:solidFill>
              </a:rPr>
              <a:t>£1.8m less 50% of £1.8m = £900K</a:t>
            </a:r>
            <a:br>
              <a:rPr lang="en-GB" sz="1800" dirty="0">
                <a:solidFill>
                  <a:schemeClr val="tx1"/>
                </a:solidFill>
              </a:rPr>
            </a:br>
            <a:endParaRPr lang="en-GB" sz="1800" dirty="0">
              <a:solidFill>
                <a:schemeClr val="tx1"/>
              </a:solidFill>
            </a:endParaRPr>
          </a:p>
          <a:p>
            <a:pPr marL="342900" indent="-342900" eaLnBrk="1" hangingPunct="1">
              <a:buFontTx/>
              <a:buAutoNum type="alphaLcParenR"/>
              <a:defRPr/>
            </a:pPr>
            <a:r>
              <a:rPr lang="en-GB" sz="1800" dirty="0">
                <a:solidFill>
                  <a:schemeClr val="tx1"/>
                </a:solidFill>
              </a:rPr>
              <a:t>£1.8m less 50% of £1.5m = £750k</a:t>
            </a:r>
          </a:p>
          <a:p>
            <a:pPr marL="342900" indent="-342900" eaLnBrk="1" hangingPunct="1">
              <a:buFontTx/>
              <a:buAutoNum type="alphaLcParenR"/>
              <a:defRPr/>
            </a:pPr>
            <a:endParaRPr lang="en-GB" sz="1800" dirty="0">
              <a:solidFill>
                <a:schemeClr val="tx1"/>
              </a:solidFill>
            </a:endParaRPr>
          </a:p>
          <a:p>
            <a:pPr marL="342900" indent="-342900" eaLnBrk="1" hangingPunct="1">
              <a:defRPr/>
            </a:pPr>
            <a:r>
              <a:rPr lang="en-GB" sz="1800" dirty="0">
                <a:solidFill>
                  <a:schemeClr val="tx1"/>
                </a:solidFill>
              </a:rPr>
              <a:t>If b) a further £150k escapes  Excess LTA charge</a:t>
            </a:r>
          </a:p>
        </p:txBody>
      </p:sp>
      <p:sp>
        <p:nvSpPr>
          <p:cNvPr id="20" name="Right Brace 19"/>
          <p:cNvSpPr/>
          <p:nvPr/>
        </p:nvSpPr>
        <p:spPr bwMode="auto">
          <a:xfrm>
            <a:off x="3143250" y="3048000"/>
            <a:ext cx="285750" cy="2500313"/>
          </a:xfrm>
          <a:prstGeom prst="rightBrace">
            <a:avLst>
              <a:gd name="adj1" fmla="val 22857"/>
              <a:gd name="adj2" fmla="val 50000"/>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a:lstStyle/>
          <a:p>
            <a:pPr eaLnBrk="1" hangingPunct="1">
              <a:defRPr/>
            </a:pPr>
            <a:endParaRPr lang="en-GB" sz="1800">
              <a:solidFill>
                <a:schemeClr val="tx1"/>
              </a:solidFill>
              <a:latin typeface="Arial" pitchFamily="34" charset="0"/>
              <a:cs typeface="Arial" pitchFamily="34" charset="0"/>
            </a:endParaRPr>
          </a:p>
        </p:txBody>
      </p:sp>
      <p:sp>
        <p:nvSpPr>
          <p:cNvPr id="320520" name="TextBox 20"/>
          <p:cNvSpPr txBox="1">
            <a:spLocks noChangeArrowheads="1"/>
          </p:cNvSpPr>
          <p:nvPr/>
        </p:nvSpPr>
        <p:spPr bwMode="auto">
          <a:xfrm>
            <a:off x="3786188" y="976313"/>
            <a:ext cx="4429125" cy="646112"/>
          </a:xfrm>
          <a:prstGeom prst="rect">
            <a:avLst/>
          </a:prstGeom>
          <a:noFill/>
          <a:ln w="28575">
            <a:solidFill>
              <a:srgbClr val="6699FF"/>
            </a:solidFill>
            <a:miter lim="800000"/>
            <a:headEnd/>
            <a:tailEnd/>
          </a:ln>
        </p:spPr>
        <p:txBody>
          <a:bodyPr>
            <a:spAutoFit/>
          </a:bodyPr>
          <a:lstStyle/>
          <a:p>
            <a:pPr eaLnBrk="1" hangingPunct="1"/>
            <a:r>
              <a:rPr lang="en-GB" sz="1800">
                <a:solidFill>
                  <a:schemeClr val="tx1"/>
                </a:solidFill>
              </a:rPr>
              <a:t>Those with Primary Protection or Lifetime Allowance Enhancement Factors</a:t>
            </a:r>
          </a:p>
        </p:txBody>
      </p:sp>
      <p:sp>
        <p:nvSpPr>
          <p:cNvPr id="22" name="Rectangle 4"/>
          <p:cNvSpPr>
            <a:spLocks noChangeArrowheads="1"/>
          </p:cNvSpPr>
          <p:nvPr/>
        </p:nvSpPr>
        <p:spPr bwMode="auto">
          <a:xfrm>
            <a:off x="987425" y="3051175"/>
            <a:ext cx="1928813" cy="2509838"/>
          </a:xfrm>
          <a:prstGeom prst="rect">
            <a:avLst/>
          </a:prstGeom>
          <a:solidFill>
            <a:schemeClr val="accent1">
              <a:lumMod val="75000"/>
            </a:schemeClr>
          </a:solidFill>
          <a:ln w="19050" algn="ctr">
            <a:solidFill>
              <a:schemeClr val="tx1"/>
            </a:solidFill>
            <a:round/>
            <a:headEnd/>
            <a:tailEnd/>
          </a:ln>
        </p:spPr>
        <p:txBody>
          <a:bodyPr/>
          <a:lstStyle/>
          <a:p>
            <a:pPr eaLnBrk="1" hangingPunct="1">
              <a:defRPr/>
            </a:pPr>
            <a:endParaRPr lang="en-US" sz="1800">
              <a:solidFill>
                <a:schemeClr val="tx1"/>
              </a:solidFill>
            </a:endParaRPr>
          </a:p>
        </p:txBody>
      </p:sp>
      <p:sp>
        <p:nvSpPr>
          <p:cNvPr id="10253" name="TextBox 16"/>
          <p:cNvSpPr txBox="1">
            <a:spLocks noChangeArrowheads="1"/>
          </p:cNvSpPr>
          <p:nvPr/>
        </p:nvSpPr>
        <p:spPr bwMode="auto">
          <a:xfrm>
            <a:off x="1071563" y="3357563"/>
            <a:ext cx="1714500" cy="922337"/>
          </a:xfrm>
          <a:prstGeom prst="rect">
            <a:avLst/>
          </a:prstGeom>
          <a:noFill/>
          <a:ln w="9525">
            <a:noFill/>
            <a:miter lim="800000"/>
            <a:headEnd/>
            <a:tailEnd/>
          </a:ln>
        </p:spPr>
        <p:txBody>
          <a:bodyPr>
            <a:spAutoFit/>
          </a:bodyPr>
          <a:lstStyle/>
          <a:p>
            <a:pPr eaLnBrk="1" hangingPunct="1"/>
            <a:r>
              <a:rPr lang="en-GB" sz="1800" b="1">
                <a:solidFill>
                  <a:schemeClr val="tx1"/>
                </a:solidFill>
              </a:rPr>
              <a:t>Post 2012</a:t>
            </a:r>
          </a:p>
          <a:p>
            <a:pPr eaLnBrk="1" hangingPunct="1"/>
            <a:endParaRPr lang="en-GB" sz="1800" b="1">
              <a:solidFill>
                <a:schemeClr val="tx1"/>
              </a:solidFill>
            </a:endParaRPr>
          </a:p>
          <a:p>
            <a:pPr eaLnBrk="1" hangingPunct="1"/>
            <a:r>
              <a:rPr lang="en-GB" sz="1800" b="1">
                <a:solidFill>
                  <a:schemeClr val="tx1"/>
                </a:solidFill>
              </a:rPr>
              <a:t>Vests £2.7m</a:t>
            </a:r>
          </a:p>
        </p:txBody>
      </p:sp>
      <p:sp>
        <p:nvSpPr>
          <p:cNvPr id="320523" name="Text Box 3"/>
          <p:cNvSpPr txBox="1">
            <a:spLocks noChangeArrowheads="1"/>
          </p:cNvSpPr>
          <p:nvPr/>
        </p:nvSpPr>
        <p:spPr bwMode="auto">
          <a:xfrm>
            <a:off x="611188" y="404813"/>
            <a:ext cx="7777162" cy="584200"/>
          </a:xfrm>
          <a:prstGeom prst="rect">
            <a:avLst/>
          </a:prstGeom>
          <a:noFill/>
          <a:ln w="9525">
            <a:noFill/>
            <a:miter lim="800000"/>
            <a:headEnd/>
            <a:tailEnd/>
          </a:ln>
        </p:spPr>
        <p:txBody>
          <a:bodyPr>
            <a:spAutoFit/>
          </a:bodyPr>
          <a:lstStyle/>
          <a:p>
            <a:pPr marL="361950" indent="-361950" eaLnBrk="1" hangingPunct="1">
              <a:spcBef>
                <a:spcPct val="50000"/>
              </a:spcBef>
            </a:pPr>
            <a:r>
              <a:rPr lang="en-GB" sz="3200" b="1">
                <a:solidFill>
                  <a:srgbClr val="6699FF"/>
                </a:solidFill>
              </a:rPr>
              <a:t>Issue 2: Partial Crystallisation Roll Up</a:t>
            </a:r>
            <a:endParaRPr lang="en-GB">
              <a:solidFill>
                <a:schemeClr val="tx1"/>
              </a:solidFill>
            </a:endParaRPr>
          </a:p>
        </p:txBody>
      </p:sp>
      <p:cxnSp>
        <p:nvCxnSpPr>
          <p:cNvPr id="320524" name="Straight Connector 24"/>
          <p:cNvCxnSpPr>
            <a:cxnSpLocks noChangeShapeType="1"/>
            <a:stCxn id="320515" idx="1"/>
            <a:endCxn id="320517" idx="1"/>
          </p:cNvCxnSpPr>
          <p:nvPr/>
        </p:nvCxnSpPr>
        <p:spPr bwMode="auto">
          <a:xfrm rot="10800000" flipH="1">
            <a:off x="3429000" y="2154238"/>
            <a:ext cx="357188" cy="1587"/>
          </a:xfrm>
          <a:prstGeom prst="line">
            <a:avLst/>
          </a:prstGeom>
          <a:noFill/>
          <a:ln w="9525" algn="ctr">
            <a:solidFill>
              <a:schemeClr val="tx1"/>
            </a:solidFill>
            <a:round/>
            <a:headEnd/>
            <a:tailEnd/>
          </a:ln>
        </p:spPr>
      </p:cxnSp>
      <p:cxnSp>
        <p:nvCxnSpPr>
          <p:cNvPr id="10256" name="Straight Connector 26"/>
          <p:cNvCxnSpPr>
            <a:cxnSpLocks noChangeShapeType="1"/>
            <a:stCxn id="20" idx="1"/>
            <a:endCxn id="19" idx="1"/>
          </p:cNvCxnSpPr>
          <p:nvPr/>
        </p:nvCxnSpPr>
        <p:spPr bwMode="auto">
          <a:xfrm rot="10800000" flipH="1" flipV="1">
            <a:off x="3429000" y="4298950"/>
            <a:ext cx="357188" cy="1588"/>
          </a:xfrm>
          <a:prstGeom prst="line">
            <a:avLst/>
          </a:prstGeom>
          <a:noFill/>
          <a:ln w="9525" algn="ctr">
            <a:solidFill>
              <a:schemeClr val="tx1"/>
            </a:solidFill>
            <a:round/>
            <a:headEnd/>
            <a:tailEnd/>
          </a:ln>
        </p:spPr>
      </p:cxnSp>
      <p:pic>
        <p:nvPicPr>
          <p:cNvPr id="320526"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5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5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10253" grpId="0"/>
    </p:bldLst>
  </p:timing>
</p:sld>
</file>

<file path=ppt/slides/slide1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7" name="Text Box 3"/>
          <p:cNvSpPr txBox="1">
            <a:spLocks noChangeArrowheads="1"/>
          </p:cNvSpPr>
          <p:nvPr/>
        </p:nvSpPr>
        <p:spPr bwMode="auto">
          <a:xfrm>
            <a:off x="357188" y="404813"/>
            <a:ext cx="8429625" cy="584200"/>
          </a:xfrm>
          <a:prstGeom prst="rect">
            <a:avLst/>
          </a:prstGeom>
          <a:noFill/>
          <a:ln w="9525">
            <a:noFill/>
            <a:miter lim="800000"/>
            <a:headEnd/>
            <a:tailEnd/>
          </a:ln>
        </p:spPr>
        <p:txBody>
          <a:bodyPr>
            <a:spAutoFit/>
          </a:bodyPr>
          <a:lstStyle/>
          <a:p>
            <a:pPr marL="361950" indent="-361950" eaLnBrk="1" hangingPunct="1">
              <a:spcBef>
                <a:spcPct val="50000"/>
              </a:spcBef>
            </a:pPr>
            <a:r>
              <a:rPr lang="en-GB" sz="3200" b="1">
                <a:solidFill>
                  <a:srgbClr val="6699FF"/>
                </a:solidFill>
              </a:rPr>
              <a:t>Issue 3: Charity Lump Sum Death Benefits</a:t>
            </a:r>
            <a:endParaRPr lang="en-GB">
              <a:solidFill>
                <a:schemeClr val="tx1"/>
              </a:solidFill>
            </a:endParaRPr>
          </a:p>
        </p:txBody>
      </p:sp>
      <p:sp>
        <p:nvSpPr>
          <p:cNvPr id="321538" name="Rectangle 23"/>
          <p:cNvSpPr>
            <a:spLocks noChangeArrowheads="1"/>
          </p:cNvSpPr>
          <p:nvPr/>
        </p:nvSpPr>
        <p:spPr bwMode="auto">
          <a:xfrm>
            <a:off x="466725" y="3079750"/>
            <a:ext cx="5572125" cy="719138"/>
          </a:xfrm>
          <a:prstGeom prst="rect">
            <a:avLst/>
          </a:prstGeom>
          <a:solidFill>
            <a:schemeClr val="accent1"/>
          </a:solidFill>
          <a:ln w="9525" algn="ctr">
            <a:solidFill>
              <a:schemeClr val="tx1"/>
            </a:solidFill>
            <a:round/>
            <a:headEnd/>
            <a:tailEnd/>
          </a:ln>
        </p:spPr>
        <p:txBody>
          <a:bodyPr/>
          <a:lstStyle/>
          <a:p>
            <a:pPr eaLnBrk="1" hangingPunct="1"/>
            <a:r>
              <a:rPr lang="en-GB" sz="1800">
                <a:solidFill>
                  <a:schemeClr val="tx1"/>
                </a:solidFill>
              </a:rPr>
              <a:t>	Uncrystallised</a:t>
            </a:r>
          </a:p>
          <a:p>
            <a:pPr eaLnBrk="1" hangingPunct="1"/>
            <a:r>
              <a:rPr lang="en-GB" sz="1800">
                <a:solidFill>
                  <a:schemeClr val="tx1"/>
                </a:solidFill>
              </a:rPr>
              <a:t>	Pension Fund</a:t>
            </a:r>
          </a:p>
        </p:txBody>
      </p:sp>
      <p:sp>
        <p:nvSpPr>
          <p:cNvPr id="26" name="Rectangle 25"/>
          <p:cNvSpPr/>
          <p:nvPr/>
        </p:nvSpPr>
        <p:spPr bwMode="auto">
          <a:xfrm>
            <a:off x="3824288" y="3419475"/>
            <a:ext cx="2214562" cy="369888"/>
          </a:xfrm>
          <a:prstGeom prst="rect">
            <a:avLst/>
          </a:prstGeom>
          <a:solidFill>
            <a:schemeClr val="accent1">
              <a:lumMod val="90000"/>
            </a:schemeClr>
          </a:solidFill>
          <a:ln w="9525" cap="flat" cmpd="sng" algn="ctr">
            <a:solidFill>
              <a:schemeClr val="tx1"/>
            </a:solidFill>
            <a:prstDash val="solid"/>
            <a:round/>
            <a:headEnd type="none" w="med" len="med"/>
            <a:tailEnd type="none" w="med" len="med"/>
          </a:ln>
          <a:effectLst/>
        </p:spPr>
        <p:txBody>
          <a:bodyPr/>
          <a:lstStyle/>
          <a:p>
            <a:pPr eaLnBrk="1" hangingPunct="1">
              <a:defRPr/>
            </a:pPr>
            <a:r>
              <a:rPr lang="en-GB" sz="1800" dirty="0">
                <a:solidFill>
                  <a:schemeClr val="tx1"/>
                </a:solidFill>
                <a:latin typeface="Arial" pitchFamily="34" charset="0"/>
                <a:cs typeface="Arial" pitchFamily="34" charset="0"/>
              </a:rPr>
              <a:t>Unsecured Pension</a:t>
            </a:r>
          </a:p>
        </p:txBody>
      </p:sp>
      <p:sp>
        <p:nvSpPr>
          <p:cNvPr id="28" name="Rectangle 27"/>
          <p:cNvSpPr/>
          <p:nvPr/>
        </p:nvSpPr>
        <p:spPr bwMode="auto">
          <a:xfrm>
            <a:off x="6038850" y="3068638"/>
            <a:ext cx="2133600" cy="720725"/>
          </a:xfrm>
          <a:prstGeom prst="rect">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a:lstStyle/>
          <a:p>
            <a:pPr eaLnBrk="1" hangingPunct="1">
              <a:defRPr/>
            </a:pPr>
            <a:r>
              <a:rPr lang="en-GB" sz="1800" dirty="0">
                <a:solidFill>
                  <a:schemeClr val="tx1"/>
                </a:solidFill>
                <a:latin typeface="Arial" pitchFamily="34" charset="0"/>
                <a:cs typeface="Arial" pitchFamily="34" charset="0"/>
              </a:rPr>
              <a:t>Alternatively</a:t>
            </a:r>
          </a:p>
          <a:p>
            <a:pPr eaLnBrk="1" hangingPunct="1">
              <a:defRPr/>
            </a:pPr>
            <a:r>
              <a:rPr lang="en-GB" sz="1800" dirty="0">
                <a:solidFill>
                  <a:schemeClr val="tx1"/>
                </a:solidFill>
                <a:latin typeface="Arial" pitchFamily="34" charset="0"/>
                <a:cs typeface="Arial" pitchFamily="34" charset="0"/>
              </a:rPr>
              <a:t>Secured Pension</a:t>
            </a:r>
          </a:p>
        </p:txBody>
      </p:sp>
      <p:sp>
        <p:nvSpPr>
          <p:cNvPr id="321541" name="TextBox 29"/>
          <p:cNvSpPr txBox="1">
            <a:spLocks noChangeArrowheads="1"/>
          </p:cNvSpPr>
          <p:nvPr/>
        </p:nvSpPr>
        <p:spPr bwMode="auto">
          <a:xfrm>
            <a:off x="323850" y="2722563"/>
            <a:ext cx="312738" cy="369887"/>
          </a:xfrm>
          <a:prstGeom prst="rect">
            <a:avLst/>
          </a:prstGeom>
          <a:noFill/>
          <a:ln w="9525">
            <a:noFill/>
            <a:miter lim="800000"/>
            <a:headEnd/>
            <a:tailEnd/>
          </a:ln>
        </p:spPr>
        <p:txBody>
          <a:bodyPr wrap="none">
            <a:spAutoFit/>
          </a:bodyPr>
          <a:lstStyle/>
          <a:p>
            <a:pPr eaLnBrk="1" hangingPunct="1"/>
            <a:r>
              <a:rPr lang="en-GB" sz="1800">
                <a:solidFill>
                  <a:schemeClr val="tx1"/>
                </a:solidFill>
              </a:rPr>
              <a:t>0</a:t>
            </a:r>
          </a:p>
        </p:txBody>
      </p:sp>
      <p:sp>
        <p:nvSpPr>
          <p:cNvPr id="321542" name="TextBox 30"/>
          <p:cNvSpPr txBox="1">
            <a:spLocks noChangeArrowheads="1"/>
          </p:cNvSpPr>
          <p:nvPr/>
        </p:nvSpPr>
        <p:spPr bwMode="auto">
          <a:xfrm>
            <a:off x="3668713" y="2722563"/>
            <a:ext cx="441325" cy="369887"/>
          </a:xfrm>
          <a:prstGeom prst="rect">
            <a:avLst/>
          </a:prstGeom>
          <a:noFill/>
          <a:ln w="9525">
            <a:noFill/>
            <a:miter lim="800000"/>
            <a:headEnd/>
            <a:tailEnd/>
          </a:ln>
        </p:spPr>
        <p:txBody>
          <a:bodyPr wrap="none">
            <a:spAutoFit/>
          </a:bodyPr>
          <a:lstStyle/>
          <a:p>
            <a:pPr eaLnBrk="1" hangingPunct="1"/>
            <a:r>
              <a:rPr lang="en-GB" sz="1800">
                <a:solidFill>
                  <a:schemeClr val="tx1"/>
                </a:solidFill>
              </a:rPr>
              <a:t>55</a:t>
            </a:r>
          </a:p>
        </p:txBody>
      </p:sp>
      <p:sp>
        <p:nvSpPr>
          <p:cNvPr id="321543" name="TextBox 31"/>
          <p:cNvSpPr txBox="1">
            <a:spLocks noChangeArrowheads="1"/>
          </p:cNvSpPr>
          <p:nvPr/>
        </p:nvSpPr>
        <p:spPr bwMode="auto">
          <a:xfrm>
            <a:off x="5824538" y="2722563"/>
            <a:ext cx="441325" cy="369887"/>
          </a:xfrm>
          <a:prstGeom prst="rect">
            <a:avLst/>
          </a:prstGeom>
          <a:noFill/>
          <a:ln w="9525">
            <a:noFill/>
            <a:miter lim="800000"/>
            <a:headEnd/>
            <a:tailEnd/>
          </a:ln>
        </p:spPr>
        <p:txBody>
          <a:bodyPr wrap="none">
            <a:spAutoFit/>
          </a:bodyPr>
          <a:lstStyle/>
          <a:p>
            <a:pPr eaLnBrk="1" hangingPunct="1"/>
            <a:r>
              <a:rPr lang="en-GB" sz="1800">
                <a:solidFill>
                  <a:schemeClr val="tx1"/>
                </a:solidFill>
              </a:rPr>
              <a:t>75</a:t>
            </a:r>
          </a:p>
        </p:txBody>
      </p:sp>
      <p:sp>
        <p:nvSpPr>
          <p:cNvPr id="321544" name="TextBox 32"/>
          <p:cNvSpPr txBox="1">
            <a:spLocks noChangeArrowheads="1"/>
          </p:cNvSpPr>
          <p:nvPr/>
        </p:nvSpPr>
        <p:spPr bwMode="auto">
          <a:xfrm>
            <a:off x="8039100" y="2722563"/>
            <a:ext cx="312738" cy="369887"/>
          </a:xfrm>
          <a:prstGeom prst="rect">
            <a:avLst/>
          </a:prstGeom>
          <a:noFill/>
          <a:ln w="9525">
            <a:noFill/>
            <a:miter lim="800000"/>
            <a:headEnd/>
            <a:tailEnd/>
          </a:ln>
        </p:spPr>
        <p:txBody>
          <a:bodyPr wrap="none">
            <a:spAutoFit/>
          </a:bodyPr>
          <a:lstStyle/>
          <a:p>
            <a:pPr eaLnBrk="1" hangingPunct="1"/>
            <a:r>
              <a:rPr lang="en-GB" sz="1800">
                <a:solidFill>
                  <a:schemeClr val="tx1"/>
                </a:solidFill>
              </a:rPr>
              <a:t>?</a:t>
            </a:r>
          </a:p>
        </p:txBody>
      </p:sp>
      <p:cxnSp>
        <p:nvCxnSpPr>
          <p:cNvPr id="321545" name="Straight Arrow Connector 34"/>
          <p:cNvCxnSpPr>
            <a:cxnSpLocks noChangeShapeType="1"/>
            <a:stCxn id="321541" idx="3"/>
            <a:endCxn id="321542" idx="1"/>
          </p:cNvCxnSpPr>
          <p:nvPr/>
        </p:nvCxnSpPr>
        <p:spPr bwMode="auto">
          <a:xfrm>
            <a:off x="636588" y="2906713"/>
            <a:ext cx="3032125" cy="1587"/>
          </a:xfrm>
          <a:prstGeom prst="straightConnector1">
            <a:avLst/>
          </a:prstGeom>
          <a:noFill/>
          <a:ln w="9525" algn="ctr">
            <a:solidFill>
              <a:schemeClr val="tx1"/>
            </a:solidFill>
            <a:round/>
            <a:headEnd/>
            <a:tailEnd type="arrow" w="med" len="med"/>
          </a:ln>
        </p:spPr>
      </p:cxnSp>
      <p:cxnSp>
        <p:nvCxnSpPr>
          <p:cNvPr id="321546" name="Straight Arrow Connector 36"/>
          <p:cNvCxnSpPr>
            <a:cxnSpLocks noChangeShapeType="1"/>
            <a:stCxn id="321542" idx="3"/>
            <a:endCxn id="321543" idx="1"/>
          </p:cNvCxnSpPr>
          <p:nvPr/>
        </p:nvCxnSpPr>
        <p:spPr bwMode="auto">
          <a:xfrm>
            <a:off x="4110038" y="2906713"/>
            <a:ext cx="1714500" cy="1587"/>
          </a:xfrm>
          <a:prstGeom prst="straightConnector1">
            <a:avLst/>
          </a:prstGeom>
          <a:noFill/>
          <a:ln w="9525" algn="ctr">
            <a:solidFill>
              <a:schemeClr val="tx1"/>
            </a:solidFill>
            <a:round/>
            <a:headEnd/>
            <a:tailEnd type="arrow" w="med" len="med"/>
          </a:ln>
        </p:spPr>
      </p:cxnSp>
      <p:cxnSp>
        <p:nvCxnSpPr>
          <p:cNvPr id="321547" name="Straight Arrow Connector 38"/>
          <p:cNvCxnSpPr>
            <a:cxnSpLocks noChangeShapeType="1"/>
            <a:stCxn id="321543" idx="3"/>
            <a:endCxn id="321544" idx="1"/>
          </p:cNvCxnSpPr>
          <p:nvPr/>
        </p:nvCxnSpPr>
        <p:spPr bwMode="auto">
          <a:xfrm>
            <a:off x="6265863" y="2906713"/>
            <a:ext cx="1773237" cy="1587"/>
          </a:xfrm>
          <a:prstGeom prst="straightConnector1">
            <a:avLst/>
          </a:prstGeom>
          <a:noFill/>
          <a:ln w="9525" algn="ctr">
            <a:solidFill>
              <a:schemeClr val="tx1"/>
            </a:solidFill>
            <a:round/>
            <a:headEnd/>
            <a:tailEnd type="arrow" w="med" len="med"/>
          </a:ln>
        </p:spPr>
      </p:cxnSp>
      <p:sp>
        <p:nvSpPr>
          <p:cNvPr id="11279" name="Down Arrow 39"/>
          <p:cNvSpPr>
            <a:spLocks noChangeArrowheads="1"/>
          </p:cNvSpPr>
          <p:nvPr/>
        </p:nvSpPr>
        <p:spPr bwMode="auto">
          <a:xfrm>
            <a:off x="2038350" y="3794125"/>
            <a:ext cx="484188" cy="357188"/>
          </a:xfrm>
          <a:prstGeom prst="downArrow">
            <a:avLst>
              <a:gd name="adj1" fmla="val 50000"/>
              <a:gd name="adj2" fmla="val 50000"/>
            </a:avLst>
          </a:prstGeom>
          <a:solidFill>
            <a:schemeClr val="accent1"/>
          </a:solidFill>
          <a:ln w="9525" algn="ctr">
            <a:solidFill>
              <a:schemeClr val="tx1"/>
            </a:solidFill>
            <a:round/>
            <a:headEnd/>
            <a:tailEnd/>
          </a:ln>
        </p:spPr>
        <p:txBody>
          <a:bodyPr/>
          <a:lstStyle/>
          <a:p>
            <a:pPr eaLnBrk="1" hangingPunct="1"/>
            <a:endParaRPr lang="en-US" sz="1800">
              <a:solidFill>
                <a:schemeClr val="tx1"/>
              </a:solidFill>
            </a:endParaRPr>
          </a:p>
        </p:txBody>
      </p:sp>
      <p:sp>
        <p:nvSpPr>
          <p:cNvPr id="11280" name="TextBox 40"/>
          <p:cNvSpPr txBox="1">
            <a:spLocks noChangeArrowheads="1"/>
          </p:cNvSpPr>
          <p:nvPr/>
        </p:nvSpPr>
        <p:spPr bwMode="auto">
          <a:xfrm>
            <a:off x="1038225" y="4151313"/>
            <a:ext cx="2428875" cy="646112"/>
          </a:xfrm>
          <a:prstGeom prst="rect">
            <a:avLst/>
          </a:prstGeom>
          <a:noFill/>
          <a:ln w="19050">
            <a:solidFill>
              <a:schemeClr val="tx1"/>
            </a:solidFill>
            <a:miter lim="800000"/>
            <a:headEnd/>
            <a:tailEnd/>
          </a:ln>
        </p:spPr>
        <p:txBody>
          <a:bodyPr>
            <a:spAutoFit/>
          </a:bodyPr>
          <a:lstStyle/>
          <a:p>
            <a:pPr eaLnBrk="1" hangingPunct="1"/>
            <a:r>
              <a:rPr lang="en-GB" sz="1800">
                <a:solidFill>
                  <a:schemeClr val="tx1"/>
                </a:solidFill>
              </a:rPr>
              <a:t>Lump Sum </a:t>
            </a:r>
          </a:p>
          <a:p>
            <a:pPr eaLnBrk="1" hangingPunct="1"/>
            <a:r>
              <a:rPr lang="en-GB" sz="1800">
                <a:solidFill>
                  <a:schemeClr val="tx1"/>
                </a:solidFill>
              </a:rPr>
              <a:t>– “Normally” Tax Free</a:t>
            </a:r>
          </a:p>
        </p:txBody>
      </p:sp>
      <p:sp>
        <p:nvSpPr>
          <p:cNvPr id="43" name="Down Arrow 42"/>
          <p:cNvSpPr/>
          <p:nvPr/>
        </p:nvSpPr>
        <p:spPr bwMode="auto">
          <a:xfrm>
            <a:off x="4697413" y="3794125"/>
            <a:ext cx="484187" cy="357188"/>
          </a:xfrm>
          <a:prstGeom prst="downArrow">
            <a:avLst/>
          </a:prstGeom>
          <a:solidFill>
            <a:schemeClr val="accent1">
              <a:lumMod val="90000"/>
            </a:schemeClr>
          </a:solidFill>
          <a:ln w="9525" cap="flat" cmpd="sng" algn="ctr">
            <a:solidFill>
              <a:schemeClr val="tx1"/>
            </a:solidFill>
            <a:prstDash val="solid"/>
            <a:round/>
            <a:headEnd type="none" w="med" len="med"/>
            <a:tailEnd type="none" w="med" len="med"/>
          </a:ln>
          <a:effectLst/>
        </p:spPr>
        <p:txBody>
          <a:bodyPr/>
          <a:lstStyle/>
          <a:p>
            <a:pPr eaLnBrk="1" hangingPunct="1">
              <a:defRPr/>
            </a:pPr>
            <a:endParaRPr lang="en-GB" sz="1800">
              <a:solidFill>
                <a:schemeClr val="tx1"/>
              </a:solidFill>
              <a:latin typeface="Arial" pitchFamily="34" charset="0"/>
              <a:cs typeface="Arial" pitchFamily="34" charset="0"/>
            </a:endParaRPr>
          </a:p>
        </p:txBody>
      </p:sp>
      <p:sp>
        <p:nvSpPr>
          <p:cNvPr id="11282" name="TextBox 43"/>
          <p:cNvSpPr txBox="1">
            <a:spLocks noChangeArrowheads="1"/>
          </p:cNvSpPr>
          <p:nvPr/>
        </p:nvSpPr>
        <p:spPr bwMode="auto">
          <a:xfrm>
            <a:off x="4038600" y="4151313"/>
            <a:ext cx="1785938" cy="646112"/>
          </a:xfrm>
          <a:prstGeom prst="rect">
            <a:avLst/>
          </a:prstGeom>
          <a:noFill/>
          <a:ln w="19050">
            <a:solidFill>
              <a:schemeClr val="tx1"/>
            </a:solidFill>
            <a:miter lim="800000"/>
            <a:headEnd/>
            <a:tailEnd/>
          </a:ln>
        </p:spPr>
        <p:txBody>
          <a:bodyPr>
            <a:spAutoFit/>
          </a:bodyPr>
          <a:lstStyle/>
          <a:p>
            <a:pPr eaLnBrk="1" hangingPunct="1"/>
            <a:r>
              <a:rPr lang="en-GB" sz="1800">
                <a:solidFill>
                  <a:schemeClr val="tx1"/>
                </a:solidFill>
              </a:rPr>
              <a:t>Lump Sum</a:t>
            </a:r>
          </a:p>
          <a:p>
            <a:pPr eaLnBrk="1" hangingPunct="1"/>
            <a:r>
              <a:rPr lang="en-GB" sz="1800">
                <a:solidFill>
                  <a:schemeClr val="tx1"/>
                </a:solidFill>
              </a:rPr>
              <a:t> - 35% Tax</a:t>
            </a:r>
          </a:p>
        </p:txBody>
      </p:sp>
      <p:sp>
        <p:nvSpPr>
          <p:cNvPr id="45" name="Down Arrow 44"/>
          <p:cNvSpPr/>
          <p:nvPr/>
        </p:nvSpPr>
        <p:spPr bwMode="auto">
          <a:xfrm>
            <a:off x="6911975" y="3794125"/>
            <a:ext cx="484188" cy="357188"/>
          </a:xfrm>
          <a:prstGeom prst="downArrow">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a:lstStyle/>
          <a:p>
            <a:pPr eaLnBrk="1" hangingPunct="1">
              <a:defRPr/>
            </a:pPr>
            <a:endParaRPr lang="en-GB" sz="1800">
              <a:solidFill>
                <a:schemeClr val="tx1"/>
              </a:solidFill>
              <a:latin typeface="Arial" pitchFamily="34" charset="0"/>
              <a:cs typeface="Arial" pitchFamily="34" charset="0"/>
            </a:endParaRPr>
          </a:p>
        </p:txBody>
      </p:sp>
      <p:sp>
        <p:nvSpPr>
          <p:cNvPr id="11284" name="TextBox 45"/>
          <p:cNvSpPr txBox="1">
            <a:spLocks noChangeArrowheads="1"/>
          </p:cNvSpPr>
          <p:nvPr/>
        </p:nvSpPr>
        <p:spPr bwMode="auto">
          <a:xfrm>
            <a:off x="6038850" y="4151313"/>
            <a:ext cx="2143125" cy="646112"/>
          </a:xfrm>
          <a:prstGeom prst="rect">
            <a:avLst/>
          </a:prstGeom>
          <a:noFill/>
          <a:ln w="19050">
            <a:solidFill>
              <a:schemeClr val="tx1"/>
            </a:solidFill>
            <a:miter lim="800000"/>
            <a:headEnd/>
            <a:tailEnd/>
          </a:ln>
        </p:spPr>
        <p:txBody>
          <a:bodyPr>
            <a:spAutoFit/>
          </a:bodyPr>
          <a:lstStyle/>
          <a:p>
            <a:pPr eaLnBrk="1" hangingPunct="1"/>
            <a:r>
              <a:rPr lang="en-GB" sz="1800">
                <a:solidFill>
                  <a:schemeClr val="tx1"/>
                </a:solidFill>
              </a:rPr>
              <a:t>Charity Lump Sum – Tax Free</a:t>
            </a:r>
          </a:p>
        </p:txBody>
      </p:sp>
      <p:sp>
        <p:nvSpPr>
          <p:cNvPr id="321554" name="TextBox 47"/>
          <p:cNvSpPr txBox="1">
            <a:spLocks noChangeArrowheads="1"/>
          </p:cNvSpPr>
          <p:nvPr/>
        </p:nvSpPr>
        <p:spPr bwMode="auto">
          <a:xfrm>
            <a:off x="466725" y="1268413"/>
            <a:ext cx="2714625" cy="369887"/>
          </a:xfrm>
          <a:prstGeom prst="rect">
            <a:avLst/>
          </a:prstGeom>
          <a:noFill/>
          <a:ln w="28575">
            <a:solidFill>
              <a:srgbClr val="6699FF"/>
            </a:solidFill>
            <a:miter lim="800000"/>
            <a:headEnd/>
            <a:tailEnd/>
          </a:ln>
        </p:spPr>
        <p:txBody>
          <a:bodyPr>
            <a:spAutoFit/>
          </a:bodyPr>
          <a:lstStyle/>
          <a:p>
            <a:pPr algn="ctr" eaLnBrk="1" hangingPunct="1"/>
            <a:r>
              <a:rPr lang="en-GB" sz="1800">
                <a:solidFill>
                  <a:schemeClr val="tx1"/>
                </a:solidFill>
              </a:rPr>
              <a:t>Before 6th April 2011</a:t>
            </a:r>
          </a:p>
        </p:txBody>
      </p:sp>
      <p:sp>
        <p:nvSpPr>
          <p:cNvPr id="321555" name="TextBox 48"/>
          <p:cNvSpPr txBox="1">
            <a:spLocks noChangeArrowheads="1"/>
          </p:cNvSpPr>
          <p:nvPr/>
        </p:nvSpPr>
        <p:spPr bwMode="auto">
          <a:xfrm>
            <a:off x="4110038" y="2508250"/>
            <a:ext cx="1000125" cy="369888"/>
          </a:xfrm>
          <a:prstGeom prst="rect">
            <a:avLst/>
          </a:prstGeom>
          <a:noFill/>
          <a:ln w="9525">
            <a:noFill/>
            <a:miter lim="800000"/>
            <a:headEnd/>
            <a:tailEnd/>
          </a:ln>
        </p:spPr>
        <p:txBody>
          <a:bodyPr>
            <a:spAutoFit/>
          </a:bodyPr>
          <a:lstStyle/>
          <a:p>
            <a:pPr eaLnBrk="1" hangingPunct="1"/>
            <a:r>
              <a:rPr lang="en-GB" sz="1800">
                <a:solidFill>
                  <a:schemeClr val="tx1"/>
                </a:solidFill>
              </a:rPr>
              <a:t>Age</a:t>
            </a:r>
          </a:p>
        </p:txBody>
      </p:sp>
      <p:pic>
        <p:nvPicPr>
          <p:cNvPr id="321556"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1+#ppt_w/2"/>
                                          </p:val>
                                        </p:tav>
                                        <p:tav tm="100000">
                                          <p:val>
                                            <p:strVal val="#ppt_x"/>
                                          </p:val>
                                        </p:tav>
                                      </p:tavLst>
                                    </p:anim>
                                    <p:anim calcmode="lin" valueType="num">
                                      <p:cBhvr additive="base">
                                        <p:cTn id="14"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7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28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28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2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11279" grpId="0" animBg="1"/>
      <p:bldP spid="11280" grpId="0" animBg="1"/>
      <p:bldP spid="43" grpId="0" animBg="1"/>
      <p:bldP spid="11282" grpId="0" animBg="1"/>
      <p:bldP spid="45" grpId="0" animBg="1"/>
      <p:bldP spid="11284" grpId="0" animBg="1"/>
    </p:bldLst>
  </p:timing>
</p:sld>
</file>

<file path=ppt/slides/slide1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2561" name="Rectangle 23"/>
          <p:cNvSpPr>
            <a:spLocks noChangeArrowheads="1"/>
          </p:cNvSpPr>
          <p:nvPr/>
        </p:nvSpPr>
        <p:spPr bwMode="auto">
          <a:xfrm>
            <a:off x="428625" y="3163888"/>
            <a:ext cx="5572125" cy="714375"/>
          </a:xfrm>
          <a:prstGeom prst="rect">
            <a:avLst/>
          </a:prstGeom>
          <a:solidFill>
            <a:schemeClr val="accent1"/>
          </a:solidFill>
          <a:ln w="9525" algn="ctr">
            <a:solidFill>
              <a:schemeClr val="tx1"/>
            </a:solidFill>
            <a:round/>
            <a:headEnd/>
            <a:tailEnd/>
          </a:ln>
        </p:spPr>
        <p:txBody>
          <a:bodyPr/>
          <a:lstStyle/>
          <a:p>
            <a:pPr eaLnBrk="1" hangingPunct="1"/>
            <a:r>
              <a:rPr lang="en-GB" sz="1800">
                <a:solidFill>
                  <a:schemeClr val="tx1"/>
                </a:solidFill>
              </a:rPr>
              <a:t>	Uncrystallised</a:t>
            </a:r>
          </a:p>
          <a:p>
            <a:pPr eaLnBrk="1" hangingPunct="1"/>
            <a:r>
              <a:rPr lang="en-GB" sz="1800">
                <a:solidFill>
                  <a:schemeClr val="tx1"/>
                </a:solidFill>
              </a:rPr>
              <a:t>	Pension Fund</a:t>
            </a:r>
          </a:p>
        </p:txBody>
      </p:sp>
      <p:sp>
        <p:nvSpPr>
          <p:cNvPr id="322562" name="Rectangle 27"/>
          <p:cNvSpPr>
            <a:spLocks noChangeArrowheads="1"/>
          </p:cNvSpPr>
          <p:nvPr/>
        </p:nvSpPr>
        <p:spPr bwMode="auto">
          <a:xfrm>
            <a:off x="6000750" y="3163888"/>
            <a:ext cx="2143125" cy="714375"/>
          </a:xfrm>
          <a:prstGeom prst="rect">
            <a:avLst/>
          </a:prstGeom>
          <a:solidFill>
            <a:schemeClr val="accent1"/>
          </a:solidFill>
          <a:ln w="9525" algn="ctr">
            <a:solidFill>
              <a:schemeClr val="tx1"/>
            </a:solidFill>
            <a:round/>
            <a:headEnd/>
            <a:tailEnd/>
          </a:ln>
        </p:spPr>
        <p:txBody>
          <a:bodyPr/>
          <a:lstStyle/>
          <a:p>
            <a:pPr eaLnBrk="1" hangingPunct="1"/>
            <a:endParaRPr lang="en-US" sz="1800">
              <a:solidFill>
                <a:schemeClr val="tx1"/>
              </a:solidFill>
            </a:endParaRPr>
          </a:p>
        </p:txBody>
      </p:sp>
      <p:sp>
        <p:nvSpPr>
          <p:cNvPr id="322563" name="TextBox 29"/>
          <p:cNvSpPr txBox="1">
            <a:spLocks noChangeArrowheads="1"/>
          </p:cNvSpPr>
          <p:nvPr/>
        </p:nvSpPr>
        <p:spPr bwMode="auto">
          <a:xfrm>
            <a:off x="285750" y="2794000"/>
            <a:ext cx="312738" cy="369888"/>
          </a:xfrm>
          <a:prstGeom prst="rect">
            <a:avLst/>
          </a:prstGeom>
          <a:noFill/>
          <a:ln w="9525">
            <a:noFill/>
            <a:miter lim="800000"/>
            <a:headEnd/>
            <a:tailEnd/>
          </a:ln>
        </p:spPr>
        <p:txBody>
          <a:bodyPr wrap="none">
            <a:spAutoFit/>
          </a:bodyPr>
          <a:lstStyle/>
          <a:p>
            <a:pPr eaLnBrk="1" hangingPunct="1"/>
            <a:r>
              <a:rPr lang="en-GB" sz="1800">
                <a:solidFill>
                  <a:schemeClr val="tx1"/>
                </a:solidFill>
              </a:rPr>
              <a:t>0</a:t>
            </a:r>
          </a:p>
        </p:txBody>
      </p:sp>
      <p:sp>
        <p:nvSpPr>
          <p:cNvPr id="322564" name="TextBox 30"/>
          <p:cNvSpPr txBox="1">
            <a:spLocks noChangeArrowheads="1"/>
          </p:cNvSpPr>
          <p:nvPr/>
        </p:nvSpPr>
        <p:spPr bwMode="auto">
          <a:xfrm>
            <a:off x="3630613" y="2794000"/>
            <a:ext cx="441325" cy="369888"/>
          </a:xfrm>
          <a:prstGeom prst="rect">
            <a:avLst/>
          </a:prstGeom>
          <a:noFill/>
          <a:ln w="9525">
            <a:noFill/>
            <a:miter lim="800000"/>
            <a:headEnd/>
            <a:tailEnd/>
          </a:ln>
        </p:spPr>
        <p:txBody>
          <a:bodyPr wrap="none">
            <a:spAutoFit/>
          </a:bodyPr>
          <a:lstStyle/>
          <a:p>
            <a:pPr eaLnBrk="1" hangingPunct="1"/>
            <a:r>
              <a:rPr lang="en-GB" sz="1800">
                <a:solidFill>
                  <a:schemeClr val="tx1"/>
                </a:solidFill>
              </a:rPr>
              <a:t>55</a:t>
            </a:r>
          </a:p>
        </p:txBody>
      </p:sp>
      <p:sp>
        <p:nvSpPr>
          <p:cNvPr id="322565" name="TextBox 31"/>
          <p:cNvSpPr txBox="1">
            <a:spLocks noChangeArrowheads="1"/>
          </p:cNvSpPr>
          <p:nvPr/>
        </p:nvSpPr>
        <p:spPr bwMode="auto">
          <a:xfrm>
            <a:off x="5786438" y="2794000"/>
            <a:ext cx="441325" cy="369888"/>
          </a:xfrm>
          <a:prstGeom prst="rect">
            <a:avLst/>
          </a:prstGeom>
          <a:noFill/>
          <a:ln w="9525">
            <a:noFill/>
            <a:miter lim="800000"/>
            <a:headEnd/>
            <a:tailEnd/>
          </a:ln>
        </p:spPr>
        <p:txBody>
          <a:bodyPr wrap="none">
            <a:spAutoFit/>
          </a:bodyPr>
          <a:lstStyle/>
          <a:p>
            <a:pPr eaLnBrk="1" hangingPunct="1"/>
            <a:r>
              <a:rPr lang="en-GB" sz="1800">
                <a:solidFill>
                  <a:schemeClr val="tx1"/>
                </a:solidFill>
              </a:rPr>
              <a:t>75</a:t>
            </a:r>
          </a:p>
        </p:txBody>
      </p:sp>
      <p:sp>
        <p:nvSpPr>
          <p:cNvPr id="322566" name="TextBox 32"/>
          <p:cNvSpPr txBox="1">
            <a:spLocks noChangeArrowheads="1"/>
          </p:cNvSpPr>
          <p:nvPr/>
        </p:nvSpPr>
        <p:spPr bwMode="auto">
          <a:xfrm>
            <a:off x="8001000" y="2794000"/>
            <a:ext cx="312738" cy="369888"/>
          </a:xfrm>
          <a:prstGeom prst="rect">
            <a:avLst/>
          </a:prstGeom>
          <a:noFill/>
          <a:ln w="9525">
            <a:noFill/>
            <a:miter lim="800000"/>
            <a:headEnd/>
            <a:tailEnd/>
          </a:ln>
        </p:spPr>
        <p:txBody>
          <a:bodyPr wrap="none">
            <a:spAutoFit/>
          </a:bodyPr>
          <a:lstStyle/>
          <a:p>
            <a:pPr eaLnBrk="1" hangingPunct="1"/>
            <a:r>
              <a:rPr lang="en-GB" sz="1800">
                <a:solidFill>
                  <a:schemeClr val="tx1"/>
                </a:solidFill>
              </a:rPr>
              <a:t>?</a:t>
            </a:r>
          </a:p>
        </p:txBody>
      </p:sp>
      <p:cxnSp>
        <p:nvCxnSpPr>
          <p:cNvPr id="322567" name="Straight Arrow Connector 34"/>
          <p:cNvCxnSpPr>
            <a:cxnSpLocks noChangeShapeType="1"/>
            <a:stCxn id="322563" idx="3"/>
            <a:endCxn id="322564" idx="1"/>
          </p:cNvCxnSpPr>
          <p:nvPr/>
        </p:nvCxnSpPr>
        <p:spPr bwMode="auto">
          <a:xfrm>
            <a:off x="598488" y="2978150"/>
            <a:ext cx="3032125" cy="1588"/>
          </a:xfrm>
          <a:prstGeom prst="straightConnector1">
            <a:avLst/>
          </a:prstGeom>
          <a:noFill/>
          <a:ln w="9525" algn="ctr">
            <a:solidFill>
              <a:schemeClr val="tx1"/>
            </a:solidFill>
            <a:round/>
            <a:headEnd/>
            <a:tailEnd type="arrow" w="med" len="med"/>
          </a:ln>
        </p:spPr>
      </p:cxnSp>
      <p:cxnSp>
        <p:nvCxnSpPr>
          <p:cNvPr id="322568" name="Straight Arrow Connector 36"/>
          <p:cNvCxnSpPr>
            <a:cxnSpLocks noChangeShapeType="1"/>
            <a:stCxn id="322564" idx="3"/>
            <a:endCxn id="322565" idx="1"/>
          </p:cNvCxnSpPr>
          <p:nvPr/>
        </p:nvCxnSpPr>
        <p:spPr bwMode="auto">
          <a:xfrm>
            <a:off x="4071938" y="2978150"/>
            <a:ext cx="1714500" cy="1588"/>
          </a:xfrm>
          <a:prstGeom prst="straightConnector1">
            <a:avLst/>
          </a:prstGeom>
          <a:noFill/>
          <a:ln w="9525" algn="ctr">
            <a:solidFill>
              <a:schemeClr val="tx1"/>
            </a:solidFill>
            <a:round/>
            <a:headEnd/>
            <a:tailEnd type="arrow" w="med" len="med"/>
          </a:ln>
        </p:spPr>
      </p:cxnSp>
      <p:cxnSp>
        <p:nvCxnSpPr>
          <p:cNvPr id="322569" name="Straight Arrow Connector 38"/>
          <p:cNvCxnSpPr>
            <a:cxnSpLocks noChangeShapeType="1"/>
            <a:stCxn id="322565" idx="3"/>
            <a:endCxn id="322566" idx="1"/>
          </p:cNvCxnSpPr>
          <p:nvPr/>
        </p:nvCxnSpPr>
        <p:spPr bwMode="auto">
          <a:xfrm>
            <a:off x="6227763" y="2978150"/>
            <a:ext cx="1773237" cy="1588"/>
          </a:xfrm>
          <a:prstGeom prst="straightConnector1">
            <a:avLst/>
          </a:prstGeom>
          <a:noFill/>
          <a:ln w="9525" algn="ctr">
            <a:solidFill>
              <a:schemeClr val="tx1"/>
            </a:solidFill>
            <a:round/>
            <a:headEnd/>
            <a:tailEnd type="arrow" w="med" len="med"/>
          </a:ln>
        </p:spPr>
      </p:cxnSp>
      <p:sp>
        <p:nvSpPr>
          <p:cNvPr id="12301" name="Down Arrow 39"/>
          <p:cNvSpPr>
            <a:spLocks noChangeArrowheads="1"/>
          </p:cNvSpPr>
          <p:nvPr/>
        </p:nvSpPr>
        <p:spPr bwMode="auto">
          <a:xfrm>
            <a:off x="2000250" y="3865563"/>
            <a:ext cx="484188" cy="357187"/>
          </a:xfrm>
          <a:prstGeom prst="downArrow">
            <a:avLst>
              <a:gd name="adj1" fmla="val 50000"/>
              <a:gd name="adj2" fmla="val 50000"/>
            </a:avLst>
          </a:prstGeom>
          <a:solidFill>
            <a:schemeClr val="accent1"/>
          </a:solidFill>
          <a:ln w="9525" algn="ctr">
            <a:solidFill>
              <a:schemeClr val="tx1"/>
            </a:solidFill>
            <a:round/>
            <a:headEnd/>
            <a:tailEnd/>
          </a:ln>
        </p:spPr>
        <p:txBody>
          <a:bodyPr/>
          <a:lstStyle/>
          <a:p>
            <a:pPr eaLnBrk="1" hangingPunct="1"/>
            <a:endParaRPr lang="en-US" sz="1800">
              <a:solidFill>
                <a:schemeClr val="tx1"/>
              </a:solidFill>
            </a:endParaRPr>
          </a:p>
        </p:txBody>
      </p:sp>
      <p:sp>
        <p:nvSpPr>
          <p:cNvPr id="12302" name="TextBox 40"/>
          <p:cNvSpPr txBox="1">
            <a:spLocks noChangeArrowheads="1"/>
          </p:cNvSpPr>
          <p:nvPr/>
        </p:nvSpPr>
        <p:spPr bwMode="auto">
          <a:xfrm>
            <a:off x="1214438" y="4222750"/>
            <a:ext cx="2000250" cy="646113"/>
          </a:xfrm>
          <a:prstGeom prst="rect">
            <a:avLst/>
          </a:prstGeom>
          <a:noFill/>
          <a:ln w="19050">
            <a:solidFill>
              <a:schemeClr val="tx1"/>
            </a:solidFill>
            <a:miter lim="800000"/>
            <a:headEnd/>
            <a:tailEnd/>
          </a:ln>
        </p:spPr>
        <p:txBody>
          <a:bodyPr>
            <a:spAutoFit/>
          </a:bodyPr>
          <a:lstStyle/>
          <a:p>
            <a:pPr eaLnBrk="1" hangingPunct="1"/>
            <a:r>
              <a:rPr lang="en-GB" sz="1800">
                <a:solidFill>
                  <a:schemeClr val="tx1"/>
                </a:solidFill>
              </a:rPr>
              <a:t>Lump Sum </a:t>
            </a:r>
          </a:p>
          <a:p>
            <a:pPr eaLnBrk="1" hangingPunct="1"/>
            <a:r>
              <a:rPr lang="en-GB" sz="1800">
                <a:solidFill>
                  <a:schemeClr val="tx1"/>
                </a:solidFill>
              </a:rPr>
              <a:t>- Tax Free</a:t>
            </a:r>
          </a:p>
        </p:txBody>
      </p:sp>
      <p:sp>
        <p:nvSpPr>
          <p:cNvPr id="12303" name="TextBox 43"/>
          <p:cNvSpPr txBox="1">
            <a:spLocks noChangeArrowheads="1"/>
          </p:cNvSpPr>
          <p:nvPr/>
        </p:nvSpPr>
        <p:spPr bwMode="auto">
          <a:xfrm>
            <a:off x="3857625" y="4222750"/>
            <a:ext cx="4286250" cy="646113"/>
          </a:xfrm>
          <a:prstGeom prst="rect">
            <a:avLst/>
          </a:prstGeom>
          <a:noFill/>
          <a:ln w="19050">
            <a:solidFill>
              <a:schemeClr val="tx1"/>
            </a:solidFill>
            <a:miter lim="800000"/>
            <a:headEnd/>
            <a:tailEnd/>
          </a:ln>
        </p:spPr>
        <p:txBody>
          <a:bodyPr>
            <a:spAutoFit/>
          </a:bodyPr>
          <a:lstStyle/>
          <a:p>
            <a:pPr eaLnBrk="1" hangingPunct="1"/>
            <a:r>
              <a:rPr lang="en-GB" sz="1800">
                <a:solidFill>
                  <a:schemeClr val="tx1"/>
                </a:solidFill>
              </a:rPr>
              <a:t>Lump Sum    Or    Charity Lump Sum</a:t>
            </a:r>
          </a:p>
          <a:p>
            <a:pPr eaLnBrk="1" hangingPunct="1"/>
            <a:r>
              <a:rPr lang="en-GB" sz="1800">
                <a:solidFill>
                  <a:schemeClr val="tx1"/>
                </a:solidFill>
              </a:rPr>
              <a:t>    - 55% Tax	          - Tax Free</a:t>
            </a:r>
          </a:p>
        </p:txBody>
      </p:sp>
      <p:sp>
        <p:nvSpPr>
          <p:cNvPr id="322573" name="TextBox 47"/>
          <p:cNvSpPr txBox="1">
            <a:spLocks noChangeArrowheads="1"/>
          </p:cNvSpPr>
          <p:nvPr/>
        </p:nvSpPr>
        <p:spPr bwMode="auto">
          <a:xfrm>
            <a:off x="488950" y="1268413"/>
            <a:ext cx="2714625" cy="369887"/>
          </a:xfrm>
          <a:prstGeom prst="rect">
            <a:avLst/>
          </a:prstGeom>
          <a:noFill/>
          <a:ln w="28575">
            <a:solidFill>
              <a:srgbClr val="6699FF"/>
            </a:solidFill>
            <a:miter lim="800000"/>
            <a:headEnd/>
            <a:tailEnd/>
          </a:ln>
        </p:spPr>
        <p:txBody>
          <a:bodyPr>
            <a:spAutoFit/>
          </a:bodyPr>
          <a:lstStyle/>
          <a:p>
            <a:pPr algn="ctr" eaLnBrk="1" hangingPunct="1"/>
            <a:r>
              <a:rPr lang="en-GB" sz="1800">
                <a:solidFill>
                  <a:schemeClr val="tx1"/>
                </a:solidFill>
              </a:rPr>
              <a:t>After 5th April 2011</a:t>
            </a:r>
          </a:p>
        </p:txBody>
      </p:sp>
      <p:sp>
        <p:nvSpPr>
          <p:cNvPr id="322574" name="TextBox 48"/>
          <p:cNvSpPr txBox="1">
            <a:spLocks noChangeArrowheads="1"/>
          </p:cNvSpPr>
          <p:nvPr/>
        </p:nvSpPr>
        <p:spPr bwMode="auto">
          <a:xfrm>
            <a:off x="4071938" y="2579688"/>
            <a:ext cx="1000125" cy="369887"/>
          </a:xfrm>
          <a:prstGeom prst="rect">
            <a:avLst/>
          </a:prstGeom>
          <a:noFill/>
          <a:ln w="9525">
            <a:noFill/>
            <a:miter lim="800000"/>
            <a:headEnd/>
            <a:tailEnd/>
          </a:ln>
        </p:spPr>
        <p:txBody>
          <a:bodyPr>
            <a:spAutoFit/>
          </a:bodyPr>
          <a:lstStyle/>
          <a:p>
            <a:pPr eaLnBrk="1" hangingPunct="1"/>
            <a:r>
              <a:rPr lang="en-GB" sz="1800">
                <a:solidFill>
                  <a:schemeClr val="tx1"/>
                </a:solidFill>
              </a:rPr>
              <a:t>Age</a:t>
            </a:r>
          </a:p>
        </p:txBody>
      </p:sp>
      <p:sp>
        <p:nvSpPr>
          <p:cNvPr id="26" name="Rectangle 25"/>
          <p:cNvSpPr/>
          <p:nvPr/>
        </p:nvSpPr>
        <p:spPr bwMode="auto">
          <a:xfrm>
            <a:off x="3851275" y="3508375"/>
            <a:ext cx="4292600" cy="369888"/>
          </a:xfrm>
          <a:prstGeom prst="rect">
            <a:avLst/>
          </a:prstGeom>
          <a:solidFill>
            <a:schemeClr val="accent1">
              <a:lumMod val="90000"/>
            </a:schemeClr>
          </a:solidFill>
          <a:ln w="9525" cap="flat" cmpd="sng" algn="ctr">
            <a:solidFill>
              <a:schemeClr val="tx1"/>
            </a:solidFill>
            <a:prstDash val="solid"/>
            <a:round/>
            <a:headEnd type="none" w="med" len="med"/>
            <a:tailEnd type="none" w="med" len="med"/>
          </a:ln>
          <a:effectLst/>
        </p:spPr>
        <p:txBody>
          <a:bodyPr/>
          <a:lstStyle/>
          <a:p>
            <a:pPr algn="ctr" eaLnBrk="1" hangingPunct="1">
              <a:defRPr/>
            </a:pPr>
            <a:r>
              <a:rPr lang="en-GB" sz="1800" dirty="0">
                <a:solidFill>
                  <a:schemeClr val="tx1"/>
                </a:solidFill>
                <a:latin typeface="Arial" pitchFamily="34" charset="0"/>
                <a:cs typeface="Arial" pitchFamily="34" charset="0"/>
              </a:rPr>
              <a:t>Drawdown</a:t>
            </a:r>
          </a:p>
        </p:txBody>
      </p:sp>
      <p:sp>
        <p:nvSpPr>
          <p:cNvPr id="43" name="Down Arrow 42"/>
          <p:cNvSpPr/>
          <p:nvPr/>
        </p:nvSpPr>
        <p:spPr bwMode="auto">
          <a:xfrm>
            <a:off x="5768975" y="3865563"/>
            <a:ext cx="484188" cy="357187"/>
          </a:xfrm>
          <a:prstGeom prst="downArrow">
            <a:avLst/>
          </a:prstGeom>
          <a:solidFill>
            <a:schemeClr val="accent1">
              <a:lumMod val="90000"/>
            </a:schemeClr>
          </a:solidFill>
          <a:ln w="9525" cap="flat" cmpd="sng" algn="ctr">
            <a:solidFill>
              <a:schemeClr val="tx1"/>
            </a:solidFill>
            <a:prstDash val="solid"/>
            <a:round/>
            <a:headEnd type="none" w="med" len="med"/>
            <a:tailEnd type="none" w="med" len="med"/>
          </a:ln>
          <a:effectLst/>
        </p:spPr>
        <p:txBody>
          <a:bodyPr/>
          <a:lstStyle/>
          <a:p>
            <a:pPr eaLnBrk="1" hangingPunct="1">
              <a:defRPr/>
            </a:pPr>
            <a:endParaRPr lang="en-GB" sz="1800">
              <a:solidFill>
                <a:schemeClr val="tx1"/>
              </a:solidFill>
              <a:latin typeface="Arial" pitchFamily="34" charset="0"/>
              <a:cs typeface="Arial" pitchFamily="34" charset="0"/>
            </a:endParaRPr>
          </a:p>
        </p:txBody>
      </p:sp>
      <p:cxnSp>
        <p:nvCxnSpPr>
          <p:cNvPr id="12308" name="Straight Connector 24"/>
          <p:cNvCxnSpPr>
            <a:cxnSpLocks noChangeShapeType="1"/>
            <a:endCxn id="26" idx="0"/>
          </p:cNvCxnSpPr>
          <p:nvPr/>
        </p:nvCxnSpPr>
        <p:spPr bwMode="auto">
          <a:xfrm rot="5400000">
            <a:off x="4999038" y="2506662"/>
            <a:ext cx="2000250" cy="3175"/>
          </a:xfrm>
          <a:prstGeom prst="line">
            <a:avLst/>
          </a:prstGeom>
          <a:noFill/>
          <a:ln w="28575" algn="ctr">
            <a:solidFill>
              <a:srgbClr val="6699FF"/>
            </a:solidFill>
            <a:prstDash val="dash"/>
            <a:round/>
            <a:headEnd/>
            <a:tailEnd/>
          </a:ln>
        </p:spPr>
      </p:cxnSp>
      <p:sp>
        <p:nvSpPr>
          <p:cNvPr id="12309" name="TextBox 28"/>
          <p:cNvSpPr txBox="1">
            <a:spLocks noChangeArrowheads="1"/>
          </p:cNvSpPr>
          <p:nvPr/>
        </p:nvSpPr>
        <p:spPr bwMode="auto">
          <a:xfrm>
            <a:off x="6143625" y="1881188"/>
            <a:ext cx="2428875" cy="922337"/>
          </a:xfrm>
          <a:prstGeom prst="rect">
            <a:avLst/>
          </a:prstGeom>
          <a:noFill/>
          <a:ln w="19050">
            <a:solidFill>
              <a:schemeClr val="tx1"/>
            </a:solidFill>
            <a:miter lim="800000"/>
            <a:headEnd/>
            <a:tailEnd/>
          </a:ln>
        </p:spPr>
        <p:txBody>
          <a:bodyPr>
            <a:spAutoFit/>
          </a:bodyPr>
          <a:lstStyle/>
          <a:p>
            <a:pPr eaLnBrk="1" hangingPunct="1"/>
            <a:r>
              <a:rPr lang="en-GB" sz="1800">
                <a:solidFill>
                  <a:schemeClr val="tx1"/>
                </a:solidFill>
              </a:rPr>
              <a:t>Lump Sum -55% Tax</a:t>
            </a:r>
          </a:p>
          <a:p>
            <a:pPr eaLnBrk="1" hangingPunct="1"/>
            <a:r>
              <a:rPr lang="en-GB" sz="1800">
                <a:solidFill>
                  <a:schemeClr val="tx1"/>
                </a:solidFill>
              </a:rPr>
              <a:t>Or</a:t>
            </a:r>
          </a:p>
          <a:p>
            <a:pPr eaLnBrk="1" hangingPunct="1"/>
            <a:r>
              <a:rPr lang="en-GB" sz="1800">
                <a:solidFill>
                  <a:srgbClr val="FF0000"/>
                </a:solidFill>
              </a:rPr>
              <a:t>Charity  -55% Tax ?!</a:t>
            </a:r>
          </a:p>
        </p:txBody>
      </p:sp>
      <p:sp>
        <p:nvSpPr>
          <p:cNvPr id="36" name="Down Arrow 35"/>
          <p:cNvSpPr/>
          <p:nvPr/>
        </p:nvSpPr>
        <p:spPr bwMode="auto">
          <a:xfrm rot="10800000">
            <a:off x="6873875" y="2816225"/>
            <a:ext cx="484188" cy="357188"/>
          </a:xfrm>
          <a:prstGeom prst="downArrow">
            <a:avLst/>
          </a:prstGeom>
          <a:solidFill>
            <a:schemeClr val="accent1">
              <a:lumMod val="90000"/>
            </a:schemeClr>
          </a:solidFill>
          <a:ln w="9525" cap="flat" cmpd="sng" algn="ctr">
            <a:solidFill>
              <a:schemeClr val="tx1"/>
            </a:solidFill>
            <a:prstDash val="solid"/>
            <a:round/>
            <a:headEnd type="none" w="med" len="med"/>
            <a:tailEnd type="none" w="med" len="med"/>
          </a:ln>
          <a:effectLst/>
        </p:spPr>
        <p:txBody>
          <a:bodyPr/>
          <a:lstStyle/>
          <a:p>
            <a:pPr eaLnBrk="1" hangingPunct="1">
              <a:defRPr/>
            </a:pPr>
            <a:endParaRPr lang="en-GB" sz="1800">
              <a:solidFill>
                <a:schemeClr val="tx1"/>
              </a:solidFill>
              <a:latin typeface="Arial" pitchFamily="34" charset="0"/>
              <a:cs typeface="Arial" pitchFamily="34" charset="0"/>
            </a:endParaRPr>
          </a:p>
        </p:txBody>
      </p:sp>
      <p:pic>
        <p:nvPicPr>
          <p:cNvPr id="322580"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2308"/>
                                        </p:tgtEl>
                                        <p:attrNameLst>
                                          <p:attrName>style.visibility</p:attrName>
                                        </p:attrNameLst>
                                      </p:cBhvr>
                                      <p:to>
                                        <p:strVal val="visible"/>
                                      </p:to>
                                    </p:set>
                                    <p:anim calcmode="lin" valueType="num">
                                      <p:cBhvr additive="base">
                                        <p:cTn id="13" dur="500" fill="hold"/>
                                        <p:tgtEl>
                                          <p:spTgt spid="12308"/>
                                        </p:tgtEl>
                                        <p:attrNameLst>
                                          <p:attrName>ppt_x</p:attrName>
                                        </p:attrNameLst>
                                      </p:cBhvr>
                                      <p:tavLst>
                                        <p:tav tm="0">
                                          <p:val>
                                            <p:strVal val="#ppt_x"/>
                                          </p:val>
                                        </p:tav>
                                        <p:tav tm="100000">
                                          <p:val>
                                            <p:strVal val="#ppt_x"/>
                                          </p:val>
                                        </p:tav>
                                      </p:tavLst>
                                    </p:anim>
                                    <p:anim calcmode="lin" valueType="num">
                                      <p:cBhvr additive="base">
                                        <p:cTn id="14" dur="500" fill="hold"/>
                                        <p:tgtEl>
                                          <p:spTgt spid="1230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30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30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30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3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1" grpId="0" animBg="1"/>
      <p:bldP spid="12302" grpId="0" animBg="1"/>
      <p:bldP spid="12303" grpId="0" animBg="1"/>
      <p:bldP spid="26" grpId="0" animBg="1"/>
      <p:bldP spid="43" grpId="0" animBg="1"/>
      <p:bldP spid="12309" grpId="0" animBg="1"/>
      <p:bldP spid="36" grpId="0" animBg="1"/>
    </p:bldLst>
  </p:timing>
</p:sld>
</file>

<file path=ppt/slides/slide1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3585" name="Rectangle 23"/>
          <p:cNvSpPr>
            <a:spLocks noChangeArrowheads="1"/>
          </p:cNvSpPr>
          <p:nvPr/>
        </p:nvSpPr>
        <p:spPr bwMode="auto">
          <a:xfrm>
            <a:off x="428625" y="3200400"/>
            <a:ext cx="5572125" cy="714375"/>
          </a:xfrm>
          <a:prstGeom prst="rect">
            <a:avLst/>
          </a:prstGeom>
          <a:solidFill>
            <a:schemeClr val="accent1"/>
          </a:solidFill>
          <a:ln w="9525" algn="ctr">
            <a:solidFill>
              <a:schemeClr val="tx1"/>
            </a:solidFill>
            <a:round/>
            <a:headEnd/>
            <a:tailEnd/>
          </a:ln>
        </p:spPr>
        <p:txBody>
          <a:bodyPr/>
          <a:lstStyle/>
          <a:p>
            <a:pPr eaLnBrk="1" hangingPunct="1"/>
            <a:r>
              <a:rPr lang="en-GB" sz="1800">
                <a:solidFill>
                  <a:schemeClr val="tx1"/>
                </a:solidFill>
              </a:rPr>
              <a:t>	Uncrystallised</a:t>
            </a:r>
          </a:p>
          <a:p>
            <a:pPr eaLnBrk="1" hangingPunct="1"/>
            <a:r>
              <a:rPr lang="en-GB" sz="1800">
                <a:solidFill>
                  <a:schemeClr val="tx1"/>
                </a:solidFill>
              </a:rPr>
              <a:t>	Pension Fund</a:t>
            </a:r>
          </a:p>
        </p:txBody>
      </p:sp>
      <p:sp>
        <p:nvSpPr>
          <p:cNvPr id="323586" name="Rectangle 27"/>
          <p:cNvSpPr>
            <a:spLocks noChangeArrowheads="1"/>
          </p:cNvSpPr>
          <p:nvPr/>
        </p:nvSpPr>
        <p:spPr bwMode="auto">
          <a:xfrm>
            <a:off x="6000750" y="3200400"/>
            <a:ext cx="2143125" cy="714375"/>
          </a:xfrm>
          <a:prstGeom prst="rect">
            <a:avLst/>
          </a:prstGeom>
          <a:solidFill>
            <a:schemeClr val="accent1"/>
          </a:solidFill>
          <a:ln w="9525" algn="ctr">
            <a:solidFill>
              <a:schemeClr val="tx1"/>
            </a:solidFill>
            <a:round/>
            <a:headEnd/>
            <a:tailEnd/>
          </a:ln>
        </p:spPr>
        <p:txBody>
          <a:bodyPr/>
          <a:lstStyle/>
          <a:p>
            <a:pPr eaLnBrk="1" hangingPunct="1"/>
            <a:endParaRPr lang="en-US" sz="1800">
              <a:solidFill>
                <a:schemeClr val="tx1"/>
              </a:solidFill>
            </a:endParaRPr>
          </a:p>
        </p:txBody>
      </p:sp>
      <p:sp>
        <p:nvSpPr>
          <p:cNvPr id="323587" name="TextBox 29"/>
          <p:cNvSpPr txBox="1">
            <a:spLocks noChangeArrowheads="1"/>
          </p:cNvSpPr>
          <p:nvPr/>
        </p:nvSpPr>
        <p:spPr bwMode="auto">
          <a:xfrm>
            <a:off x="285750" y="2830513"/>
            <a:ext cx="312738" cy="369887"/>
          </a:xfrm>
          <a:prstGeom prst="rect">
            <a:avLst/>
          </a:prstGeom>
          <a:noFill/>
          <a:ln w="9525">
            <a:noFill/>
            <a:miter lim="800000"/>
            <a:headEnd/>
            <a:tailEnd/>
          </a:ln>
        </p:spPr>
        <p:txBody>
          <a:bodyPr wrap="none">
            <a:spAutoFit/>
          </a:bodyPr>
          <a:lstStyle/>
          <a:p>
            <a:pPr eaLnBrk="1" hangingPunct="1"/>
            <a:r>
              <a:rPr lang="en-GB" sz="1800">
                <a:solidFill>
                  <a:schemeClr val="tx1"/>
                </a:solidFill>
              </a:rPr>
              <a:t>0</a:t>
            </a:r>
          </a:p>
        </p:txBody>
      </p:sp>
      <p:sp>
        <p:nvSpPr>
          <p:cNvPr id="323588" name="TextBox 30"/>
          <p:cNvSpPr txBox="1">
            <a:spLocks noChangeArrowheads="1"/>
          </p:cNvSpPr>
          <p:nvPr/>
        </p:nvSpPr>
        <p:spPr bwMode="auto">
          <a:xfrm>
            <a:off x="3630613" y="2830513"/>
            <a:ext cx="441325" cy="369887"/>
          </a:xfrm>
          <a:prstGeom prst="rect">
            <a:avLst/>
          </a:prstGeom>
          <a:noFill/>
          <a:ln w="9525">
            <a:noFill/>
            <a:miter lim="800000"/>
            <a:headEnd/>
            <a:tailEnd/>
          </a:ln>
        </p:spPr>
        <p:txBody>
          <a:bodyPr wrap="none">
            <a:spAutoFit/>
          </a:bodyPr>
          <a:lstStyle/>
          <a:p>
            <a:pPr eaLnBrk="1" hangingPunct="1"/>
            <a:r>
              <a:rPr lang="en-GB" sz="1800">
                <a:solidFill>
                  <a:schemeClr val="tx1"/>
                </a:solidFill>
              </a:rPr>
              <a:t>55</a:t>
            </a:r>
          </a:p>
        </p:txBody>
      </p:sp>
      <p:sp>
        <p:nvSpPr>
          <p:cNvPr id="323589" name="TextBox 31"/>
          <p:cNvSpPr txBox="1">
            <a:spLocks noChangeArrowheads="1"/>
          </p:cNvSpPr>
          <p:nvPr/>
        </p:nvSpPr>
        <p:spPr bwMode="auto">
          <a:xfrm>
            <a:off x="5786438" y="2830513"/>
            <a:ext cx="441325" cy="369887"/>
          </a:xfrm>
          <a:prstGeom prst="rect">
            <a:avLst/>
          </a:prstGeom>
          <a:noFill/>
          <a:ln w="9525">
            <a:noFill/>
            <a:miter lim="800000"/>
            <a:headEnd/>
            <a:tailEnd/>
          </a:ln>
        </p:spPr>
        <p:txBody>
          <a:bodyPr wrap="none">
            <a:spAutoFit/>
          </a:bodyPr>
          <a:lstStyle/>
          <a:p>
            <a:pPr eaLnBrk="1" hangingPunct="1"/>
            <a:r>
              <a:rPr lang="en-GB" sz="1800">
                <a:solidFill>
                  <a:schemeClr val="tx1"/>
                </a:solidFill>
              </a:rPr>
              <a:t>75</a:t>
            </a:r>
          </a:p>
        </p:txBody>
      </p:sp>
      <p:sp>
        <p:nvSpPr>
          <p:cNvPr id="323590" name="TextBox 32"/>
          <p:cNvSpPr txBox="1">
            <a:spLocks noChangeArrowheads="1"/>
          </p:cNvSpPr>
          <p:nvPr/>
        </p:nvSpPr>
        <p:spPr bwMode="auto">
          <a:xfrm>
            <a:off x="8001000" y="2830513"/>
            <a:ext cx="312738" cy="369887"/>
          </a:xfrm>
          <a:prstGeom prst="rect">
            <a:avLst/>
          </a:prstGeom>
          <a:noFill/>
          <a:ln w="9525">
            <a:noFill/>
            <a:miter lim="800000"/>
            <a:headEnd/>
            <a:tailEnd/>
          </a:ln>
        </p:spPr>
        <p:txBody>
          <a:bodyPr wrap="none">
            <a:spAutoFit/>
          </a:bodyPr>
          <a:lstStyle/>
          <a:p>
            <a:pPr eaLnBrk="1" hangingPunct="1"/>
            <a:r>
              <a:rPr lang="en-GB" sz="1800">
                <a:solidFill>
                  <a:schemeClr val="tx1"/>
                </a:solidFill>
              </a:rPr>
              <a:t>?</a:t>
            </a:r>
          </a:p>
        </p:txBody>
      </p:sp>
      <p:cxnSp>
        <p:nvCxnSpPr>
          <p:cNvPr id="323591" name="Straight Arrow Connector 34"/>
          <p:cNvCxnSpPr>
            <a:cxnSpLocks noChangeShapeType="1"/>
            <a:stCxn id="323587" idx="3"/>
            <a:endCxn id="323588" idx="1"/>
          </p:cNvCxnSpPr>
          <p:nvPr/>
        </p:nvCxnSpPr>
        <p:spPr bwMode="auto">
          <a:xfrm>
            <a:off x="598488" y="3014663"/>
            <a:ext cx="3032125" cy="1587"/>
          </a:xfrm>
          <a:prstGeom prst="straightConnector1">
            <a:avLst/>
          </a:prstGeom>
          <a:noFill/>
          <a:ln w="9525" algn="ctr">
            <a:solidFill>
              <a:schemeClr val="tx1"/>
            </a:solidFill>
            <a:round/>
            <a:headEnd/>
            <a:tailEnd type="arrow" w="med" len="med"/>
          </a:ln>
        </p:spPr>
      </p:cxnSp>
      <p:cxnSp>
        <p:nvCxnSpPr>
          <p:cNvPr id="323592" name="Straight Arrow Connector 36"/>
          <p:cNvCxnSpPr>
            <a:cxnSpLocks noChangeShapeType="1"/>
            <a:stCxn id="323588" idx="3"/>
            <a:endCxn id="323589" idx="1"/>
          </p:cNvCxnSpPr>
          <p:nvPr/>
        </p:nvCxnSpPr>
        <p:spPr bwMode="auto">
          <a:xfrm>
            <a:off x="4071938" y="3014663"/>
            <a:ext cx="1714500" cy="1587"/>
          </a:xfrm>
          <a:prstGeom prst="straightConnector1">
            <a:avLst/>
          </a:prstGeom>
          <a:noFill/>
          <a:ln w="9525" algn="ctr">
            <a:solidFill>
              <a:schemeClr val="tx1"/>
            </a:solidFill>
            <a:round/>
            <a:headEnd/>
            <a:tailEnd type="arrow" w="med" len="med"/>
          </a:ln>
        </p:spPr>
      </p:cxnSp>
      <p:cxnSp>
        <p:nvCxnSpPr>
          <p:cNvPr id="323593" name="Straight Arrow Connector 38"/>
          <p:cNvCxnSpPr>
            <a:cxnSpLocks noChangeShapeType="1"/>
            <a:stCxn id="323589" idx="3"/>
            <a:endCxn id="323590" idx="1"/>
          </p:cNvCxnSpPr>
          <p:nvPr/>
        </p:nvCxnSpPr>
        <p:spPr bwMode="auto">
          <a:xfrm>
            <a:off x="6227763" y="3014663"/>
            <a:ext cx="1773237" cy="1587"/>
          </a:xfrm>
          <a:prstGeom prst="straightConnector1">
            <a:avLst/>
          </a:prstGeom>
          <a:noFill/>
          <a:ln w="9525" algn="ctr">
            <a:solidFill>
              <a:schemeClr val="tx1"/>
            </a:solidFill>
            <a:round/>
            <a:headEnd/>
            <a:tailEnd type="arrow" w="med" len="med"/>
          </a:ln>
        </p:spPr>
      </p:cxnSp>
      <p:sp>
        <p:nvSpPr>
          <p:cNvPr id="323594" name="Down Arrow 39"/>
          <p:cNvSpPr>
            <a:spLocks noChangeArrowheads="1"/>
          </p:cNvSpPr>
          <p:nvPr/>
        </p:nvSpPr>
        <p:spPr bwMode="auto">
          <a:xfrm>
            <a:off x="2000250" y="3902075"/>
            <a:ext cx="484188" cy="357188"/>
          </a:xfrm>
          <a:prstGeom prst="downArrow">
            <a:avLst>
              <a:gd name="adj1" fmla="val 50000"/>
              <a:gd name="adj2" fmla="val 50000"/>
            </a:avLst>
          </a:prstGeom>
          <a:solidFill>
            <a:schemeClr val="accent1"/>
          </a:solidFill>
          <a:ln w="9525" algn="ctr">
            <a:solidFill>
              <a:schemeClr val="tx1"/>
            </a:solidFill>
            <a:round/>
            <a:headEnd/>
            <a:tailEnd/>
          </a:ln>
        </p:spPr>
        <p:txBody>
          <a:bodyPr/>
          <a:lstStyle/>
          <a:p>
            <a:pPr eaLnBrk="1" hangingPunct="1"/>
            <a:endParaRPr lang="en-US" sz="1800">
              <a:solidFill>
                <a:schemeClr val="tx1"/>
              </a:solidFill>
            </a:endParaRPr>
          </a:p>
        </p:txBody>
      </p:sp>
      <p:sp>
        <p:nvSpPr>
          <p:cNvPr id="323595" name="TextBox 40"/>
          <p:cNvSpPr txBox="1">
            <a:spLocks noChangeArrowheads="1"/>
          </p:cNvSpPr>
          <p:nvPr/>
        </p:nvSpPr>
        <p:spPr bwMode="auto">
          <a:xfrm>
            <a:off x="1214438" y="4259263"/>
            <a:ext cx="2000250" cy="646112"/>
          </a:xfrm>
          <a:prstGeom prst="rect">
            <a:avLst/>
          </a:prstGeom>
          <a:noFill/>
          <a:ln w="19050">
            <a:solidFill>
              <a:schemeClr val="tx1"/>
            </a:solidFill>
            <a:miter lim="800000"/>
            <a:headEnd/>
            <a:tailEnd/>
          </a:ln>
        </p:spPr>
        <p:txBody>
          <a:bodyPr>
            <a:spAutoFit/>
          </a:bodyPr>
          <a:lstStyle/>
          <a:p>
            <a:pPr algn="ctr" eaLnBrk="1" hangingPunct="1"/>
            <a:r>
              <a:rPr lang="en-GB" sz="1800">
                <a:solidFill>
                  <a:schemeClr val="tx1"/>
                </a:solidFill>
              </a:rPr>
              <a:t>Lump Sum </a:t>
            </a:r>
          </a:p>
          <a:p>
            <a:pPr algn="ctr" eaLnBrk="1" hangingPunct="1"/>
            <a:r>
              <a:rPr lang="en-GB" sz="1800">
                <a:solidFill>
                  <a:schemeClr val="tx1"/>
                </a:solidFill>
              </a:rPr>
              <a:t>- Tax Free</a:t>
            </a:r>
          </a:p>
        </p:txBody>
      </p:sp>
      <p:sp>
        <p:nvSpPr>
          <p:cNvPr id="323596" name="TextBox 43"/>
          <p:cNvSpPr txBox="1">
            <a:spLocks noChangeArrowheads="1"/>
          </p:cNvSpPr>
          <p:nvPr/>
        </p:nvSpPr>
        <p:spPr bwMode="auto">
          <a:xfrm>
            <a:off x="3857625" y="4259263"/>
            <a:ext cx="4286250" cy="646112"/>
          </a:xfrm>
          <a:prstGeom prst="rect">
            <a:avLst/>
          </a:prstGeom>
          <a:noFill/>
          <a:ln w="19050">
            <a:solidFill>
              <a:schemeClr val="tx1"/>
            </a:solidFill>
            <a:miter lim="800000"/>
            <a:headEnd/>
            <a:tailEnd/>
          </a:ln>
        </p:spPr>
        <p:txBody>
          <a:bodyPr>
            <a:spAutoFit/>
          </a:bodyPr>
          <a:lstStyle/>
          <a:p>
            <a:pPr algn="ctr" eaLnBrk="1" hangingPunct="1"/>
            <a:r>
              <a:rPr lang="en-GB" sz="1800">
                <a:solidFill>
                  <a:schemeClr val="tx1"/>
                </a:solidFill>
              </a:rPr>
              <a:t>Lump Sum    Or    Charity Lump Sum</a:t>
            </a:r>
          </a:p>
          <a:p>
            <a:pPr algn="ctr" eaLnBrk="1" hangingPunct="1"/>
            <a:r>
              <a:rPr lang="en-GB" sz="1800">
                <a:solidFill>
                  <a:schemeClr val="tx1"/>
                </a:solidFill>
              </a:rPr>
              <a:t>    - 55% Tax	          - Tax Free</a:t>
            </a:r>
          </a:p>
        </p:txBody>
      </p:sp>
      <p:sp>
        <p:nvSpPr>
          <p:cNvPr id="323597" name="TextBox 47"/>
          <p:cNvSpPr txBox="1">
            <a:spLocks noChangeArrowheads="1"/>
          </p:cNvSpPr>
          <p:nvPr/>
        </p:nvSpPr>
        <p:spPr bwMode="auto">
          <a:xfrm>
            <a:off x="488950" y="1262063"/>
            <a:ext cx="2714625" cy="369887"/>
          </a:xfrm>
          <a:prstGeom prst="rect">
            <a:avLst/>
          </a:prstGeom>
          <a:noFill/>
          <a:ln w="28575">
            <a:solidFill>
              <a:srgbClr val="6699FF"/>
            </a:solidFill>
            <a:miter lim="800000"/>
            <a:headEnd/>
            <a:tailEnd/>
          </a:ln>
        </p:spPr>
        <p:txBody>
          <a:bodyPr>
            <a:spAutoFit/>
          </a:bodyPr>
          <a:lstStyle/>
          <a:p>
            <a:pPr algn="ctr" eaLnBrk="1" hangingPunct="1"/>
            <a:r>
              <a:rPr lang="en-GB" sz="1800">
                <a:solidFill>
                  <a:schemeClr val="tx1"/>
                </a:solidFill>
              </a:rPr>
              <a:t>After 5th April 2011</a:t>
            </a:r>
          </a:p>
        </p:txBody>
      </p:sp>
      <p:sp>
        <p:nvSpPr>
          <p:cNvPr id="323598" name="TextBox 48"/>
          <p:cNvSpPr txBox="1">
            <a:spLocks noChangeArrowheads="1"/>
          </p:cNvSpPr>
          <p:nvPr/>
        </p:nvSpPr>
        <p:spPr bwMode="auto">
          <a:xfrm>
            <a:off x="4071938" y="2616200"/>
            <a:ext cx="1000125" cy="369888"/>
          </a:xfrm>
          <a:prstGeom prst="rect">
            <a:avLst/>
          </a:prstGeom>
          <a:noFill/>
          <a:ln w="9525">
            <a:noFill/>
            <a:miter lim="800000"/>
            <a:headEnd/>
            <a:tailEnd/>
          </a:ln>
        </p:spPr>
        <p:txBody>
          <a:bodyPr>
            <a:spAutoFit/>
          </a:bodyPr>
          <a:lstStyle/>
          <a:p>
            <a:pPr eaLnBrk="1" hangingPunct="1"/>
            <a:r>
              <a:rPr lang="en-GB" sz="1800">
                <a:solidFill>
                  <a:schemeClr val="tx1"/>
                </a:solidFill>
              </a:rPr>
              <a:t>Age</a:t>
            </a:r>
          </a:p>
        </p:txBody>
      </p:sp>
      <p:sp>
        <p:nvSpPr>
          <p:cNvPr id="26" name="Rectangle 25"/>
          <p:cNvSpPr/>
          <p:nvPr/>
        </p:nvSpPr>
        <p:spPr bwMode="auto">
          <a:xfrm>
            <a:off x="3857625" y="3544888"/>
            <a:ext cx="4286250" cy="369887"/>
          </a:xfrm>
          <a:prstGeom prst="rect">
            <a:avLst/>
          </a:prstGeom>
          <a:solidFill>
            <a:schemeClr val="accent1">
              <a:lumMod val="90000"/>
            </a:schemeClr>
          </a:solidFill>
          <a:ln w="9525" cap="flat" cmpd="sng" algn="ctr">
            <a:solidFill>
              <a:schemeClr val="tx1"/>
            </a:solidFill>
            <a:prstDash val="solid"/>
            <a:round/>
            <a:headEnd type="none" w="med" len="med"/>
            <a:tailEnd type="none" w="med" len="med"/>
          </a:ln>
          <a:effectLst/>
        </p:spPr>
        <p:txBody>
          <a:bodyPr/>
          <a:lstStyle/>
          <a:p>
            <a:pPr algn="ctr" eaLnBrk="1" hangingPunct="1">
              <a:defRPr/>
            </a:pPr>
            <a:r>
              <a:rPr lang="en-GB" sz="1800" dirty="0">
                <a:solidFill>
                  <a:schemeClr val="tx1"/>
                </a:solidFill>
                <a:latin typeface="Arial" pitchFamily="34" charset="0"/>
                <a:cs typeface="Arial" pitchFamily="34" charset="0"/>
              </a:rPr>
              <a:t>Drawdown</a:t>
            </a:r>
          </a:p>
        </p:txBody>
      </p:sp>
      <p:sp>
        <p:nvSpPr>
          <p:cNvPr id="43" name="Down Arrow 42"/>
          <p:cNvSpPr/>
          <p:nvPr/>
        </p:nvSpPr>
        <p:spPr bwMode="auto">
          <a:xfrm>
            <a:off x="5768975" y="3902075"/>
            <a:ext cx="484188" cy="357188"/>
          </a:xfrm>
          <a:prstGeom prst="downArrow">
            <a:avLst/>
          </a:prstGeom>
          <a:solidFill>
            <a:schemeClr val="accent1">
              <a:lumMod val="90000"/>
            </a:schemeClr>
          </a:solidFill>
          <a:ln w="9525" cap="flat" cmpd="sng" algn="ctr">
            <a:solidFill>
              <a:schemeClr val="tx1"/>
            </a:solidFill>
            <a:prstDash val="solid"/>
            <a:round/>
            <a:headEnd type="none" w="med" len="med"/>
            <a:tailEnd type="none" w="med" len="med"/>
          </a:ln>
          <a:effectLst/>
        </p:spPr>
        <p:txBody>
          <a:bodyPr/>
          <a:lstStyle/>
          <a:p>
            <a:pPr eaLnBrk="1" hangingPunct="1">
              <a:defRPr/>
            </a:pPr>
            <a:endParaRPr lang="en-GB" sz="1800">
              <a:solidFill>
                <a:schemeClr val="tx1"/>
              </a:solidFill>
              <a:latin typeface="Arial" pitchFamily="34" charset="0"/>
              <a:cs typeface="Arial" pitchFamily="34" charset="0"/>
            </a:endParaRPr>
          </a:p>
        </p:txBody>
      </p:sp>
      <p:cxnSp>
        <p:nvCxnSpPr>
          <p:cNvPr id="323601" name="Straight Connector 24"/>
          <p:cNvCxnSpPr>
            <a:cxnSpLocks noChangeShapeType="1"/>
            <a:endCxn id="26" idx="0"/>
          </p:cNvCxnSpPr>
          <p:nvPr/>
        </p:nvCxnSpPr>
        <p:spPr bwMode="auto">
          <a:xfrm rot="5400000">
            <a:off x="5143500" y="2687638"/>
            <a:ext cx="1714500" cy="0"/>
          </a:xfrm>
          <a:prstGeom prst="line">
            <a:avLst/>
          </a:prstGeom>
          <a:noFill/>
          <a:ln w="28575" algn="ctr">
            <a:solidFill>
              <a:srgbClr val="6699FF"/>
            </a:solidFill>
            <a:prstDash val="dash"/>
            <a:round/>
            <a:headEnd/>
            <a:tailEnd/>
          </a:ln>
        </p:spPr>
      </p:cxnSp>
      <p:sp>
        <p:nvSpPr>
          <p:cNvPr id="323602" name="TextBox 28"/>
          <p:cNvSpPr txBox="1">
            <a:spLocks noChangeArrowheads="1"/>
          </p:cNvSpPr>
          <p:nvPr/>
        </p:nvSpPr>
        <p:spPr bwMode="auto">
          <a:xfrm>
            <a:off x="6143625" y="1917700"/>
            <a:ext cx="2428875" cy="922338"/>
          </a:xfrm>
          <a:prstGeom prst="rect">
            <a:avLst/>
          </a:prstGeom>
          <a:noFill/>
          <a:ln w="19050">
            <a:solidFill>
              <a:schemeClr val="tx1"/>
            </a:solidFill>
            <a:miter lim="800000"/>
            <a:headEnd/>
            <a:tailEnd/>
          </a:ln>
        </p:spPr>
        <p:txBody>
          <a:bodyPr>
            <a:spAutoFit/>
          </a:bodyPr>
          <a:lstStyle/>
          <a:p>
            <a:pPr eaLnBrk="1" hangingPunct="1"/>
            <a:r>
              <a:rPr lang="en-GB" sz="1800">
                <a:solidFill>
                  <a:schemeClr val="tx1"/>
                </a:solidFill>
              </a:rPr>
              <a:t>Lump Sum -55% Tax</a:t>
            </a:r>
          </a:p>
          <a:p>
            <a:pPr eaLnBrk="1" hangingPunct="1"/>
            <a:r>
              <a:rPr lang="en-GB" sz="1800">
                <a:solidFill>
                  <a:schemeClr val="tx1"/>
                </a:solidFill>
              </a:rPr>
              <a:t>Or</a:t>
            </a:r>
          </a:p>
          <a:p>
            <a:pPr eaLnBrk="1" hangingPunct="1"/>
            <a:r>
              <a:rPr lang="en-GB" sz="1800">
                <a:solidFill>
                  <a:srgbClr val="FF0000"/>
                </a:solidFill>
              </a:rPr>
              <a:t>Charity  -55% Tax ?!</a:t>
            </a:r>
          </a:p>
        </p:txBody>
      </p:sp>
      <p:sp>
        <p:nvSpPr>
          <p:cNvPr id="36" name="Down Arrow 35"/>
          <p:cNvSpPr/>
          <p:nvPr/>
        </p:nvSpPr>
        <p:spPr bwMode="auto">
          <a:xfrm rot="10800000">
            <a:off x="6873875" y="2852738"/>
            <a:ext cx="484188" cy="357187"/>
          </a:xfrm>
          <a:prstGeom prst="downArrow">
            <a:avLst/>
          </a:prstGeom>
          <a:solidFill>
            <a:schemeClr val="accent1">
              <a:lumMod val="90000"/>
            </a:schemeClr>
          </a:solidFill>
          <a:ln w="9525" cap="flat" cmpd="sng" algn="ctr">
            <a:solidFill>
              <a:schemeClr val="tx1"/>
            </a:solidFill>
            <a:prstDash val="solid"/>
            <a:round/>
            <a:headEnd type="none" w="med" len="med"/>
            <a:tailEnd type="none" w="med" len="med"/>
          </a:ln>
          <a:effectLst/>
        </p:spPr>
        <p:txBody>
          <a:bodyPr/>
          <a:lstStyle/>
          <a:p>
            <a:pPr eaLnBrk="1" hangingPunct="1">
              <a:defRPr/>
            </a:pPr>
            <a:endParaRPr lang="en-GB" sz="1800">
              <a:solidFill>
                <a:schemeClr val="tx1"/>
              </a:solidFill>
              <a:latin typeface="Arial" pitchFamily="34" charset="0"/>
              <a:cs typeface="Arial" pitchFamily="34" charset="0"/>
            </a:endParaRPr>
          </a:p>
        </p:txBody>
      </p:sp>
      <p:sp>
        <p:nvSpPr>
          <p:cNvPr id="323604" name="Text Box 3"/>
          <p:cNvSpPr txBox="1">
            <a:spLocks noChangeArrowheads="1"/>
          </p:cNvSpPr>
          <p:nvPr/>
        </p:nvSpPr>
        <p:spPr bwMode="auto">
          <a:xfrm>
            <a:off x="357188" y="404813"/>
            <a:ext cx="8429625" cy="584200"/>
          </a:xfrm>
          <a:prstGeom prst="rect">
            <a:avLst/>
          </a:prstGeom>
          <a:noFill/>
          <a:ln w="9525">
            <a:noFill/>
            <a:miter lim="800000"/>
            <a:headEnd/>
            <a:tailEnd/>
          </a:ln>
        </p:spPr>
        <p:txBody>
          <a:bodyPr>
            <a:spAutoFit/>
          </a:bodyPr>
          <a:lstStyle/>
          <a:p>
            <a:pPr marL="361950" indent="-361950" eaLnBrk="1" hangingPunct="1">
              <a:spcBef>
                <a:spcPct val="50000"/>
              </a:spcBef>
            </a:pPr>
            <a:r>
              <a:rPr lang="en-GB" sz="3200" b="1">
                <a:solidFill>
                  <a:srgbClr val="6699FF"/>
                </a:solidFill>
              </a:rPr>
              <a:t>Issue 4: Two Year Payment Rule</a:t>
            </a:r>
            <a:endParaRPr lang="en-GB">
              <a:solidFill>
                <a:schemeClr val="tx1"/>
              </a:solidFill>
            </a:endParaRPr>
          </a:p>
        </p:txBody>
      </p:sp>
      <p:sp>
        <p:nvSpPr>
          <p:cNvPr id="13336" name="Down Arrow 33"/>
          <p:cNvSpPr>
            <a:spLocks noChangeArrowheads="1"/>
          </p:cNvSpPr>
          <p:nvPr/>
        </p:nvSpPr>
        <p:spPr bwMode="auto">
          <a:xfrm>
            <a:off x="2000250" y="4867275"/>
            <a:ext cx="484188" cy="357188"/>
          </a:xfrm>
          <a:prstGeom prst="downArrow">
            <a:avLst>
              <a:gd name="adj1" fmla="val 50000"/>
              <a:gd name="adj2" fmla="val 50000"/>
            </a:avLst>
          </a:prstGeom>
          <a:solidFill>
            <a:schemeClr val="accent1"/>
          </a:solidFill>
          <a:ln w="9525" algn="ctr">
            <a:solidFill>
              <a:schemeClr val="tx1"/>
            </a:solidFill>
            <a:round/>
            <a:headEnd/>
            <a:tailEnd/>
          </a:ln>
        </p:spPr>
        <p:txBody>
          <a:bodyPr/>
          <a:lstStyle/>
          <a:p>
            <a:pPr eaLnBrk="1" hangingPunct="1"/>
            <a:endParaRPr lang="en-US" sz="1800">
              <a:solidFill>
                <a:schemeClr val="tx1"/>
              </a:solidFill>
            </a:endParaRPr>
          </a:p>
        </p:txBody>
      </p:sp>
      <p:sp>
        <p:nvSpPr>
          <p:cNvPr id="38" name="TextBox 37"/>
          <p:cNvSpPr txBox="1"/>
          <p:nvPr/>
        </p:nvSpPr>
        <p:spPr>
          <a:xfrm>
            <a:off x="1143000" y="5262563"/>
            <a:ext cx="2071688" cy="369887"/>
          </a:xfrm>
          <a:prstGeom prst="rect">
            <a:avLst/>
          </a:prstGeom>
          <a:solidFill>
            <a:schemeClr val="accent2">
              <a:lumMod val="20000"/>
              <a:lumOff val="80000"/>
            </a:schemeClr>
          </a:solidFill>
          <a:ln w="19050">
            <a:solidFill>
              <a:schemeClr val="tx1"/>
            </a:solidFill>
          </a:ln>
        </p:spPr>
        <p:txBody>
          <a:bodyPr>
            <a:spAutoFit/>
          </a:bodyPr>
          <a:lstStyle/>
          <a:p>
            <a:pPr algn="ctr" eaLnBrk="1" hangingPunct="1">
              <a:defRPr/>
            </a:pPr>
            <a:r>
              <a:rPr lang="en-GB" sz="1800" dirty="0">
                <a:solidFill>
                  <a:schemeClr val="tx1"/>
                </a:solidFill>
              </a:rPr>
              <a:t>Pay Within 2yrs</a:t>
            </a:r>
          </a:p>
        </p:txBody>
      </p:sp>
      <p:sp>
        <p:nvSpPr>
          <p:cNvPr id="42" name="Down Arrow 41"/>
          <p:cNvSpPr/>
          <p:nvPr/>
        </p:nvSpPr>
        <p:spPr bwMode="auto">
          <a:xfrm>
            <a:off x="5775325" y="4867275"/>
            <a:ext cx="484188" cy="357188"/>
          </a:xfrm>
          <a:prstGeom prst="downArrow">
            <a:avLst/>
          </a:prstGeom>
          <a:solidFill>
            <a:schemeClr val="accent1">
              <a:lumMod val="90000"/>
            </a:schemeClr>
          </a:solidFill>
          <a:ln w="9525" cap="flat" cmpd="sng" algn="ctr">
            <a:solidFill>
              <a:schemeClr val="tx1"/>
            </a:solidFill>
            <a:prstDash val="solid"/>
            <a:round/>
            <a:headEnd type="none" w="med" len="med"/>
            <a:tailEnd type="none" w="med" len="med"/>
          </a:ln>
          <a:effectLst/>
        </p:spPr>
        <p:txBody>
          <a:bodyPr/>
          <a:lstStyle/>
          <a:p>
            <a:pPr eaLnBrk="1" hangingPunct="1">
              <a:defRPr/>
            </a:pPr>
            <a:endParaRPr lang="en-GB" sz="1800">
              <a:solidFill>
                <a:schemeClr val="tx1"/>
              </a:solidFill>
              <a:latin typeface="Arial" pitchFamily="34" charset="0"/>
              <a:cs typeface="Arial" pitchFamily="34" charset="0"/>
            </a:endParaRPr>
          </a:p>
        </p:txBody>
      </p:sp>
      <p:sp>
        <p:nvSpPr>
          <p:cNvPr id="45" name="TextBox 44"/>
          <p:cNvSpPr txBox="1"/>
          <p:nvPr/>
        </p:nvSpPr>
        <p:spPr>
          <a:xfrm>
            <a:off x="3857625" y="5262563"/>
            <a:ext cx="4286250" cy="369887"/>
          </a:xfrm>
          <a:prstGeom prst="rect">
            <a:avLst/>
          </a:prstGeom>
          <a:solidFill>
            <a:schemeClr val="accent2">
              <a:lumMod val="20000"/>
              <a:lumOff val="80000"/>
            </a:schemeClr>
          </a:solidFill>
          <a:ln w="19050">
            <a:solidFill>
              <a:schemeClr val="tx1"/>
            </a:solidFill>
          </a:ln>
        </p:spPr>
        <p:txBody>
          <a:bodyPr>
            <a:spAutoFit/>
          </a:bodyPr>
          <a:lstStyle/>
          <a:p>
            <a:pPr algn="ctr" eaLnBrk="1" hangingPunct="1">
              <a:defRPr/>
            </a:pPr>
            <a:r>
              <a:rPr lang="en-GB" sz="1800" dirty="0">
                <a:solidFill>
                  <a:schemeClr val="tx1"/>
                </a:solidFill>
              </a:rPr>
              <a:t>No Time Limit</a:t>
            </a:r>
          </a:p>
        </p:txBody>
      </p:sp>
      <p:sp>
        <p:nvSpPr>
          <p:cNvPr id="50" name="TextBox 49"/>
          <p:cNvSpPr txBox="1"/>
          <p:nvPr/>
        </p:nvSpPr>
        <p:spPr>
          <a:xfrm>
            <a:off x="6143625" y="1190625"/>
            <a:ext cx="2428875" cy="369888"/>
          </a:xfrm>
          <a:prstGeom prst="rect">
            <a:avLst/>
          </a:prstGeom>
          <a:solidFill>
            <a:schemeClr val="accent2">
              <a:lumMod val="20000"/>
              <a:lumOff val="80000"/>
            </a:schemeClr>
          </a:solidFill>
          <a:ln w="19050">
            <a:solidFill>
              <a:schemeClr val="tx1"/>
            </a:solidFill>
          </a:ln>
        </p:spPr>
        <p:txBody>
          <a:bodyPr>
            <a:spAutoFit/>
          </a:bodyPr>
          <a:lstStyle/>
          <a:p>
            <a:pPr algn="ctr" eaLnBrk="1" hangingPunct="1">
              <a:defRPr/>
            </a:pPr>
            <a:r>
              <a:rPr lang="en-GB" sz="1800" dirty="0">
                <a:solidFill>
                  <a:srgbClr val="FF0000"/>
                </a:solidFill>
              </a:rPr>
              <a:t>Pay Within 2yrs ?!</a:t>
            </a:r>
          </a:p>
        </p:txBody>
      </p:sp>
      <p:sp>
        <p:nvSpPr>
          <p:cNvPr id="51" name="Down Arrow 50"/>
          <p:cNvSpPr/>
          <p:nvPr/>
        </p:nvSpPr>
        <p:spPr bwMode="auto">
          <a:xfrm rot="10800000">
            <a:off x="6858000" y="1576388"/>
            <a:ext cx="484188" cy="357187"/>
          </a:xfrm>
          <a:prstGeom prst="downArrow">
            <a:avLst/>
          </a:prstGeom>
          <a:solidFill>
            <a:schemeClr val="accent1">
              <a:lumMod val="90000"/>
            </a:schemeClr>
          </a:solidFill>
          <a:ln w="9525" cap="flat" cmpd="sng" algn="ctr">
            <a:solidFill>
              <a:schemeClr val="tx1"/>
            </a:solidFill>
            <a:prstDash val="solid"/>
            <a:round/>
            <a:headEnd type="none" w="med" len="med"/>
            <a:tailEnd type="none" w="med" len="med"/>
          </a:ln>
          <a:effectLst/>
        </p:spPr>
        <p:txBody>
          <a:bodyPr/>
          <a:lstStyle/>
          <a:p>
            <a:pPr eaLnBrk="1" hangingPunct="1">
              <a:defRPr/>
            </a:pPr>
            <a:endParaRPr lang="en-GB" sz="1800">
              <a:solidFill>
                <a:schemeClr val="tx1"/>
              </a:solidFill>
              <a:latin typeface="Arial" pitchFamily="34" charset="0"/>
              <a:cs typeface="Arial" pitchFamily="34" charset="0"/>
            </a:endParaRPr>
          </a:p>
        </p:txBody>
      </p:sp>
      <p:pic>
        <p:nvPicPr>
          <p:cNvPr id="323611"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6" grpId="0" animBg="1"/>
      <p:bldP spid="38" grpId="0" animBg="1"/>
      <p:bldP spid="42" grpId="0" animBg="1"/>
      <p:bldP spid="45" grpId="0" animBg="1"/>
      <p:bldP spid="50" grpId="0" animBg="1"/>
      <p:bldP spid="51" grpId="0" animBg="1"/>
    </p:bldLst>
  </p:timing>
</p:sld>
</file>

<file path=ppt/slides/slide1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4609" name="Text Box 3"/>
          <p:cNvSpPr txBox="1">
            <a:spLocks noChangeArrowheads="1"/>
          </p:cNvSpPr>
          <p:nvPr/>
        </p:nvSpPr>
        <p:spPr bwMode="auto">
          <a:xfrm>
            <a:off x="500063" y="1906588"/>
            <a:ext cx="7777162" cy="1016000"/>
          </a:xfrm>
          <a:prstGeom prst="rect">
            <a:avLst/>
          </a:prstGeom>
          <a:noFill/>
          <a:ln w="9525">
            <a:noFill/>
            <a:miter lim="800000"/>
            <a:headEnd/>
            <a:tailEnd/>
          </a:ln>
        </p:spPr>
        <p:txBody>
          <a:bodyPr>
            <a:spAutoFit/>
          </a:bodyPr>
          <a:lstStyle/>
          <a:p>
            <a:pPr marL="361950" indent="-361950" eaLnBrk="1" hangingPunct="1">
              <a:spcBef>
                <a:spcPct val="50000"/>
              </a:spcBef>
            </a:pPr>
            <a:r>
              <a:rPr lang="en-GB" b="1" i="1">
                <a:solidFill>
                  <a:schemeClr val="tx1"/>
                </a:solidFill>
              </a:rPr>
              <a:t>Lump Sum Death Benefits from uncrystallised </a:t>
            </a:r>
          </a:p>
          <a:p>
            <a:pPr marL="361950" indent="-361950" eaLnBrk="1" hangingPunct="1">
              <a:spcBef>
                <a:spcPct val="50000"/>
              </a:spcBef>
            </a:pPr>
            <a:r>
              <a:rPr lang="en-GB" b="1" i="1">
                <a:solidFill>
                  <a:schemeClr val="tx1"/>
                </a:solidFill>
              </a:rPr>
              <a:t>funds are	 			    paid free of IHT</a:t>
            </a:r>
          </a:p>
        </p:txBody>
      </p:sp>
      <p:sp>
        <p:nvSpPr>
          <p:cNvPr id="324610" name="Text Box 3"/>
          <p:cNvSpPr txBox="1">
            <a:spLocks noChangeArrowheads="1"/>
          </p:cNvSpPr>
          <p:nvPr/>
        </p:nvSpPr>
        <p:spPr bwMode="auto">
          <a:xfrm>
            <a:off x="357188" y="404813"/>
            <a:ext cx="8429625" cy="584200"/>
          </a:xfrm>
          <a:prstGeom prst="rect">
            <a:avLst/>
          </a:prstGeom>
          <a:noFill/>
          <a:ln w="9525">
            <a:noFill/>
            <a:miter lim="800000"/>
            <a:headEnd/>
            <a:tailEnd/>
          </a:ln>
        </p:spPr>
        <p:txBody>
          <a:bodyPr>
            <a:spAutoFit/>
          </a:bodyPr>
          <a:lstStyle/>
          <a:p>
            <a:pPr marL="361950" indent="-361950" eaLnBrk="1" hangingPunct="1">
              <a:spcBef>
                <a:spcPct val="50000"/>
              </a:spcBef>
            </a:pPr>
            <a:r>
              <a:rPr lang="en-GB" sz="3200" b="1">
                <a:solidFill>
                  <a:srgbClr val="6699FF"/>
                </a:solidFill>
              </a:rPr>
              <a:t>Issue 5: IHT on Death Benefits</a:t>
            </a:r>
            <a:endParaRPr lang="en-GB">
              <a:solidFill>
                <a:schemeClr val="tx1"/>
              </a:solidFill>
            </a:endParaRPr>
          </a:p>
        </p:txBody>
      </p:sp>
      <p:sp>
        <p:nvSpPr>
          <p:cNvPr id="324611" name="TextBox 5"/>
          <p:cNvSpPr txBox="1">
            <a:spLocks noChangeArrowheads="1"/>
          </p:cNvSpPr>
          <p:nvPr/>
        </p:nvSpPr>
        <p:spPr bwMode="auto">
          <a:xfrm>
            <a:off x="500063" y="1263650"/>
            <a:ext cx="2714625" cy="369888"/>
          </a:xfrm>
          <a:prstGeom prst="rect">
            <a:avLst/>
          </a:prstGeom>
          <a:noFill/>
          <a:ln w="28575">
            <a:solidFill>
              <a:srgbClr val="6699FF"/>
            </a:solidFill>
            <a:miter lim="800000"/>
            <a:headEnd/>
            <a:tailEnd/>
          </a:ln>
        </p:spPr>
        <p:txBody>
          <a:bodyPr>
            <a:spAutoFit/>
          </a:bodyPr>
          <a:lstStyle/>
          <a:p>
            <a:pPr algn="ctr" eaLnBrk="1" hangingPunct="1"/>
            <a:r>
              <a:rPr lang="en-GB" sz="1800">
                <a:solidFill>
                  <a:schemeClr val="tx1"/>
                </a:solidFill>
              </a:rPr>
              <a:t>Before 6th April 2011</a:t>
            </a:r>
          </a:p>
        </p:txBody>
      </p:sp>
      <p:sp>
        <p:nvSpPr>
          <p:cNvPr id="324612" name="TextBox 6"/>
          <p:cNvSpPr txBox="1">
            <a:spLocks noChangeArrowheads="1"/>
          </p:cNvSpPr>
          <p:nvPr/>
        </p:nvSpPr>
        <p:spPr bwMode="auto">
          <a:xfrm>
            <a:off x="2143125" y="2335213"/>
            <a:ext cx="3143250" cy="646112"/>
          </a:xfrm>
          <a:prstGeom prst="rect">
            <a:avLst/>
          </a:prstGeom>
          <a:noFill/>
          <a:ln w="19050">
            <a:solidFill>
              <a:schemeClr val="tx1"/>
            </a:solidFill>
            <a:prstDash val="lgDash"/>
            <a:miter lim="800000"/>
            <a:headEnd/>
            <a:tailEnd/>
          </a:ln>
        </p:spPr>
        <p:txBody>
          <a:bodyPr>
            <a:spAutoFit/>
          </a:bodyPr>
          <a:lstStyle/>
          <a:p>
            <a:pPr algn="ctr" eaLnBrk="1" hangingPunct="1"/>
            <a:r>
              <a:rPr lang="en-GB" sz="3600">
                <a:solidFill>
                  <a:schemeClr val="tx1"/>
                </a:solidFill>
              </a:rPr>
              <a:t>BLANK</a:t>
            </a:r>
          </a:p>
        </p:txBody>
      </p:sp>
      <p:sp>
        <p:nvSpPr>
          <p:cNvPr id="14344" name="TextBox 7"/>
          <p:cNvSpPr txBox="1">
            <a:spLocks noChangeArrowheads="1"/>
          </p:cNvSpPr>
          <p:nvPr/>
        </p:nvSpPr>
        <p:spPr bwMode="auto">
          <a:xfrm>
            <a:off x="357188" y="3335338"/>
            <a:ext cx="8501062" cy="2246312"/>
          </a:xfrm>
          <a:prstGeom prst="rect">
            <a:avLst/>
          </a:prstGeom>
          <a:noFill/>
          <a:ln w="9525">
            <a:solidFill>
              <a:schemeClr val="tx1"/>
            </a:solidFill>
            <a:miter lim="800000"/>
            <a:headEnd/>
            <a:tailEnd/>
          </a:ln>
        </p:spPr>
        <p:txBody>
          <a:bodyPr>
            <a:spAutoFit/>
          </a:bodyPr>
          <a:lstStyle/>
          <a:p>
            <a:pPr eaLnBrk="1" hangingPunct="1"/>
            <a:r>
              <a:rPr lang="en-GB" sz="2800" b="1">
                <a:solidFill>
                  <a:schemeClr val="tx1"/>
                </a:solidFill>
              </a:rPr>
              <a:t>“Normally”	“Usually”		“In general”</a:t>
            </a:r>
          </a:p>
          <a:p>
            <a:pPr eaLnBrk="1" hangingPunct="1"/>
            <a:r>
              <a:rPr lang="en-GB" sz="2800" b="1">
                <a:solidFill>
                  <a:schemeClr val="tx1"/>
                </a:solidFill>
              </a:rPr>
              <a:t>      “As a rule”		“On the whole”  		“By and large”		“Generally” “Typically”	“Customarily”	     “Ordinarily”		“In the main”		“More often than not”</a:t>
            </a:r>
            <a:endParaRPr lang="en-GB" sz="1800">
              <a:solidFill>
                <a:schemeClr val="tx1"/>
              </a:solidFill>
            </a:endParaRPr>
          </a:p>
        </p:txBody>
      </p:sp>
      <p:pic>
        <p:nvPicPr>
          <p:cNvPr id="324614"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14344"/>
                                        </p:tgtEl>
                                        <p:attrNameLst>
                                          <p:attrName>style.visibility</p:attrName>
                                        </p:attrNameLst>
                                      </p:cBhvr>
                                      <p:to>
                                        <p:strVal val="visible"/>
                                      </p:to>
                                    </p:set>
                                    <p:animEffect transition="in" filter="fade">
                                      <p:cBhvr>
                                        <p:cTn id="7" dur="2000"/>
                                        <p:tgtEl>
                                          <p:spTgt spid="14344"/>
                                        </p:tgtEl>
                                      </p:cBhvr>
                                    </p:animEffect>
                                    <p:anim calcmode="lin" valueType="num">
                                      <p:cBhvr>
                                        <p:cTn id="8" dur="2000" fill="hold"/>
                                        <p:tgtEl>
                                          <p:spTgt spid="14344"/>
                                        </p:tgtEl>
                                        <p:attrNameLst>
                                          <p:attrName>style.rotation</p:attrName>
                                        </p:attrNameLst>
                                      </p:cBhvr>
                                      <p:tavLst>
                                        <p:tav tm="0">
                                          <p:val>
                                            <p:fltVal val="720"/>
                                          </p:val>
                                        </p:tav>
                                        <p:tav tm="100000">
                                          <p:val>
                                            <p:fltVal val="0"/>
                                          </p:val>
                                        </p:tav>
                                      </p:tavLst>
                                    </p:anim>
                                    <p:anim calcmode="lin" valueType="num">
                                      <p:cBhvr>
                                        <p:cTn id="9" dur="2000" fill="hold"/>
                                        <p:tgtEl>
                                          <p:spTgt spid="14344"/>
                                        </p:tgtEl>
                                        <p:attrNameLst>
                                          <p:attrName>ppt_h</p:attrName>
                                        </p:attrNameLst>
                                      </p:cBhvr>
                                      <p:tavLst>
                                        <p:tav tm="0">
                                          <p:val>
                                            <p:fltVal val="0"/>
                                          </p:val>
                                        </p:tav>
                                        <p:tav tm="100000">
                                          <p:val>
                                            <p:strVal val="#ppt_h"/>
                                          </p:val>
                                        </p:tav>
                                      </p:tavLst>
                                    </p:anim>
                                    <p:anim calcmode="lin" valueType="num">
                                      <p:cBhvr>
                                        <p:cTn id="10" dur="2000" fill="hold"/>
                                        <p:tgtEl>
                                          <p:spTgt spid="1434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4" grpId="0" animBg="1"/>
    </p:bldLst>
  </p:timing>
</p:sld>
</file>

<file path=ppt/slides/slide1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5633" name="Text Box 3"/>
          <p:cNvSpPr txBox="1">
            <a:spLocks noChangeArrowheads="1"/>
          </p:cNvSpPr>
          <p:nvPr/>
        </p:nvSpPr>
        <p:spPr bwMode="auto">
          <a:xfrm>
            <a:off x="539750" y="404813"/>
            <a:ext cx="8032750" cy="5016500"/>
          </a:xfrm>
          <a:prstGeom prst="rect">
            <a:avLst/>
          </a:prstGeom>
          <a:noFill/>
          <a:ln w="9525">
            <a:noFill/>
            <a:miter lim="800000"/>
            <a:headEnd/>
            <a:tailEnd/>
          </a:ln>
        </p:spPr>
        <p:txBody>
          <a:bodyPr>
            <a:spAutoFit/>
          </a:bodyPr>
          <a:lstStyle/>
          <a:p>
            <a:pPr marL="361950" indent="-361950" eaLnBrk="1" hangingPunct="1">
              <a:spcBef>
                <a:spcPct val="50000"/>
              </a:spcBef>
            </a:pPr>
            <a:r>
              <a:rPr lang="en-GB" sz="3200" b="1">
                <a:solidFill>
                  <a:srgbClr val="6699FF"/>
                </a:solidFill>
              </a:rPr>
              <a:t>Fryer v HMRC</a:t>
            </a:r>
          </a:p>
          <a:p>
            <a:pPr marL="361950" indent="-361950" eaLnBrk="1" hangingPunct="1">
              <a:spcBef>
                <a:spcPct val="50000"/>
              </a:spcBef>
            </a:pPr>
            <a:r>
              <a:rPr lang="en-GB" b="1">
                <a:solidFill>
                  <a:schemeClr val="tx1"/>
                </a:solidFill>
              </a:rPr>
              <a:t>Gist of the case:</a:t>
            </a:r>
          </a:p>
          <a:p>
            <a:pPr marL="361950" indent="-361950" eaLnBrk="1" hangingPunct="1">
              <a:spcBef>
                <a:spcPct val="50000"/>
              </a:spcBef>
              <a:buClr>
                <a:srgbClr val="6699FF"/>
              </a:buClr>
              <a:buSzPct val="150000"/>
              <a:buFontTx/>
              <a:buChar char="•"/>
            </a:pPr>
            <a:r>
              <a:rPr lang="en-GB">
                <a:solidFill>
                  <a:schemeClr val="tx1"/>
                </a:solidFill>
              </a:rPr>
              <a:t>Personal pension member diagnosed terminally ill – aged 58 </a:t>
            </a:r>
          </a:p>
          <a:p>
            <a:pPr marL="361950" indent="-361950" eaLnBrk="1" hangingPunct="1">
              <a:spcBef>
                <a:spcPct val="50000"/>
              </a:spcBef>
              <a:buClr>
                <a:srgbClr val="6699FF"/>
              </a:buClr>
              <a:buSzPct val="150000"/>
              <a:buFontTx/>
              <a:buChar char="•"/>
            </a:pPr>
            <a:r>
              <a:rPr lang="en-GB">
                <a:solidFill>
                  <a:schemeClr val="tx1"/>
                </a:solidFill>
              </a:rPr>
              <a:t>Pension provider gave option to draw benefits at normal retirement – age 60</a:t>
            </a:r>
          </a:p>
          <a:p>
            <a:pPr marL="361950" indent="-361950" eaLnBrk="1" hangingPunct="1">
              <a:spcBef>
                <a:spcPct val="50000"/>
              </a:spcBef>
              <a:buClr>
                <a:srgbClr val="6699FF"/>
              </a:buClr>
              <a:buSzPct val="150000"/>
              <a:buFontTx/>
              <a:buChar char="•"/>
            </a:pPr>
            <a:r>
              <a:rPr lang="en-GB">
                <a:solidFill>
                  <a:schemeClr val="tx1"/>
                </a:solidFill>
              </a:rPr>
              <a:t>Member ignored option – fund remained uncrystallised</a:t>
            </a:r>
          </a:p>
          <a:p>
            <a:pPr marL="361950" indent="-361950" eaLnBrk="1" hangingPunct="1">
              <a:spcBef>
                <a:spcPct val="50000"/>
              </a:spcBef>
              <a:buClr>
                <a:srgbClr val="6699FF"/>
              </a:buClr>
              <a:buSzPct val="150000"/>
              <a:buFontTx/>
              <a:buChar char="•"/>
            </a:pPr>
            <a:r>
              <a:rPr lang="en-GB">
                <a:solidFill>
                  <a:schemeClr val="tx1"/>
                </a:solidFill>
              </a:rPr>
              <a:t>Member dies age 62 – lump sum paid to beneficiaries</a:t>
            </a:r>
          </a:p>
          <a:p>
            <a:pPr marL="361950" indent="-361950" eaLnBrk="1" hangingPunct="1">
              <a:spcBef>
                <a:spcPct val="50000"/>
              </a:spcBef>
              <a:buClr>
                <a:srgbClr val="6699FF"/>
              </a:buClr>
              <a:buSzPct val="150000"/>
              <a:buFontTx/>
              <a:buChar char="•"/>
            </a:pPr>
            <a:r>
              <a:rPr lang="en-GB">
                <a:solidFill>
                  <a:schemeClr val="tx1"/>
                </a:solidFill>
              </a:rPr>
              <a:t>HMRC successfully claim some IHT – failure to exercise option meant death estate diminished</a:t>
            </a:r>
          </a:p>
        </p:txBody>
      </p:sp>
      <p:pic>
        <p:nvPicPr>
          <p:cNvPr id="325634"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26657" name="Picture 6" descr="http://lifeinthefastlane.com/wp-content/uploads/2010/06/cat-pigeons.jpg"/>
          <p:cNvPicPr>
            <a:picLocks noChangeAspect="1" noChangeArrowheads="1"/>
          </p:cNvPicPr>
          <p:nvPr/>
        </p:nvPicPr>
        <p:blipFill>
          <a:blip r:embed="rId2" cstate="print"/>
          <a:srcRect/>
          <a:stretch>
            <a:fillRect/>
          </a:stretch>
        </p:blipFill>
        <p:spPr bwMode="auto">
          <a:xfrm>
            <a:off x="4625975" y="620713"/>
            <a:ext cx="3732213" cy="2714625"/>
          </a:xfrm>
          <a:prstGeom prst="rect">
            <a:avLst/>
          </a:prstGeom>
          <a:noFill/>
          <a:ln w="28575">
            <a:solidFill>
              <a:schemeClr val="tx1"/>
            </a:solidFill>
            <a:miter lim="800000"/>
            <a:headEnd/>
            <a:tailEnd/>
          </a:ln>
        </p:spPr>
      </p:pic>
      <p:sp>
        <p:nvSpPr>
          <p:cNvPr id="326658" name="TextBox 6"/>
          <p:cNvSpPr txBox="1">
            <a:spLocks noChangeArrowheads="1"/>
          </p:cNvSpPr>
          <p:nvPr/>
        </p:nvSpPr>
        <p:spPr bwMode="auto">
          <a:xfrm>
            <a:off x="611188" y="1052513"/>
            <a:ext cx="3317875" cy="1816100"/>
          </a:xfrm>
          <a:prstGeom prst="rect">
            <a:avLst/>
          </a:prstGeom>
          <a:noFill/>
          <a:ln w="19050">
            <a:solidFill>
              <a:schemeClr val="tx1"/>
            </a:solidFill>
            <a:miter lim="800000"/>
            <a:headEnd/>
            <a:tailEnd/>
          </a:ln>
        </p:spPr>
        <p:txBody>
          <a:bodyPr>
            <a:spAutoFit/>
          </a:bodyPr>
          <a:lstStyle/>
          <a:p>
            <a:pPr eaLnBrk="1" hangingPunct="1"/>
            <a:r>
              <a:rPr lang="en-GB" sz="2800">
                <a:solidFill>
                  <a:schemeClr val="tx1"/>
                </a:solidFill>
              </a:rPr>
              <a:t>Fryer case put the HMRC Cat amongst the Adviser Pigeons</a:t>
            </a:r>
          </a:p>
        </p:txBody>
      </p:sp>
      <p:sp>
        <p:nvSpPr>
          <p:cNvPr id="16390" name="TextBox 7"/>
          <p:cNvSpPr txBox="1">
            <a:spLocks noChangeArrowheads="1"/>
          </p:cNvSpPr>
          <p:nvPr/>
        </p:nvSpPr>
        <p:spPr bwMode="auto">
          <a:xfrm>
            <a:off x="611188" y="3763963"/>
            <a:ext cx="7777162" cy="1570037"/>
          </a:xfrm>
          <a:prstGeom prst="rect">
            <a:avLst/>
          </a:prstGeom>
          <a:noFill/>
          <a:ln w="19050">
            <a:solidFill>
              <a:schemeClr val="tx1"/>
            </a:solidFill>
            <a:miter lim="800000"/>
            <a:headEnd/>
            <a:tailEnd/>
          </a:ln>
        </p:spPr>
        <p:txBody>
          <a:bodyPr>
            <a:spAutoFit/>
          </a:bodyPr>
          <a:lstStyle/>
          <a:p>
            <a:pPr eaLnBrk="1" hangingPunct="1"/>
            <a:r>
              <a:rPr lang="en-GB">
                <a:solidFill>
                  <a:schemeClr val="tx1"/>
                </a:solidFill>
              </a:rPr>
              <a:t>Finance Bill clarity – No IHT</a:t>
            </a:r>
          </a:p>
          <a:p>
            <a:pPr eaLnBrk="1" hangingPunct="1"/>
            <a:endParaRPr lang="en-GB">
              <a:solidFill>
                <a:schemeClr val="tx1"/>
              </a:solidFill>
            </a:endParaRPr>
          </a:p>
          <a:p>
            <a:pPr eaLnBrk="1" hangingPunct="1"/>
            <a:r>
              <a:rPr lang="en-GB">
                <a:solidFill>
                  <a:schemeClr val="tx1"/>
                </a:solidFill>
              </a:rPr>
              <a:t>NB: Making excessive contributions following terminal illness diagnoses could still be treated as tax avoidance</a:t>
            </a:r>
          </a:p>
        </p:txBody>
      </p:sp>
      <p:pic>
        <p:nvPicPr>
          <p:cNvPr id="326660" name="Picture 4" descr="AMPS Logo"/>
          <p:cNvPicPr>
            <a:picLocks noChangeAspect="1" noChangeArrowheads="1"/>
          </p:cNvPicPr>
          <p:nvPr/>
        </p:nvPicPr>
        <p:blipFill>
          <a:blip r:embed="rId3"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animBg="1"/>
    </p:bldLst>
  </p:timing>
</p:sld>
</file>

<file path=ppt/slides/slide1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1" name="Text Box 3"/>
          <p:cNvSpPr txBox="1">
            <a:spLocks noChangeArrowheads="1"/>
          </p:cNvSpPr>
          <p:nvPr/>
        </p:nvSpPr>
        <p:spPr bwMode="auto">
          <a:xfrm>
            <a:off x="357188" y="404813"/>
            <a:ext cx="8429625" cy="584200"/>
          </a:xfrm>
          <a:prstGeom prst="rect">
            <a:avLst/>
          </a:prstGeom>
          <a:noFill/>
          <a:ln w="9525">
            <a:noFill/>
            <a:miter lim="800000"/>
            <a:headEnd/>
            <a:tailEnd/>
          </a:ln>
        </p:spPr>
        <p:txBody>
          <a:bodyPr>
            <a:spAutoFit/>
          </a:bodyPr>
          <a:lstStyle/>
          <a:p>
            <a:pPr marL="361950" indent="-361950" eaLnBrk="1" hangingPunct="1">
              <a:spcBef>
                <a:spcPct val="50000"/>
              </a:spcBef>
            </a:pPr>
            <a:r>
              <a:rPr lang="en-GB" sz="3200" b="1">
                <a:solidFill>
                  <a:srgbClr val="6699FF"/>
                </a:solidFill>
              </a:rPr>
              <a:t>Issue 6: Non Transfer of 120% GAD</a:t>
            </a:r>
            <a:endParaRPr lang="en-GB">
              <a:solidFill>
                <a:schemeClr val="tx1"/>
              </a:solidFill>
            </a:endParaRPr>
          </a:p>
        </p:txBody>
      </p:sp>
      <p:cxnSp>
        <p:nvCxnSpPr>
          <p:cNvPr id="327682" name="Straight Connector 6"/>
          <p:cNvCxnSpPr>
            <a:cxnSpLocks noChangeShapeType="1"/>
          </p:cNvCxnSpPr>
          <p:nvPr/>
        </p:nvCxnSpPr>
        <p:spPr bwMode="auto">
          <a:xfrm>
            <a:off x="285750" y="3333750"/>
            <a:ext cx="8572500" cy="0"/>
          </a:xfrm>
          <a:prstGeom prst="line">
            <a:avLst/>
          </a:prstGeom>
          <a:noFill/>
          <a:ln w="57150" algn="ctr">
            <a:solidFill>
              <a:schemeClr val="tx1"/>
            </a:solidFill>
            <a:round/>
            <a:headEnd/>
            <a:tailEnd/>
          </a:ln>
        </p:spPr>
      </p:cxnSp>
      <p:cxnSp>
        <p:nvCxnSpPr>
          <p:cNvPr id="327683" name="Straight Connector 9"/>
          <p:cNvCxnSpPr>
            <a:cxnSpLocks noChangeShapeType="1"/>
          </p:cNvCxnSpPr>
          <p:nvPr/>
        </p:nvCxnSpPr>
        <p:spPr bwMode="auto">
          <a:xfrm rot="5400000">
            <a:off x="928688" y="3119438"/>
            <a:ext cx="857250" cy="0"/>
          </a:xfrm>
          <a:prstGeom prst="line">
            <a:avLst/>
          </a:prstGeom>
          <a:noFill/>
          <a:ln w="19050" algn="ctr">
            <a:solidFill>
              <a:srgbClr val="6699FF"/>
            </a:solidFill>
            <a:round/>
            <a:headEnd/>
            <a:tailEnd/>
          </a:ln>
        </p:spPr>
      </p:cxnSp>
      <p:cxnSp>
        <p:nvCxnSpPr>
          <p:cNvPr id="327684" name="Straight Connector 10"/>
          <p:cNvCxnSpPr>
            <a:cxnSpLocks noChangeShapeType="1"/>
          </p:cNvCxnSpPr>
          <p:nvPr/>
        </p:nvCxnSpPr>
        <p:spPr bwMode="auto">
          <a:xfrm rot="5400000">
            <a:off x="2357438" y="3119438"/>
            <a:ext cx="857250" cy="0"/>
          </a:xfrm>
          <a:prstGeom prst="line">
            <a:avLst/>
          </a:prstGeom>
          <a:noFill/>
          <a:ln w="19050" algn="ctr">
            <a:solidFill>
              <a:srgbClr val="6699FF"/>
            </a:solidFill>
            <a:round/>
            <a:headEnd/>
            <a:tailEnd/>
          </a:ln>
        </p:spPr>
      </p:cxnSp>
      <p:cxnSp>
        <p:nvCxnSpPr>
          <p:cNvPr id="327685" name="Straight Connector 11"/>
          <p:cNvCxnSpPr>
            <a:cxnSpLocks noChangeShapeType="1"/>
          </p:cNvCxnSpPr>
          <p:nvPr/>
        </p:nvCxnSpPr>
        <p:spPr bwMode="auto">
          <a:xfrm rot="5400000">
            <a:off x="3786188" y="3119438"/>
            <a:ext cx="857250" cy="0"/>
          </a:xfrm>
          <a:prstGeom prst="line">
            <a:avLst/>
          </a:prstGeom>
          <a:noFill/>
          <a:ln w="19050" algn="ctr">
            <a:solidFill>
              <a:srgbClr val="6699FF"/>
            </a:solidFill>
            <a:round/>
            <a:headEnd/>
            <a:tailEnd/>
          </a:ln>
        </p:spPr>
      </p:cxnSp>
      <p:cxnSp>
        <p:nvCxnSpPr>
          <p:cNvPr id="327686" name="Straight Connector 12"/>
          <p:cNvCxnSpPr>
            <a:cxnSpLocks noChangeShapeType="1"/>
          </p:cNvCxnSpPr>
          <p:nvPr/>
        </p:nvCxnSpPr>
        <p:spPr bwMode="auto">
          <a:xfrm rot="5400000">
            <a:off x="5286375" y="3119438"/>
            <a:ext cx="857250" cy="0"/>
          </a:xfrm>
          <a:prstGeom prst="line">
            <a:avLst/>
          </a:prstGeom>
          <a:noFill/>
          <a:ln w="19050" algn="ctr">
            <a:solidFill>
              <a:srgbClr val="6699FF"/>
            </a:solidFill>
            <a:round/>
            <a:headEnd/>
            <a:tailEnd/>
          </a:ln>
        </p:spPr>
      </p:cxnSp>
      <p:cxnSp>
        <p:nvCxnSpPr>
          <p:cNvPr id="327687" name="Straight Connector 13"/>
          <p:cNvCxnSpPr>
            <a:cxnSpLocks noChangeShapeType="1"/>
          </p:cNvCxnSpPr>
          <p:nvPr/>
        </p:nvCxnSpPr>
        <p:spPr bwMode="auto">
          <a:xfrm rot="5400000">
            <a:off x="6715125" y="3119438"/>
            <a:ext cx="857250" cy="0"/>
          </a:xfrm>
          <a:prstGeom prst="line">
            <a:avLst/>
          </a:prstGeom>
          <a:noFill/>
          <a:ln w="19050" algn="ctr">
            <a:solidFill>
              <a:srgbClr val="6699FF"/>
            </a:solidFill>
            <a:round/>
            <a:headEnd/>
            <a:tailEnd/>
          </a:ln>
        </p:spPr>
      </p:cxnSp>
      <p:sp>
        <p:nvSpPr>
          <p:cNvPr id="327688" name="TextBox 14"/>
          <p:cNvSpPr txBox="1">
            <a:spLocks noChangeArrowheads="1"/>
          </p:cNvSpPr>
          <p:nvPr/>
        </p:nvSpPr>
        <p:spPr bwMode="auto">
          <a:xfrm rot="-5400000">
            <a:off x="610394" y="200263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6/4/2011</a:t>
            </a:r>
          </a:p>
        </p:txBody>
      </p:sp>
      <p:sp>
        <p:nvSpPr>
          <p:cNvPr id="327689" name="TextBox 15"/>
          <p:cNvSpPr txBox="1">
            <a:spLocks noChangeArrowheads="1"/>
          </p:cNvSpPr>
          <p:nvPr/>
        </p:nvSpPr>
        <p:spPr bwMode="auto">
          <a:xfrm rot="-5400000">
            <a:off x="2026444" y="200898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6/4/2012</a:t>
            </a:r>
          </a:p>
        </p:txBody>
      </p:sp>
      <p:sp>
        <p:nvSpPr>
          <p:cNvPr id="327690" name="TextBox 16"/>
          <p:cNvSpPr txBox="1">
            <a:spLocks noChangeArrowheads="1"/>
          </p:cNvSpPr>
          <p:nvPr/>
        </p:nvSpPr>
        <p:spPr bwMode="auto">
          <a:xfrm rot="-5400000">
            <a:off x="3455194" y="200263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6/4/2013</a:t>
            </a:r>
          </a:p>
        </p:txBody>
      </p:sp>
      <p:sp>
        <p:nvSpPr>
          <p:cNvPr id="327691" name="TextBox 17"/>
          <p:cNvSpPr txBox="1">
            <a:spLocks noChangeArrowheads="1"/>
          </p:cNvSpPr>
          <p:nvPr/>
        </p:nvSpPr>
        <p:spPr bwMode="auto">
          <a:xfrm rot="-5400000">
            <a:off x="4955382" y="20089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6/4/2014</a:t>
            </a:r>
          </a:p>
        </p:txBody>
      </p:sp>
      <p:sp>
        <p:nvSpPr>
          <p:cNvPr id="327692" name="TextBox 18"/>
          <p:cNvSpPr txBox="1">
            <a:spLocks noChangeArrowheads="1"/>
          </p:cNvSpPr>
          <p:nvPr/>
        </p:nvSpPr>
        <p:spPr bwMode="auto">
          <a:xfrm rot="-5400000">
            <a:off x="6384132" y="20089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6/4/2015</a:t>
            </a:r>
          </a:p>
        </p:txBody>
      </p:sp>
      <p:cxnSp>
        <p:nvCxnSpPr>
          <p:cNvPr id="327693" name="Straight Connector 19"/>
          <p:cNvCxnSpPr>
            <a:cxnSpLocks noChangeShapeType="1"/>
          </p:cNvCxnSpPr>
          <p:nvPr/>
        </p:nvCxnSpPr>
        <p:spPr bwMode="auto">
          <a:xfrm rot="5400000">
            <a:off x="8143875" y="3119438"/>
            <a:ext cx="857250" cy="0"/>
          </a:xfrm>
          <a:prstGeom prst="line">
            <a:avLst/>
          </a:prstGeom>
          <a:noFill/>
          <a:ln w="19050" algn="ctr">
            <a:solidFill>
              <a:srgbClr val="6699FF"/>
            </a:solidFill>
            <a:round/>
            <a:headEnd/>
            <a:tailEnd/>
          </a:ln>
        </p:spPr>
      </p:cxnSp>
      <p:sp>
        <p:nvSpPr>
          <p:cNvPr id="327694" name="TextBox 20"/>
          <p:cNvSpPr txBox="1">
            <a:spLocks noChangeArrowheads="1"/>
          </p:cNvSpPr>
          <p:nvPr/>
        </p:nvSpPr>
        <p:spPr bwMode="auto">
          <a:xfrm rot="-5400000">
            <a:off x="7812882" y="20089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6/4/2016</a:t>
            </a:r>
          </a:p>
        </p:txBody>
      </p:sp>
      <p:cxnSp>
        <p:nvCxnSpPr>
          <p:cNvPr id="327695" name="Straight Arrow Connector 23"/>
          <p:cNvCxnSpPr>
            <a:cxnSpLocks noChangeShapeType="1"/>
          </p:cNvCxnSpPr>
          <p:nvPr/>
        </p:nvCxnSpPr>
        <p:spPr bwMode="auto">
          <a:xfrm rot="16200000" flipV="1">
            <a:off x="677863" y="3727450"/>
            <a:ext cx="787400" cy="0"/>
          </a:xfrm>
          <a:prstGeom prst="straightConnector1">
            <a:avLst/>
          </a:prstGeom>
          <a:noFill/>
          <a:ln w="28575" algn="ctr">
            <a:solidFill>
              <a:srgbClr val="7030A0"/>
            </a:solidFill>
            <a:round/>
            <a:headEnd/>
            <a:tailEnd type="arrow" w="med" len="med"/>
          </a:ln>
        </p:spPr>
      </p:cxnSp>
      <p:sp>
        <p:nvSpPr>
          <p:cNvPr id="327696" name="TextBox 25"/>
          <p:cNvSpPr txBox="1">
            <a:spLocks noChangeArrowheads="1"/>
          </p:cNvSpPr>
          <p:nvPr/>
        </p:nvSpPr>
        <p:spPr bwMode="auto">
          <a:xfrm>
            <a:off x="385763" y="4119563"/>
            <a:ext cx="1400175" cy="1200150"/>
          </a:xfrm>
          <a:prstGeom prst="rect">
            <a:avLst/>
          </a:prstGeom>
          <a:noFill/>
          <a:ln w="28575">
            <a:solidFill>
              <a:srgbClr val="7030A0"/>
            </a:solidFill>
            <a:miter lim="800000"/>
            <a:headEnd/>
            <a:tailEnd/>
          </a:ln>
        </p:spPr>
        <p:txBody>
          <a:bodyPr>
            <a:spAutoFit/>
          </a:bodyPr>
          <a:lstStyle/>
          <a:p>
            <a:pPr eaLnBrk="1" hangingPunct="1"/>
            <a:r>
              <a:rPr lang="en-GB" sz="1800">
                <a:solidFill>
                  <a:schemeClr val="tx1"/>
                </a:solidFill>
              </a:rPr>
              <a:t>Yr 1 </a:t>
            </a:r>
          </a:p>
          <a:p>
            <a:pPr eaLnBrk="1" hangingPunct="1"/>
            <a:r>
              <a:rPr lang="en-GB" sz="1800">
                <a:solidFill>
                  <a:schemeClr val="tx1"/>
                </a:solidFill>
              </a:rPr>
              <a:t>Drawdown Plan. </a:t>
            </a:r>
          </a:p>
          <a:p>
            <a:pPr eaLnBrk="1" hangingPunct="1"/>
            <a:r>
              <a:rPr lang="en-GB" sz="1800">
                <a:solidFill>
                  <a:schemeClr val="tx1"/>
                </a:solidFill>
              </a:rPr>
              <a:t>120% GAD</a:t>
            </a:r>
          </a:p>
        </p:txBody>
      </p:sp>
      <p:cxnSp>
        <p:nvCxnSpPr>
          <p:cNvPr id="17428" name="Straight Arrow Connector 26"/>
          <p:cNvCxnSpPr>
            <a:cxnSpLocks noChangeShapeType="1"/>
          </p:cNvCxnSpPr>
          <p:nvPr/>
        </p:nvCxnSpPr>
        <p:spPr bwMode="auto">
          <a:xfrm rot="16200000" flipV="1">
            <a:off x="7954169" y="3737769"/>
            <a:ext cx="809625" cy="1587"/>
          </a:xfrm>
          <a:prstGeom prst="straightConnector1">
            <a:avLst/>
          </a:prstGeom>
          <a:noFill/>
          <a:ln w="28575" algn="ctr">
            <a:solidFill>
              <a:srgbClr val="7030A0"/>
            </a:solidFill>
            <a:round/>
            <a:headEnd/>
            <a:tailEnd type="arrow" w="med" len="med"/>
          </a:ln>
        </p:spPr>
      </p:cxnSp>
      <p:sp>
        <p:nvSpPr>
          <p:cNvPr id="17429" name="TextBox 27"/>
          <p:cNvSpPr txBox="1">
            <a:spLocks noChangeArrowheads="1"/>
          </p:cNvSpPr>
          <p:nvPr/>
        </p:nvSpPr>
        <p:spPr bwMode="auto">
          <a:xfrm>
            <a:off x="7672388" y="4141788"/>
            <a:ext cx="1400175" cy="1201737"/>
          </a:xfrm>
          <a:prstGeom prst="rect">
            <a:avLst/>
          </a:prstGeom>
          <a:noFill/>
          <a:ln w="28575">
            <a:solidFill>
              <a:srgbClr val="7030A0"/>
            </a:solidFill>
            <a:miter lim="800000"/>
            <a:headEnd/>
            <a:tailEnd/>
          </a:ln>
        </p:spPr>
        <p:txBody>
          <a:bodyPr>
            <a:spAutoFit/>
          </a:bodyPr>
          <a:lstStyle/>
          <a:p>
            <a:pPr eaLnBrk="1" hangingPunct="1"/>
            <a:r>
              <a:rPr lang="en-GB" sz="1800">
                <a:solidFill>
                  <a:schemeClr val="tx1"/>
                </a:solidFill>
              </a:rPr>
              <a:t>Yr 6 </a:t>
            </a:r>
          </a:p>
          <a:p>
            <a:pPr eaLnBrk="1" hangingPunct="1"/>
            <a:r>
              <a:rPr lang="en-GB" sz="1800">
                <a:solidFill>
                  <a:schemeClr val="tx1"/>
                </a:solidFill>
              </a:rPr>
              <a:t>Drawdown Review. </a:t>
            </a:r>
          </a:p>
          <a:p>
            <a:pPr eaLnBrk="1" hangingPunct="1"/>
            <a:r>
              <a:rPr lang="en-GB" sz="1800">
                <a:solidFill>
                  <a:schemeClr val="tx1"/>
                </a:solidFill>
              </a:rPr>
              <a:t>100% GAD</a:t>
            </a:r>
          </a:p>
        </p:txBody>
      </p:sp>
      <p:cxnSp>
        <p:nvCxnSpPr>
          <p:cNvPr id="17430" name="Shape 36"/>
          <p:cNvCxnSpPr>
            <a:cxnSpLocks noChangeShapeType="1"/>
            <a:stCxn id="327696" idx="3"/>
          </p:cNvCxnSpPr>
          <p:nvPr/>
        </p:nvCxnSpPr>
        <p:spPr bwMode="auto">
          <a:xfrm flipV="1">
            <a:off x="1785938" y="3333750"/>
            <a:ext cx="1357312" cy="1385888"/>
          </a:xfrm>
          <a:prstGeom prst="curvedConnector2">
            <a:avLst/>
          </a:prstGeom>
          <a:noFill/>
          <a:ln w="28575" algn="ctr">
            <a:solidFill>
              <a:srgbClr val="C00000"/>
            </a:solidFill>
            <a:round/>
            <a:headEnd/>
            <a:tailEnd type="arrow" w="med" len="med"/>
          </a:ln>
        </p:spPr>
      </p:cxnSp>
      <p:sp>
        <p:nvSpPr>
          <p:cNvPr id="17431" name="Line Callout 2 38"/>
          <p:cNvSpPr>
            <a:spLocks/>
          </p:cNvSpPr>
          <p:nvPr/>
        </p:nvSpPr>
        <p:spPr bwMode="auto">
          <a:xfrm>
            <a:off x="2879725" y="1333500"/>
            <a:ext cx="1143000" cy="1143000"/>
          </a:xfrm>
          <a:prstGeom prst="borderCallout2">
            <a:avLst>
              <a:gd name="adj1" fmla="val 101606"/>
              <a:gd name="adj2" fmla="val 49931"/>
              <a:gd name="adj3" fmla="val 118750"/>
              <a:gd name="adj4" fmla="val 55940"/>
              <a:gd name="adj5" fmla="val 171125"/>
              <a:gd name="adj6" fmla="val 22269"/>
            </a:avLst>
          </a:prstGeom>
          <a:solidFill>
            <a:schemeClr val="accent1"/>
          </a:solidFill>
          <a:ln w="19050" algn="ctr">
            <a:solidFill>
              <a:srgbClr val="C00000"/>
            </a:solidFill>
            <a:round/>
            <a:headEnd/>
            <a:tailEnd/>
          </a:ln>
        </p:spPr>
        <p:txBody>
          <a:bodyPr/>
          <a:lstStyle/>
          <a:p>
            <a:pPr eaLnBrk="1" hangingPunct="1"/>
            <a:r>
              <a:rPr lang="en-GB" sz="1800">
                <a:solidFill>
                  <a:schemeClr val="tx1"/>
                </a:solidFill>
              </a:rPr>
              <a:t>Transfer plan to new provider</a:t>
            </a:r>
          </a:p>
        </p:txBody>
      </p:sp>
      <p:cxnSp>
        <p:nvCxnSpPr>
          <p:cNvPr id="17432" name="Straight Arrow Connector 39"/>
          <p:cNvCxnSpPr>
            <a:cxnSpLocks noChangeShapeType="1"/>
          </p:cNvCxnSpPr>
          <p:nvPr/>
        </p:nvCxnSpPr>
        <p:spPr bwMode="auto">
          <a:xfrm rot="16200000" flipV="1">
            <a:off x="3600450" y="3733800"/>
            <a:ext cx="800100" cy="0"/>
          </a:xfrm>
          <a:prstGeom prst="straightConnector1">
            <a:avLst/>
          </a:prstGeom>
          <a:noFill/>
          <a:ln w="28575" algn="ctr">
            <a:solidFill>
              <a:srgbClr val="C00000"/>
            </a:solidFill>
            <a:round/>
            <a:headEnd/>
            <a:tailEnd type="arrow" w="med" len="med"/>
          </a:ln>
        </p:spPr>
      </p:cxnSp>
      <p:sp>
        <p:nvSpPr>
          <p:cNvPr id="17433" name="TextBox 40"/>
          <p:cNvSpPr txBox="1">
            <a:spLocks noChangeArrowheads="1"/>
          </p:cNvSpPr>
          <p:nvPr/>
        </p:nvSpPr>
        <p:spPr bwMode="auto">
          <a:xfrm>
            <a:off x="3314700" y="4133850"/>
            <a:ext cx="1400175" cy="1200150"/>
          </a:xfrm>
          <a:prstGeom prst="rect">
            <a:avLst/>
          </a:prstGeom>
          <a:noFill/>
          <a:ln w="28575">
            <a:solidFill>
              <a:srgbClr val="C00000"/>
            </a:solidFill>
            <a:miter lim="800000"/>
            <a:headEnd/>
            <a:tailEnd/>
          </a:ln>
        </p:spPr>
        <p:txBody>
          <a:bodyPr>
            <a:spAutoFit/>
          </a:bodyPr>
          <a:lstStyle/>
          <a:p>
            <a:pPr eaLnBrk="1" hangingPunct="1"/>
            <a:r>
              <a:rPr lang="en-GB" sz="1800">
                <a:solidFill>
                  <a:schemeClr val="tx1"/>
                </a:solidFill>
              </a:rPr>
              <a:t>Yr 3 </a:t>
            </a:r>
          </a:p>
          <a:p>
            <a:pPr eaLnBrk="1" hangingPunct="1"/>
            <a:r>
              <a:rPr lang="en-GB" sz="1800">
                <a:solidFill>
                  <a:schemeClr val="tx1"/>
                </a:solidFill>
              </a:rPr>
              <a:t>Drawdown Review. </a:t>
            </a:r>
          </a:p>
          <a:p>
            <a:pPr eaLnBrk="1" hangingPunct="1"/>
            <a:r>
              <a:rPr lang="en-GB" sz="1800" b="1">
                <a:solidFill>
                  <a:srgbClr val="FF0000"/>
                </a:solidFill>
              </a:rPr>
              <a:t>100%</a:t>
            </a:r>
            <a:r>
              <a:rPr lang="en-GB" sz="1800">
                <a:solidFill>
                  <a:schemeClr val="tx1"/>
                </a:solidFill>
              </a:rPr>
              <a:t> GAD</a:t>
            </a:r>
          </a:p>
        </p:txBody>
      </p:sp>
      <p:sp>
        <p:nvSpPr>
          <p:cNvPr id="46" name="Plus 45"/>
          <p:cNvSpPr/>
          <p:nvPr/>
        </p:nvSpPr>
        <p:spPr bwMode="auto">
          <a:xfrm rot="18747034">
            <a:off x="7546181" y="3885407"/>
            <a:ext cx="1584325" cy="1709738"/>
          </a:xfrm>
          <a:prstGeom prst="mathPlus">
            <a:avLst>
              <a:gd name="adj1" fmla="val 9088"/>
            </a:avLst>
          </a:prstGeom>
          <a:solidFill>
            <a:srgbClr val="C00000">
              <a:alpha val="62000"/>
            </a:srgbClr>
          </a:solidFill>
          <a:ln w="9525" cap="flat" cmpd="sng" algn="ctr">
            <a:solidFill>
              <a:srgbClr val="C00000"/>
            </a:solidFill>
            <a:prstDash val="solid"/>
            <a:round/>
            <a:headEnd type="none" w="med" len="med"/>
            <a:tailEnd type="none" w="med" len="med"/>
          </a:ln>
          <a:effectLst/>
        </p:spPr>
        <p:txBody>
          <a:bodyPr/>
          <a:lstStyle/>
          <a:p>
            <a:pPr eaLnBrk="1" hangingPunct="1">
              <a:defRPr/>
            </a:pPr>
            <a:endParaRPr lang="en-GB" sz="1800">
              <a:solidFill>
                <a:schemeClr val="tx1"/>
              </a:solidFill>
              <a:latin typeface="Arial" pitchFamily="34" charset="0"/>
              <a:cs typeface="Arial" pitchFamily="34" charset="0"/>
            </a:endParaRPr>
          </a:p>
        </p:txBody>
      </p:sp>
      <p:sp>
        <p:nvSpPr>
          <p:cNvPr id="17435" name="Line Callout 2 46"/>
          <p:cNvSpPr>
            <a:spLocks/>
          </p:cNvSpPr>
          <p:nvPr/>
        </p:nvSpPr>
        <p:spPr bwMode="auto">
          <a:xfrm>
            <a:off x="4500563" y="1047750"/>
            <a:ext cx="1428750" cy="1214438"/>
          </a:xfrm>
          <a:prstGeom prst="borderCallout2">
            <a:avLst>
              <a:gd name="adj1" fmla="val 100431"/>
              <a:gd name="adj2" fmla="val 48977"/>
              <a:gd name="adj3" fmla="val 131296"/>
              <a:gd name="adj4" fmla="val 16319"/>
              <a:gd name="adj5" fmla="val 180986"/>
              <a:gd name="adj6" fmla="val -29542"/>
            </a:avLst>
          </a:prstGeom>
          <a:solidFill>
            <a:schemeClr val="accent1"/>
          </a:solidFill>
          <a:ln w="19050" algn="ctr">
            <a:solidFill>
              <a:srgbClr val="C00000"/>
            </a:solidFill>
            <a:round/>
            <a:headEnd/>
            <a:tailEnd/>
          </a:ln>
        </p:spPr>
        <p:txBody>
          <a:bodyPr/>
          <a:lstStyle/>
          <a:p>
            <a:pPr eaLnBrk="1" hangingPunct="1"/>
            <a:r>
              <a:rPr lang="en-GB" sz="1800">
                <a:solidFill>
                  <a:schemeClr val="tx1"/>
                </a:solidFill>
              </a:rPr>
              <a:t>Triggers review at next plan anniversary</a:t>
            </a:r>
          </a:p>
        </p:txBody>
      </p:sp>
      <p:pic>
        <p:nvPicPr>
          <p:cNvPr id="327705"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428"/>
                                        </p:tgtEl>
                                        <p:attrNameLst>
                                          <p:attrName>style.visibility</p:attrName>
                                        </p:attrNameLst>
                                      </p:cBhvr>
                                      <p:to>
                                        <p:strVal val="visible"/>
                                      </p:to>
                                    </p:set>
                                    <p:animEffect transition="in" filter="fade">
                                      <p:cBhvr>
                                        <p:cTn id="7" dur="1000"/>
                                        <p:tgtEl>
                                          <p:spTgt spid="17428"/>
                                        </p:tgtEl>
                                      </p:cBhvr>
                                    </p:animEffect>
                                    <p:anim calcmode="lin" valueType="num">
                                      <p:cBhvr>
                                        <p:cTn id="8" dur="1000" fill="hold"/>
                                        <p:tgtEl>
                                          <p:spTgt spid="17428"/>
                                        </p:tgtEl>
                                        <p:attrNameLst>
                                          <p:attrName>ppt_x</p:attrName>
                                        </p:attrNameLst>
                                      </p:cBhvr>
                                      <p:tavLst>
                                        <p:tav tm="0">
                                          <p:val>
                                            <p:strVal val="#ppt_x"/>
                                          </p:val>
                                        </p:tav>
                                        <p:tav tm="100000">
                                          <p:val>
                                            <p:strVal val="#ppt_x"/>
                                          </p:val>
                                        </p:tav>
                                      </p:tavLst>
                                    </p:anim>
                                    <p:anim calcmode="lin" valueType="num">
                                      <p:cBhvr>
                                        <p:cTn id="9" dur="1000" fill="hold"/>
                                        <p:tgtEl>
                                          <p:spTgt spid="1742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429"/>
                                        </p:tgtEl>
                                        <p:attrNameLst>
                                          <p:attrName>style.visibility</p:attrName>
                                        </p:attrNameLst>
                                      </p:cBhvr>
                                      <p:to>
                                        <p:strVal val="visible"/>
                                      </p:to>
                                    </p:set>
                                    <p:animEffect transition="in" filter="fade">
                                      <p:cBhvr>
                                        <p:cTn id="12" dur="1000"/>
                                        <p:tgtEl>
                                          <p:spTgt spid="17429"/>
                                        </p:tgtEl>
                                      </p:cBhvr>
                                    </p:animEffect>
                                    <p:anim calcmode="lin" valueType="num">
                                      <p:cBhvr>
                                        <p:cTn id="13" dur="1000" fill="hold"/>
                                        <p:tgtEl>
                                          <p:spTgt spid="17429"/>
                                        </p:tgtEl>
                                        <p:attrNameLst>
                                          <p:attrName>ppt_x</p:attrName>
                                        </p:attrNameLst>
                                      </p:cBhvr>
                                      <p:tavLst>
                                        <p:tav tm="0">
                                          <p:val>
                                            <p:strVal val="#ppt_x"/>
                                          </p:val>
                                        </p:tav>
                                        <p:tav tm="100000">
                                          <p:val>
                                            <p:strVal val="#ppt_x"/>
                                          </p:val>
                                        </p:tav>
                                      </p:tavLst>
                                    </p:anim>
                                    <p:anim calcmode="lin" valueType="num">
                                      <p:cBhvr>
                                        <p:cTn id="14" dur="1000" fill="hold"/>
                                        <p:tgtEl>
                                          <p:spTgt spid="1742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7430"/>
                                        </p:tgtEl>
                                        <p:attrNameLst>
                                          <p:attrName>style.visibility</p:attrName>
                                        </p:attrNameLst>
                                      </p:cBhvr>
                                      <p:to>
                                        <p:strVal val="visible"/>
                                      </p:to>
                                    </p:set>
                                    <p:animEffect transition="in" filter="fade">
                                      <p:cBhvr>
                                        <p:cTn id="19" dur="1000"/>
                                        <p:tgtEl>
                                          <p:spTgt spid="17430"/>
                                        </p:tgtEl>
                                      </p:cBhvr>
                                    </p:animEffect>
                                    <p:anim calcmode="lin" valueType="num">
                                      <p:cBhvr>
                                        <p:cTn id="20" dur="1000" fill="hold"/>
                                        <p:tgtEl>
                                          <p:spTgt spid="17430"/>
                                        </p:tgtEl>
                                        <p:attrNameLst>
                                          <p:attrName>ppt_x</p:attrName>
                                        </p:attrNameLst>
                                      </p:cBhvr>
                                      <p:tavLst>
                                        <p:tav tm="0">
                                          <p:val>
                                            <p:strVal val="#ppt_x"/>
                                          </p:val>
                                        </p:tav>
                                        <p:tav tm="100000">
                                          <p:val>
                                            <p:strVal val="#ppt_x"/>
                                          </p:val>
                                        </p:tav>
                                      </p:tavLst>
                                    </p:anim>
                                    <p:anim calcmode="lin" valueType="num">
                                      <p:cBhvr>
                                        <p:cTn id="21" dur="1000" fill="hold"/>
                                        <p:tgtEl>
                                          <p:spTgt spid="17430"/>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17431"/>
                                        </p:tgtEl>
                                        <p:attrNameLst>
                                          <p:attrName>style.visibility</p:attrName>
                                        </p:attrNameLst>
                                      </p:cBhvr>
                                      <p:to>
                                        <p:strVal val="visible"/>
                                      </p:to>
                                    </p:set>
                                    <p:animEffect transition="in" filter="fade">
                                      <p:cBhvr>
                                        <p:cTn id="25" dur="1000"/>
                                        <p:tgtEl>
                                          <p:spTgt spid="17431"/>
                                        </p:tgtEl>
                                      </p:cBhvr>
                                    </p:animEffect>
                                    <p:anim calcmode="lin" valueType="num">
                                      <p:cBhvr>
                                        <p:cTn id="26" dur="1000" fill="hold"/>
                                        <p:tgtEl>
                                          <p:spTgt spid="17431"/>
                                        </p:tgtEl>
                                        <p:attrNameLst>
                                          <p:attrName>ppt_x</p:attrName>
                                        </p:attrNameLst>
                                      </p:cBhvr>
                                      <p:tavLst>
                                        <p:tav tm="0">
                                          <p:val>
                                            <p:strVal val="#ppt_x"/>
                                          </p:val>
                                        </p:tav>
                                        <p:tav tm="100000">
                                          <p:val>
                                            <p:strVal val="#ppt_x"/>
                                          </p:val>
                                        </p:tav>
                                      </p:tavLst>
                                    </p:anim>
                                    <p:anim calcmode="lin" valueType="num">
                                      <p:cBhvr>
                                        <p:cTn id="27" dur="1000" fill="hold"/>
                                        <p:tgtEl>
                                          <p:spTgt spid="1743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grpId="0" nodeType="clickEffect">
                                  <p:stCondLst>
                                    <p:cond delay="0"/>
                                  </p:stCondLst>
                                  <p:childTnLst>
                                    <p:set>
                                      <p:cBhvr>
                                        <p:cTn id="31" dur="1" fill="hold">
                                          <p:stCondLst>
                                            <p:cond delay="0"/>
                                          </p:stCondLst>
                                        </p:cTn>
                                        <p:tgtEl>
                                          <p:spTgt spid="17435"/>
                                        </p:tgtEl>
                                        <p:attrNameLst>
                                          <p:attrName>style.visibility</p:attrName>
                                        </p:attrNameLst>
                                      </p:cBhvr>
                                      <p:to>
                                        <p:strVal val="visible"/>
                                      </p:to>
                                    </p:set>
                                    <p:animEffect transition="in" filter="fade">
                                      <p:cBhvr>
                                        <p:cTn id="32" dur="1000"/>
                                        <p:tgtEl>
                                          <p:spTgt spid="17435"/>
                                        </p:tgtEl>
                                      </p:cBhvr>
                                    </p:animEffect>
                                    <p:anim calcmode="lin" valueType="num">
                                      <p:cBhvr>
                                        <p:cTn id="33" dur="1000" fill="hold"/>
                                        <p:tgtEl>
                                          <p:spTgt spid="17435"/>
                                        </p:tgtEl>
                                        <p:attrNameLst>
                                          <p:attrName>ppt_x</p:attrName>
                                        </p:attrNameLst>
                                      </p:cBhvr>
                                      <p:tavLst>
                                        <p:tav tm="0">
                                          <p:val>
                                            <p:strVal val="#ppt_x"/>
                                          </p:val>
                                        </p:tav>
                                        <p:tav tm="100000">
                                          <p:val>
                                            <p:strVal val="#ppt_x"/>
                                          </p:val>
                                        </p:tav>
                                      </p:tavLst>
                                    </p:anim>
                                    <p:anim calcmode="lin" valueType="num">
                                      <p:cBhvr>
                                        <p:cTn id="34" dur="1000" fill="hold"/>
                                        <p:tgtEl>
                                          <p:spTgt spid="1743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7433"/>
                                        </p:tgtEl>
                                        <p:attrNameLst>
                                          <p:attrName>style.visibility</p:attrName>
                                        </p:attrNameLst>
                                      </p:cBhvr>
                                      <p:to>
                                        <p:strVal val="visible"/>
                                      </p:to>
                                    </p:set>
                                    <p:animEffect transition="in" filter="fade">
                                      <p:cBhvr>
                                        <p:cTn id="39" dur="1000"/>
                                        <p:tgtEl>
                                          <p:spTgt spid="17433"/>
                                        </p:tgtEl>
                                      </p:cBhvr>
                                    </p:animEffect>
                                    <p:anim calcmode="lin" valueType="num">
                                      <p:cBhvr>
                                        <p:cTn id="40" dur="1000" fill="hold"/>
                                        <p:tgtEl>
                                          <p:spTgt spid="17433"/>
                                        </p:tgtEl>
                                        <p:attrNameLst>
                                          <p:attrName>ppt_x</p:attrName>
                                        </p:attrNameLst>
                                      </p:cBhvr>
                                      <p:tavLst>
                                        <p:tav tm="0">
                                          <p:val>
                                            <p:strVal val="#ppt_x"/>
                                          </p:val>
                                        </p:tav>
                                        <p:tav tm="100000">
                                          <p:val>
                                            <p:strVal val="#ppt_x"/>
                                          </p:val>
                                        </p:tav>
                                      </p:tavLst>
                                    </p:anim>
                                    <p:anim calcmode="lin" valueType="num">
                                      <p:cBhvr>
                                        <p:cTn id="41" dur="1000" fill="hold"/>
                                        <p:tgtEl>
                                          <p:spTgt spid="1743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7432"/>
                                        </p:tgtEl>
                                        <p:attrNameLst>
                                          <p:attrName>style.visibility</p:attrName>
                                        </p:attrNameLst>
                                      </p:cBhvr>
                                      <p:to>
                                        <p:strVal val="visible"/>
                                      </p:to>
                                    </p:set>
                                    <p:animEffect transition="in" filter="fade">
                                      <p:cBhvr>
                                        <p:cTn id="44" dur="1000"/>
                                        <p:tgtEl>
                                          <p:spTgt spid="17432"/>
                                        </p:tgtEl>
                                      </p:cBhvr>
                                    </p:animEffect>
                                    <p:anim calcmode="lin" valueType="num">
                                      <p:cBhvr>
                                        <p:cTn id="45" dur="1000" fill="hold"/>
                                        <p:tgtEl>
                                          <p:spTgt spid="17432"/>
                                        </p:tgtEl>
                                        <p:attrNameLst>
                                          <p:attrName>ppt_x</p:attrName>
                                        </p:attrNameLst>
                                      </p:cBhvr>
                                      <p:tavLst>
                                        <p:tav tm="0">
                                          <p:val>
                                            <p:strVal val="#ppt_x"/>
                                          </p:val>
                                        </p:tav>
                                        <p:tav tm="100000">
                                          <p:val>
                                            <p:strVal val="#ppt_x"/>
                                          </p:val>
                                        </p:tav>
                                      </p:tavLst>
                                    </p:anim>
                                    <p:anim calcmode="lin" valueType="num">
                                      <p:cBhvr>
                                        <p:cTn id="46" dur="1000" fill="hold"/>
                                        <p:tgtEl>
                                          <p:spTgt spid="17432"/>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9" grpId="0" animBg="1"/>
      <p:bldP spid="17431" grpId="0" animBg="1"/>
      <p:bldP spid="17433" grpId="0" animBg="1"/>
      <p:bldP spid="17435" grpId="0" animBg="1"/>
    </p:bldLst>
  </p:timing>
</p:sld>
</file>

<file path=ppt/slides/slide1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8705" name="Text Box 3"/>
          <p:cNvSpPr txBox="1">
            <a:spLocks noChangeArrowheads="1"/>
          </p:cNvSpPr>
          <p:nvPr/>
        </p:nvSpPr>
        <p:spPr bwMode="auto">
          <a:xfrm>
            <a:off x="539750" y="404813"/>
            <a:ext cx="8032750" cy="5494337"/>
          </a:xfrm>
          <a:prstGeom prst="rect">
            <a:avLst/>
          </a:prstGeom>
          <a:noFill/>
          <a:ln w="9525">
            <a:noFill/>
            <a:miter lim="800000"/>
            <a:headEnd/>
            <a:tailEnd/>
          </a:ln>
        </p:spPr>
        <p:txBody>
          <a:bodyPr>
            <a:spAutoFit/>
          </a:bodyPr>
          <a:lstStyle/>
          <a:p>
            <a:pPr marL="361950" indent="-361950" eaLnBrk="1" hangingPunct="1">
              <a:spcBef>
                <a:spcPct val="50000"/>
              </a:spcBef>
            </a:pPr>
            <a:r>
              <a:rPr lang="en-GB" sz="3200" b="1">
                <a:solidFill>
                  <a:srgbClr val="6699FF"/>
                </a:solidFill>
              </a:rPr>
              <a:t>Inconsistent Approach</a:t>
            </a:r>
          </a:p>
          <a:p>
            <a:pPr marL="361950" indent="-361950" eaLnBrk="1" hangingPunct="1">
              <a:spcBef>
                <a:spcPct val="50000"/>
              </a:spcBef>
              <a:buClr>
                <a:srgbClr val="6699FF"/>
              </a:buClr>
              <a:buSzPct val="150000"/>
              <a:buFontTx/>
              <a:buChar char="•"/>
            </a:pPr>
            <a:r>
              <a:rPr lang="en-GB" sz="2200">
                <a:solidFill>
                  <a:schemeClr val="tx1"/>
                </a:solidFill>
              </a:rPr>
              <a:t>HMRC rationale appears to be ‘it is the member’s choice to transfer’</a:t>
            </a:r>
          </a:p>
          <a:p>
            <a:pPr marL="361950" indent="-361950" eaLnBrk="1" hangingPunct="1">
              <a:spcBef>
                <a:spcPct val="50000"/>
              </a:spcBef>
              <a:buClr>
                <a:srgbClr val="6699FF"/>
              </a:buClr>
              <a:buSzPct val="150000"/>
              <a:buFontTx/>
              <a:buChar char="•"/>
            </a:pPr>
            <a:r>
              <a:rPr lang="en-GB" sz="2200">
                <a:solidFill>
                  <a:schemeClr val="tx1"/>
                </a:solidFill>
              </a:rPr>
              <a:t>Currently 5 yr reference period retained on transfer </a:t>
            </a:r>
          </a:p>
          <a:p>
            <a:pPr marL="361950" indent="-361950" eaLnBrk="1" hangingPunct="1">
              <a:spcBef>
                <a:spcPct val="50000"/>
              </a:spcBef>
              <a:buClr>
                <a:srgbClr val="6699FF"/>
              </a:buClr>
              <a:buSzPct val="150000"/>
              <a:buFontTx/>
              <a:buChar char="•"/>
            </a:pPr>
            <a:r>
              <a:rPr lang="en-GB" sz="2200">
                <a:solidFill>
                  <a:schemeClr val="tx1"/>
                </a:solidFill>
              </a:rPr>
              <a:t>FSA TCF Customer outcome 6: Consumers do not face unreasonable post-sale barriers imposed by </a:t>
            </a:r>
            <a:r>
              <a:rPr lang="en-GB" sz="2200" u="sng">
                <a:solidFill>
                  <a:schemeClr val="tx1"/>
                </a:solidFill>
              </a:rPr>
              <a:t>firms</a:t>
            </a:r>
            <a:r>
              <a:rPr lang="en-GB" sz="2200">
                <a:solidFill>
                  <a:schemeClr val="tx1"/>
                </a:solidFill>
              </a:rPr>
              <a:t> to change product, switch provider, submit a claim or make a complaint.</a:t>
            </a:r>
          </a:p>
          <a:p>
            <a:pPr marL="361950" indent="-361950" eaLnBrk="1" hangingPunct="1">
              <a:spcBef>
                <a:spcPct val="50000"/>
              </a:spcBef>
              <a:buClr>
                <a:srgbClr val="6699FF"/>
              </a:buClr>
              <a:buSzPct val="150000"/>
              <a:buFontTx/>
              <a:buChar char="•"/>
            </a:pPr>
            <a:r>
              <a:rPr lang="en-GB" sz="2200">
                <a:solidFill>
                  <a:schemeClr val="tx1"/>
                </a:solidFill>
              </a:rPr>
              <a:t>AMPS successful campaign allowing transfer in USP below Normal Minimum Pension Age (NMPA)</a:t>
            </a:r>
          </a:p>
          <a:p>
            <a:pPr marL="361950" indent="-361950" eaLnBrk="1" hangingPunct="1">
              <a:spcBef>
                <a:spcPct val="50000"/>
              </a:spcBef>
              <a:buClr>
                <a:srgbClr val="6699FF"/>
              </a:buClr>
              <a:buSzPct val="150000"/>
              <a:buFontTx/>
              <a:buChar char="•"/>
            </a:pPr>
            <a:r>
              <a:rPr lang="en-GB" sz="2200">
                <a:solidFill>
                  <a:schemeClr val="tx1"/>
                </a:solidFill>
              </a:rPr>
              <a:t>New legislation allows retention of 120% GAD until end of   5 yr reference period on additional fund designations to drawdown (Basis amount is recalculated though)</a:t>
            </a:r>
          </a:p>
        </p:txBody>
      </p:sp>
      <p:pic>
        <p:nvPicPr>
          <p:cNvPr id="328706"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9729" name="Text Box 3"/>
          <p:cNvSpPr txBox="1">
            <a:spLocks noChangeArrowheads="1"/>
          </p:cNvSpPr>
          <p:nvPr/>
        </p:nvSpPr>
        <p:spPr bwMode="auto">
          <a:xfrm>
            <a:off x="357188" y="404813"/>
            <a:ext cx="8429625" cy="584200"/>
          </a:xfrm>
          <a:prstGeom prst="rect">
            <a:avLst/>
          </a:prstGeom>
          <a:noFill/>
          <a:ln w="9525">
            <a:noFill/>
            <a:miter lim="800000"/>
            <a:headEnd/>
            <a:tailEnd/>
          </a:ln>
        </p:spPr>
        <p:txBody>
          <a:bodyPr>
            <a:spAutoFit/>
          </a:bodyPr>
          <a:lstStyle/>
          <a:p>
            <a:pPr marL="361950" indent="-361950" eaLnBrk="1" hangingPunct="1">
              <a:spcBef>
                <a:spcPct val="50000"/>
              </a:spcBef>
            </a:pPr>
            <a:r>
              <a:rPr lang="en-GB" sz="3200" b="1">
                <a:solidFill>
                  <a:srgbClr val="6699FF"/>
                </a:solidFill>
              </a:rPr>
              <a:t>Additional Designation to Drawdown</a:t>
            </a:r>
            <a:endParaRPr lang="en-GB">
              <a:solidFill>
                <a:schemeClr val="tx1"/>
              </a:solidFill>
            </a:endParaRPr>
          </a:p>
        </p:txBody>
      </p:sp>
      <p:cxnSp>
        <p:nvCxnSpPr>
          <p:cNvPr id="329730" name="Straight Connector 6"/>
          <p:cNvCxnSpPr>
            <a:cxnSpLocks noChangeShapeType="1"/>
          </p:cNvCxnSpPr>
          <p:nvPr/>
        </p:nvCxnSpPr>
        <p:spPr bwMode="auto">
          <a:xfrm>
            <a:off x="285750" y="3333750"/>
            <a:ext cx="8572500" cy="0"/>
          </a:xfrm>
          <a:prstGeom prst="line">
            <a:avLst/>
          </a:prstGeom>
          <a:noFill/>
          <a:ln w="57150" algn="ctr">
            <a:solidFill>
              <a:schemeClr val="tx1"/>
            </a:solidFill>
            <a:round/>
            <a:headEnd/>
            <a:tailEnd/>
          </a:ln>
        </p:spPr>
      </p:cxnSp>
      <p:cxnSp>
        <p:nvCxnSpPr>
          <p:cNvPr id="329731" name="Straight Connector 9"/>
          <p:cNvCxnSpPr>
            <a:cxnSpLocks noChangeShapeType="1"/>
          </p:cNvCxnSpPr>
          <p:nvPr/>
        </p:nvCxnSpPr>
        <p:spPr bwMode="auto">
          <a:xfrm rot="5400000">
            <a:off x="928688" y="3119438"/>
            <a:ext cx="857250" cy="0"/>
          </a:xfrm>
          <a:prstGeom prst="line">
            <a:avLst/>
          </a:prstGeom>
          <a:noFill/>
          <a:ln w="19050" algn="ctr">
            <a:solidFill>
              <a:srgbClr val="6699FF"/>
            </a:solidFill>
            <a:round/>
            <a:headEnd/>
            <a:tailEnd/>
          </a:ln>
        </p:spPr>
      </p:cxnSp>
      <p:cxnSp>
        <p:nvCxnSpPr>
          <p:cNvPr id="329732" name="Straight Connector 10"/>
          <p:cNvCxnSpPr>
            <a:cxnSpLocks noChangeShapeType="1"/>
          </p:cNvCxnSpPr>
          <p:nvPr/>
        </p:nvCxnSpPr>
        <p:spPr bwMode="auto">
          <a:xfrm rot="5400000">
            <a:off x="2357438" y="3119438"/>
            <a:ext cx="857250" cy="0"/>
          </a:xfrm>
          <a:prstGeom prst="line">
            <a:avLst/>
          </a:prstGeom>
          <a:noFill/>
          <a:ln w="19050" algn="ctr">
            <a:solidFill>
              <a:srgbClr val="6699FF"/>
            </a:solidFill>
            <a:round/>
            <a:headEnd/>
            <a:tailEnd/>
          </a:ln>
        </p:spPr>
      </p:cxnSp>
      <p:cxnSp>
        <p:nvCxnSpPr>
          <p:cNvPr id="329733" name="Straight Connector 11"/>
          <p:cNvCxnSpPr>
            <a:cxnSpLocks noChangeShapeType="1"/>
          </p:cNvCxnSpPr>
          <p:nvPr/>
        </p:nvCxnSpPr>
        <p:spPr bwMode="auto">
          <a:xfrm rot="5400000">
            <a:off x="3786188" y="3119438"/>
            <a:ext cx="857250" cy="0"/>
          </a:xfrm>
          <a:prstGeom prst="line">
            <a:avLst/>
          </a:prstGeom>
          <a:noFill/>
          <a:ln w="19050" algn="ctr">
            <a:solidFill>
              <a:srgbClr val="6699FF"/>
            </a:solidFill>
            <a:round/>
            <a:headEnd/>
            <a:tailEnd/>
          </a:ln>
        </p:spPr>
      </p:cxnSp>
      <p:cxnSp>
        <p:nvCxnSpPr>
          <p:cNvPr id="329734" name="Straight Connector 12"/>
          <p:cNvCxnSpPr>
            <a:cxnSpLocks noChangeShapeType="1"/>
          </p:cNvCxnSpPr>
          <p:nvPr/>
        </p:nvCxnSpPr>
        <p:spPr bwMode="auto">
          <a:xfrm rot="5400000">
            <a:off x="5286375" y="3119438"/>
            <a:ext cx="857250" cy="0"/>
          </a:xfrm>
          <a:prstGeom prst="line">
            <a:avLst/>
          </a:prstGeom>
          <a:noFill/>
          <a:ln w="19050" algn="ctr">
            <a:solidFill>
              <a:srgbClr val="6699FF"/>
            </a:solidFill>
            <a:round/>
            <a:headEnd/>
            <a:tailEnd/>
          </a:ln>
        </p:spPr>
      </p:cxnSp>
      <p:cxnSp>
        <p:nvCxnSpPr>
          <p:cNvPr id="329735" name="Straight Connector 13"/>
          <p:cNvCxnSpPr>
            <a:cxnSpLocks noChangeShapeType="1"/>
          </p:cNvCxnSpPr>
          <p:nvPr/>
        </p:nvCxnSpPr>
        <p:spPr bwMode="auto">
          <a:xfrm rot="5400000">
            <a:off x="6715125" y="3119438"/>
            <a:ext cx="857250" cy="0"/>
          </a:xfrm>
          <a:prstGeom prst="line">
            <a:avLst/>
          </a:prstGeom>
          <a:noFill/>
          <a:ln w="19050" algn="ctr">
            <a:solidFill>
              <a:srgbClr val="6699FF"/>
            </a:solidFill>
            <a:round/>
            <a:headEnd/>
            <a:tailEnd/>
          </a:ln>
        </p:spPr>
      </p:cxnSp>
      <p:sp>
        <p:nvSpPr>
          <p:cNvPr id="329736" name="TextBox 14"/>
          <p:cNvSpPr txBox="1">
            <a:spLocks noChangeArrowheads="1"/>
          </p:cNvSpPr>
          <p:nvPr/>
        </p:nvSpPr>
        <p:spPr bwMode="auto">
          <a:xfrm rot="-5400000">
            <a:off x="610394" y="200263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6/4/2011</a:t>
            </a:r>
          </a:p>
        </p:txBody>
      </p:sp>
      <p:sp>
        <p:nvSpPr>
          <p:cNvPr id="329737" name="TextBox 15"/>
          <p:cNvSpPr txBox="1">
            <a:spLocks noChangeArrowheads="1"/>
          </p:cNvSpPr>
          <p:nvPr/>
        </p:nvSpPr>
        <p:spPr bwMode="auto">
          <a:xfrm rot="-5400000">
            <a:off x="2026444" y="200898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6/4/2012</a:t>
            </a:r>
          </a:p>
        </p:txBody>
      </p:sp>
      <p:sp>
        <p:nvSpPr>
          <p:cNvPr id="329738" name="TextBox 16"/>
          <p:cNvSpPr txBox="1">
            <a:spLocks noChangeArrowheads="1"/>
          </p:cNvSpPr>
          <p:nvPr/>
        </p:nvSpPr>
        <p:spPr bwMode="auto">
          <a:xfrm rot="-5400000">
            <a:off x="3455194" y="200263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6/4/2013</a:t>
            </a:r>
          </a:p>
        </p:txBody>
      </p:sp>
      <p:sp>
        <p:nvSpPr>
          <p:cNvPr id="329739" name="TextBox 17"/>
          <p:cNvSpPr txBox="1">
            <a:spLocks noChangeArrowheads="1"/>
          </p:cNvSpPr>
          <p:nvPr/>
        </p:nvSpPr>
        <p:spPr bwMode="auto">
          <a:xfrm rot="-5400000">
            <a:off x="4955382" y="20089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6/4/2014</a:t>
            </a:r>
          </a:p>
        </p:txBody>
      </p:sp>
      <p:sp>
        <p:nvSpPr>
          <p:cNvPr id="329740" name="TextBox 18"/>
          <p:cNvSpPr txBox="1">
            <a:spLocks noChangeArrowheads="1"/>
          </p:cNvSpPr>
          <p:nvPr/>
        </p:nvSpPr>
        <p:spPr bwMode="auto">
          <a:xfrm rot="-5400000">
            <a:off x="6384132" y="20089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6/4/2015</a:t>
            </a:r>
          </a:p>
        </p:txBody>
      </p:sp>
      <p:cxnSp>
        <p:nvCxnSpPr>
          <p:cNvPr id="329741" name="Straight Connector 19"/>
          <p:cNvCxnSpPr>
            <a:cxnSpLocks noChangeShapeType="1"/>
          </p:cNvCxnSpPr>
          <p:nvPr/>
        </p:nvCxnSpPr>
        <p:spPr bwMode="auto">
          <a:xfrm rot="5400000">
            <a:off x="8143875" y="3119438"/>
            <a:ext cx="857250" cy="0"/>
          </a:xfrm>
          <a:prstGeom prst="line">
            <a:avLst/>
          </a:prstGeom>
          <a:noFill/>
          <a:ln w="19050" algn="ctr">
            <a:solidFill>
              <a:srgbClr val="6699FF"/>
            </a:solidFill>
            <a:round/>
            <a:headEnd/>
            <a:tailEnd/>
          </a:ln>
        </p:spPr>
      </p:cxnSp>
      <p:sp>
        <p:nvSpPr>
          <p:cNvPr id="329742" name="TextBox 20"/>
          <p:cNvSpPr txBox="1">
            <a:spLocks noChangeArrowheads="1"/>
          </p:cNvSpPr>
          <p:nvPr/>
        </p:nvSpPr>
        <p:spPr bwMode="auto">
          <a:xfrm rot="-5400000">
            <a:off x="7812882" y="20089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6/4/2016</a:t>
            </a:r>
          </a:p>
        </p:txBody>
      </p:sp>
      <p:cxnSp>
        <p:nvCxnSpPr>
          <p:cNvPr id="329743" name="Straight Arrow Connector 23"/>
          <p:cNvCxnSpPr>
            <a:cxnSpLocks noChangeShapeType="1"/>
          </p:cNvCxnSpPr>
          <p:nvPr/>
        </p:nvCxnSpPr>
        <p:spPr bwMode="auto">
          <a:xfrm rot="16200000" flipV="1">
            <a:off x="677863" y="3727450"/>
            <a:ext cx="787400" cy="0"/>
          </a:xfrm>
          <a:prstGeom prst="straightConnector1">
            <a:avLst/>
          </a:prstGeom>
          <a:noFill/>
          <a:ln w="28575" algn="ctr">
            <a:solidFill>
              <a:srgbClr val="7030A0"/>
            </a:solidFill>
            <a:round/>
            <a:headEnd/>
            <a:tailEnd type="arrow" w="med" len="med"/>
          </a:ln>
        </p:spPr>
      </p:cxnSp>
      <p:sp>
        <p:nvSpPr>
          <p:cNvPr id="329744" name="TextBox 25"/>
          <p:cNvSpPr txBox="1">
            <a:spLocks noChangeArrowheads="1"/>
          </p:cNvSpPr>
          <p:nvPr/>
        </p:nvSpPr>
        <p:spPr bwMode="auto">
          <a:xfrm>
            <a:off x="385763" y="4119563"/>
            <a:ext cx="1400175" cy="1200150"/>
          </a:xfrm>
          <a:prstGeom prst="rect">
            <a:avLst/>
          </a:prstGeom>
          <a:noFill/>
          <a:ln w="28575">
            <a:solidFill>
              <a:srgbClr val="7030A0"/>
            </a:solidFill>
            <a:miter lim="800000"/>
            <a:headEnd/>
            <a:tailEnd/>
          </a:ln>
        </p:spPr>
        <p:txBody>
          <a:bodyPr>
            <a:spAutoFit/>
          </a:bodyPr>
          <a:lstStyle/>
          <a:p>
            <a:pPr eaLnBrk="1" hangingPunct="1"/>
            <a:r>
              <a:rPr lang="en-GB" sz="1800">
                <a:solidFill>
                  <a:schemeClr val="tx1"/>
                </a:solidFill>
              </a:rPr>
              <a:t>Yr 1 </a:t>
            </a:r>
          </a:p>
          <a:p>
            <a:pPr eaLnBrk="1" hangingPunct="1"/>
            <a:r>
              <a:rPr lang="en-GB" sz="1800">
                <a:solidFill>
                  <a:schemeClr val="tx1"/>
                </a:solidFill>
              </a:rPr>
              <a:t>Drawdown Plan. </a:t>
            </a:r>
          </a:p>
          <a:p>
            <a:pPr eaLnBrk="1" hangingPunct="1"/>
            <a:r>
              <a:rPr lang="en-GB" sz="1800">
                <a:solidFill>
                  <a:schemeClr val="tx1"/>
                </a:solidFill>
              </a:rPr>
              <a:t>120% GAD</a:t>
            </a:r>
          </a:p>
        </p:txBody>
      </p:sp>
      <p:cxnSp>
        <p:nvCxnSpPr>
          <p:cNvPr id="17428" name="Straight Arrow Connector 26"/>
          <p:cNvCxnSpPr>
            <a:cxnSpLocks noChangeShapeType="1"/>
          </p:cNvCxnSpPr>
          <p:nvPr/>
        </p:nvCxnSpPr>
        <p:spPr bwMode="auto">
          <a:xfrm rot="16200000" flipV="1">
            <a:off x="7954169" y="3737769"/>
            <a:ext cx="809625" cy="1587"/>
          </a:xfrm>
          <a:prstGeom prst="straightConnector1">
            <a:avLst/>
          </a:prstGeom>
          <a:noFill/>
          <a:ln w="28575" algn="ctr">
            <a:solidFill>
              <a:srgbClr val="7030A0"/>
            </a:solidFill>
            <a:round/>
            <a:headEnd/>
            <a:tailEnd type="arrow" w="med" len="med"/>
          </a:ln>
        </p:spPr>
      </p:cxnSp>
      <p:sp>
        <p:nvSpPr>
          <p:cNvPr id="17429" name="TextBox 27"/>
          <p:cNvSpPr txBox="1">
            <a:spLocks noChangeArrowheads="1"/>
          </p:cNvSpPr>
          <p:nvPr/>
        </p:nvSpPr>
        <p:spPr bwMode="auto">
          <a:xfrm>
            <a:off x="7672388" y="4141788"/>
            <a:ext cx="1400175" cy="1201737"/>
          </a:xfrm>
          <a:prstGeom prst="rect">
            <a:avLst/>
          </a:prstGeom>
          <a:noFill/>
          <a:ln w="28575">
            <a:solidFill>
              <a:srgbClr val="7030A0"/>
            </a:solidFill>
            <a:miter lim="800000"/>
            <a:headEnd/>
            <a:tailEnd/>
          </a:ln>
        </p:spPr>
        <p:txBody>
          <a:bodyPr>
            <a:spAutoFit/>
          </a:bodyPr>
          <a:lstStyle/>
          <a:p>
            <a:pPr eaLnBrk="1" hangingPunct="1"/>
            <a:r>
              <a:rPr lang="en-GB" sz="1800">
                <a:solidFill>
                  <a:schemeClr val="tx1"/>
                </a:solidFill>
              </a:rPr>
              <a:t>Yr 6 </a:t>
            </a:r>
          </a:p>
          <a:p>
            <a:pPr eaLnBrk="1" hangingPunct="1"/>
            <a:r>
              <a:rPr lang="en-GB" sz="1800">
                <a:solidFill>
                  <a:schemeClr val="tx1"/>
                </a:solidFill>
              </a:rPr>
              <a:t>Drawdown Review. </a:t>
            </a:r>
          </a:p>
          <a:p>
            <a:pPr eaLnBrk="1" hangingPunct="1"/>
            <a:r>
              <a:rPr lang="en-GB" sz="1800">
                <a:solidFill>
                  <a:schemeClr val="tx1"/>
                </a:solidFill>
              </a:rPr>
              <a:t>100% GAD</a:t>
            </a:r>
          </a:p>
        </p:txBody>
      </p:sp>
      <p:cxnSp>
        <p:nvCxnSpPr>
          <p:cNvPr id="17430" name="Shape 36"/>
          <p:cNvCxnSpPr>
            <a:cxnSpLocks noChangeShapeType="1"/>
            <a:stCxn id="329744" idx="3"/>
          </p:cNvCxnSpPr>
          <p:nvPr/>
        </p:nvCxnSpPr>
        <p:spPr bwMode="auto">
          <a:xfrm flipV="1">
            <a:off x="1785938" y="3333750"/>
            <a:ext cx="1357312" cy="1385888"/>
          </a:xfrm>
          <a:prstGeom prst="curvedConnector2">
            <a:avLst/>
          </a:prstGeom>
          <a:noFill/>
          <a:ln w="28575" algn="ctr">
            <a:solidFill>
              <a:srgbClr val="C00000"/>
            </a:solidFill>
            <a:round/>
            <a:headEnd/>
            <a:tailEnd type="arrow" w="med" len="med"/>
          </a:ln>
        </p:spPr>
      </p:cxnSp>
      <p:sp>
        <p:nvSpPr>
          <p:cNvPr id="17431" name="Line Callout 2 38"/>
          <p:cNvSpPr>
            <a:spLocks/>
          </p:cNvSpPr>
          <p:nvPr/>
        </p:nvSpPr>
        <p:spPr bwMode="auto">
          <a:xfrm>
            <a:off x="2916238" y="981075"/>
            <a:ext cx="1511300" cy="935038"/>
          </a:xfrm>
          <a:prstGeom prst="borderCallout2">
            <a:avLst>
              <a:gd name="adj1" fmla="val 102894"/>
              <a:gd name="adj2" fmla="val 48727"/>
              <a:gd name="adj3" fmla="val 176014"/>
              <a:gd name="adj4" fmla="val 46556"/>
              <a:gd name="adj5" fmla="val 243546"/>
              <a:gd name="adj6" fmla="val 13926"/>
            </a:avLst>
          </a:prstGeom>
          <a:solidFill>
            <a:schemeClr val="accent1"/>
          </a:solidFill>
          <a:ln w="19050" algn="ctr">
            <a:solidFill>
              <a:srgbClr val="C00000"/>
            </a:solidFill>
            <a:round/>
            <a:headEnd/>
            <a:tailEnd/>
          </a:ln>
        </p:spPr>
        <p:txBody>
          <a:bodyPr/>
          <a:lstStyle/>
          <a:p>
            <a:pPr eaLnBrk="1" hangingPunct="1"/>
            <a:r>
              <a:rPr lang="en-GB" sz="1800">
                <a:solidFill>
                  <a:schemeClr val="tx1"/>
                </a:solidFill>
              </a:rPr>
              <a:t>Additional  Drawdown</a:t>
            </a:r>
            <a:br>
              <a:rPr lang="en-GB" sz="1800">
                <a:solidFill>
                  <a:schemeClr val="tx1"/>
                </a:solidFill>
              </a:rPr>
            </a:br>
            <a:r>
              <a:rPr lang="en-GB" sz="1800">
                <a:solidFill>
                  <a:schemeClr val="tx1"/>
                </a:solidFill>
              </a:rPr>
              <a:t>Designation</a:t>
            </a:r>
          </a:p>
        </p:txBody>
      </p:sp>
      <p:cxnSp>
        <p:nvCxnSpPr>
          <p:cNvPr id="17432" name="Straight Arrow Connector 39"/>
          <p:cNvCxnSpPr>
            <a:cxnSpLocks noChangeShapeType="1"/>
          </p:cNvCxnSpPr>
          <p:nvPr/>
        </p:nvCxnSpPr>
        <p:spPr bwMode="auto">
          <a:xfrm rot="10800000">
            <a:off x="3203575" y="3357563"/>
            <a:ext cx="796925" cy="776287"/>
          </a:xfrm>
          <a:prstGeom prst="straightConnector1">
            <a:avLst/>
          </a:prstGeom>
          <a:noFill/>
          <a:ln w="28575" algn="ctr">
            <a:solidFill>
              <a:srgbClr val="C00000"/>
            </a:solidFill>
            <a:round/>
            <a:headEnd/>
            <a:tailEnd type="arrow" w="med" len="med"/>
          </a:ln>
        </p:spPr>
      </p:cxnSp>
      <p:sp>
        <p:nvSpPr>
          <p:cNvPr id="17433" name="TextBox 40"/>
          <p:cNvSpPr txBox="1">
            <a:spLocks noChangeArrowheads="1"/>
          </p:cNvSpPr>
          <p:nvPr/>
        </p:nvSpPr>
        <p:spPr bwMode="auto">
          <a:xfrm>
            <a:off x="2916238" y="4133850"/>
            <a:ext cx="3024187" cy="1754188"/>
          </a:xfrm>
          <a:prstGeom prst="rect">
            <a:avLst/>
          </a:prstGeom>
          <a:noFill/>
          <a:ln w="28575">
            <a:solidFill>
              <a:srgbClr val="C00000"/>
            </a:solidFill>
            <a:miter lim="800000"/>
            <a:headEnd/>
            <a:tailEnd/>
          </a:ln>
        </p:spPr>
        <p:txBody>
          <a:bodyPr>
            <a:spAutoFit/>
          </a:bodyPr>
          <a:lstStyle/>
          <a:p>
            <a:pPr eaLnBrk="1" hangingPunct="1"/>
            <a:r>
              <a:rPr lang="en-GB" sz="1800">
                <a:solidFill>
                  <a:schemeClr val="tx1"/>
                </a:solidFill>
              </a:rPr>
              <a:t>Calc new Basis amount based on:</a:t>
            </a:r>
          </a:p>
          <a:p>
            <a:pPr eaLnBrk="1" hangingPunct="1"/>
            <a:r>
              <a:rPr lang="en-GB" sz="1800">
                <a:solidFill>
                  <a:schemeClr val="tx1"/>
                </a:solidFill>
              </a:rPr>
              <a:t>New total fund</a:t>
            </a:r>
          </a:p>
          <a:p>
            <a:pPr eaLnBrk="1" hangingPunct="1"/>
            <a:r>
              <a:rPr lang="en-GB" sz="1800">
                <a:solidFill>
                  <a:schemeClr val="tx1"/>
                </a:solidFill>
              </a:rPr>
              <a:t>New  GAD / Gilt rates</a:t>
            </a:r>
          </a:p>
          <a:p>
            <a:pPr eaLnBrk="1" hangingPunct="1"/>
            <a:r>
              <a:rPr lang="en-GB" sz="1800">
                <a:solidFill>
                  <a:schemeClr val="tx1"/>
                </a:solidFill>
              </a:rPr>
              <a:t>But can still apply </a:t>
            </a:r>
            <a:r>
              <a:rPr lang="en-GB" sz="1800" b="1">
                <a:solidFill>
                  <a:srgbClr val="FF0000"/>
                </a:solidFill>
              </a:rPr>
              <a:t>120%</a:t>
            </a:r>
            <a:r>
              <a:rPr lang="en-GB" sz="1800">
                <a:solidFill>
                  <a:schemeClr val="tx1"/>
                </a:solidFill>
              </a:rPr>
              <a:t> to new Basis amount.</a:t>
            </a:r>
          </a:p>
        </p:txBody>
      </p:sp>
      <p:sp>
        <p:nvSpPr>
          <p:cNvPr id="17435" name="Line Callout 2 46"/>
          <p:cNvSpPr>
            <a:spLocks/>
          </p:cNvSpPr>
          <p:nvPr/>
        </p:nvSpPr>
        <p:spPr bwMode="auto">
          <a:xfrm>
            <a:off x="4500563" y="981075"/>
            <a:ext cx="1428750" cy="935038"/>
          </a:xfrm>
          <a:prstGeom prst="borderCallout2">
            <a:avLst>
              <a:gd name="adj1" fmla="val 100431"/>
              <a:gd name="adj2" fmla="val 48977"/>
              <a:gd name="adj3" fmla="val 164977"/>
              <a:gd name="adj4" fmla="val 16319"/>
              <a:gd name="adj5" fmla="val 243301"/>
              <a:gd name="adj6" fmla="val -90208"/>
            </a:avLst>
          </a:prstGeom>
          <a:solidFill>
            <a:schemeClr val="accent1"/>
          </a:solidFill>
          <a:ln w="19050" algn="ctr">
            <a:solidFill>
              <a:srgbClr val="C00000"/>
            </a:solidFill>
            <a:round/>
            <a:headEnd/>
            <a:tailEnd/>
          </a:ln>
        </p:spPr>
        <p:txBody>
          <a:bodyPr/>
          <a:lstStyle/>
          <a:p>
            <a:pPr eaLnBrk="1" hangingPunct="1"/>
            <a:r>
              <a:rPr lang="en-GB" sz="1800">
                <a:solidFill>
                  <a:schemeClr val="tx1"/>
                </a:solidFill>
              </a:rPr>
              <a:t>Triggers immediate recalc</a:t>
            </a:r>
          </a:p>
        </p:txBody>
      </p:sp>
      <p:pic>
        <p:nvPicPr>
          <p:cNvPr id="329752"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430"/>
                                        </p:tgtEl>
                                        <p:attrNameLst>
                                          <p:attrName>style.visibility</p:attrName>
                                        </p:attrNameLst>
                                      </p:cBhvr>
                                      <p:to>
                                        <p:strVal val="visible"/>
                                      </p:to>
                                    </p:set>
                                    <p:animEffect transition="in" filter="fade">
                                      <p:cBhvr>
                                        <p:cTn id="7" dur="1000"/>
                                        <p:tgtEl>
                                          <p:spTgt spid="17430"/>
                                        </p:tgtEl>
                                      </p:cBhvr>
                                    </p:animEffect>
                                    <p:anim calcmode="lin" valueType="num">
                                      <p:cBhvr>
                                        <p:cTn id="8" dur="1000" fill="hold"/>
                                        <p:tgtEl>
                                          <p:spTgt spid="17430"/>
                                        </p:tgtEl>
                                        <p:attrNameLst>
                                          <p:attrName>ppt_x</p:attrName>
                                        </p:attrNameLst>
                                      </p:cBhvr>
                                      <p:tavLst>
                                        <p:tav tm="0">
                                          <p:val>
                                            <p:strVal val="#ppt_x"/>
                                          </p:val>
                                        </p:tav>
                                        <p:tav tm="100000">
                                          <p:val>
                                            <p:strVal val="#ppt_x"/>
                                          </p:val>
                                        </p:tav>
                                      </p:tavLst>
                                    </p:anim>
                                    <p:anim calcmode="lin" valueType="num">
                                      <p:cBhvr>
                                        <p:cTn id="9" dur="1000" fill="hold"/>
                                        <p:tgtEl>
                                          <p:spTgt spid="174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7431"/>
                                        </p:tgtEl>
                                        <p:attrNameLst>
                                          <p:attrName>style.visibility</p:attrName>
                                        </p:attrNameLst>
                                      </p:cBhvr>
                                      <p:to>
                                        <p:strVal val="visible"/>
                                      </p:to>
                                    </p:set>
                                    <p:animEffect transition="in" filter="fade">
                                      <p:cBhvr>
                                        <p:cTn id="13" dur="1000"/>
                                        <p:tgtEl>
                                          <p:spTgt spid="17431"/>
                                        </p:tgtEl>
                                      </p:cBhvr>
                                    </p:animEffect>
                                    <p:anim calcmode="lin" valueType="num">
                                      <p:cBhvr>
                                        <p:cTn id="14" dur="1000" fill="hold"/>
                                        <p:tgtEl>
                                          <p:spTgt spid="17431"/>
                                        </p:tgtEl>
                                        <p:attrNameLst>
                                          <p:attrName>ppt_x</p:attrName>
                                        </p:attrNameLst>
                                      </p:cBhvr>
                                      <p:tavLst>
                                        <p:tav tm="0">
                                          <p:val>
                                            <p:strVal val="#ppt_x"/>
                                          </p:val>
                                        </p:tav>
                                        <p:tav tm="100000">
                                          <p:val>
                                            <p:strVal val="#ppt_x"/>
                                          </p:val>
                                        </p:tav>
                                      </p:tavLst>
                                    </p:anim>
                                    <p:anim calcmode="lin" valueType="num">
                                      <p:cBhvr>
                                        <p:cTn id="15" dur="1000" fill="hold"/>
                                        <p:tgtEl>
                                          <p:spTgt spid="1743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17435"/>
                                        </p:tgtEl>
                                        <p:attrNameLst>
                                          <p:attrName>style.visibility</p:attrName>
                                        </p:attrNameLst>
                                      </p:cBhvr>
                                      <p:to>
                                        <p:strVal val="visible"/>
                                      </p:to>
                                    </p:set>
                                    <p:animEffect transition="in" filter="fade">
                                      <p:cBhvr>
                                        <p:cTn id="20" dur="1000"/>
                                        <p:tgtEl>
                                          <p:spTgt spid="17435"/>
                                        </p:tgtEl>
                                      </p:cBhvr>
                                    </p:animEffect>
                                    <p:anim calcmode="lin" valueType="num">
                                      <p:cBhvr>
                                        <p:cTn id="21" dur="1000" fill="hold"/>
                                        <p:tgtEl>
                                          <p:spTgt spid="17435"/>
                                        </p:tgtEl>
                                        <p:attrNameLst>
                                          <p:attrName>ppt_x</p:attrName>
                                        </p:attrNameLst>
                                      </p:cBhvr>
                                      <p:tavLst>
                                        <p:tav tm="0">
                                          <p:val>
                                            <p:strVal val="#ppt_x"/>
                                          </p:val>
                                        </p:tav>
                                        <p:tav tm="100000">
                                          <p:val>
                                            <p:strVal val="#ppt_x"/>
                                          </p:val>
                                        </p:tav>
                                      </p:tavLst>
                                    </p:anim>
                                    <p:anim calcmode="lin" valueType="num">
                                      <p:cBhvr>
                                        <p:cTn id="22" dur="1000" fill="hold"/>
                                        <p:tgtEl>
                                          <p:spTgt spid="1743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7433"/>
                                        </p:tgtEl>
                                        <p:attrNameLst>
                                          <p:attrName>style.visibility</p:attrName>
                                        </p:attrNameLst>
                                      </p:cBhvr>
                                      <p:to>
                                        <p:strVal val="visible"/>
                                      </p:to>
                                    </p:set>
                                    <p:animEffect transition="in" filter="fade">
                                      <p:cBhvr>
                                        <p:cTn id="27" dur="1000"/>
                                        <p:tgtEl>
                                          <p:spTgt spid="17433"/>
                                        </p:tgtEl>
                                      </p:cBhvr>
                                    </p:animEffect>
                                    <p:anim calcmode="lin" valueType="num">
                                      <p:cBhvr>
                                        <p:cTn id="28" dur="1000" fill="hold"/>
                                        <p:tgtEl>
                                          <p:spTgt spid="17433"/>
                                        </p:tgtEl>
                                        <p:attrNameLst>
                                          <p:attrName>ppt_x</p:attrName>
                                        </p:attrNameLst>
                                      </p:cBhvr>
                                      <p:tavLst>
                                        <p:tav tm="0">
                                          <p:val>
                                            <p:strVal val="#ppt_x"/>
                                          </p:val>
                                        </p:tav>
                                        <p:tav tm="100000">
                                          <p:val>
                                            <p:strVal val="#ppt_x"/>
                                          </p:val>
                                        </p:tav>
                                      </p:tavLst>
                                    </p:anim>
                                    <p:anim calcmode="lin" valueType="num">
                                      <p:cBhvr>
                                        <p:cTn id="29" dur="1000" fill="hold"/>
                                        <p:tgtEl>
                                          <p:spTgt spid="1743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7432"/>
                                        </p:tgtEl>
                                        <p:attrNameLst>
                                          <p:attrName>style.visibility</p:attrName>
                                        </p:attrNameLst>
                                      </p:cBhvr>
                                      <p:to>
                                        <p:strVal val="visible"/>
                                      </p:to>
                                    </p:set>
                                    <p:animEffect transition="in" filter="fade">
                                      <p:cBhvr>
                                        <p:cTn id="32" dur="1000"/>
                                        <p:tgtEl>
                                          <p:spTgt spid="17432"/>
                                        </p:tgtEl>
                                      </p:cBhvr>
                                    </p:animEffect>
                                    <p:anim calcmode="lin" valueType="num">
                                      <p:cBhvr>
                                        <p:cTn id="33" dur="1000" fill="hold"/>
                                        <p:tgtEl>
                                          <p:spTgt spid="17432"/>
                                        </p:tgtEl>
                                        <p:attrNameLst>
                                          <p:attrName>ppt_x</p:attrName>
                                        </p:attrNameLst>
                                      </p:cBhvr>
                                      <p:tavLst>
                                        <p:tav tm="0">
                                          <p:val>
                                            <p:strVal val="#ppt_x"/>
                                          </p:val>
                                        </p:tav>
                                        <p:tav tm="100000">
                                          <p:val>
                                            <p:strVal val="#ppt_x"/>
                                          </p:val>
                                        </p:tav>
                                      </p:tavLst>
                                    </p:anim>
                                    <p:anim calcmode="lin" valueType="num">
                                      <p:cBhvr>
                                        <p:cTn id="34" dur="1000" fill="hold"/>
                                        <p:tgtEl>
                                          <p:spTgt spid="1743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7428"/>
                                        </p:tgtEl>
                                        <p:attrNameLst>
                                          <p:attrName>style.visibility</p:attrName>
                                        </p:attrNameLst>
                                      </p:cBhvr>
                                      <p:to>
                                        <p:strVal val="visible"/>
                                      </p:to>
                                    </p:set>
                                    <p:animEffect transition="in" filter="fade">
                                      <p:cBhvr>
                                        <p:cTn id="39" dur="1000"/>
                                        <p:tgtEl>
                                          <p:spTgt spid="17428"/>
                                        </p:tgtEl>
                                      </p:cBhvr>
                                    </p:animEffect>
                                    <p:anim calcmode="lin" valueType="num">
                                      <p:cBhvr>
                                        <p:cTn id="40" dur="1000" fill="hold"/>
                                        <p:tgtEl>
                                          <p:spTgt spid="17428"/>
                                        </p:tgtEl>
                                        <p:attrNameLst>
                                          <p:attrName>ppt_x</p:attrName>
                                        </p:attrNameLst>
                                      </p:cBhvr>
                                      <p:tavLst>
                                        <p:tav tm="0">
                                          <p:val>
                                            <p:strVal val="#ppt_x"/>
                                          </p:val>
                                        </p:tav>
                                        <p:tav tm="100000">
                                          <p:val>
                                            <p:strVal val="#ppt_x"/>
                                          </p:val>
                                        </p:tav>
                                      </p:tavLst>
                                    </p:anim>
                                    <p:anim calcmode="lin" valueType="num">
                                      <p:cBhvr>
                                        <p:cTn id="41" dur="1000" fill="hold"/>
                                        <p:tgtEl>
                                          <p:spTgt spid="1742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7429"/>
                                        </p:tgtEl>
                                        <p:attrNameLst>
                                          <p:attrName>style.visibility</p:attrName>
                                        </p:attrNameLst>
                                      </p:cBhvr>
                                      <p:to>
                                        <p:strVal val="visible"/>
                                      </p:to>
                                    </p:set>
                                    <p:animEffect transition="in" filter="fade">
                                      <p:cBhvr>
                                        <p:cTn id="44" dur="1000"/>
                                        <p:tgtEl>
                                          <p:spTgt spid="17429"/>
                                        </p:tgtEl>
                                      </p:cBhvr>
                                    </p:animEffect>
                                    <p:anim calcmode="lin" valueType="num">
                                      <p:cBhvr>
                                        <p:cTn id="45" dur="1000" fill="hold"/>
                                        <p:tgtEl>
                                          <p:spTgt spid="17429"/>
                                        </p:tgtEl>
                                        <p:attrNameLst>
                                          <p:attrName>ppt_x</p:attrName>
                                        </p:attrNameLst>
                                      </p:cBhvr>
                                      <p:tavLst>
                                        <p:tav tm="0">
                                          <p:val>
                                            <p:strVal val="#ppt_x"/>
                                          </p:val>
                                        </p:tav>
                                        <p:tav tm="100000">
                                          <p:val>
                                            <p:strVal val="#ppt_x"/>
                                          </p:val>
                                        </p:tav>
                                      </p:tavLst>
                                    </p:anim>
                                    <p:anim calcmode="lin" valueType="num">
                                      <p:cBhvr>
                                        <p:cTn id="46" dur="1000" fill="hold"/>
                                        <p:tgtEl>
                                          <p:spTgt spid="174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9" grpId="0" animBg="1"/>
      <p:bldP spid="17431" grpId="0" animBg="1"/>
      <p:bldP spid="17433" grpId="0" animBg="1"/>
      <p:bldP spid="17435" grpId="0" animBg="1"/>
    </p:bldLst>
  </p:timing>
</p:sld>
</file>

<file path=ppt/slides/slide1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0753" name="Text Box 3"/>
          <p:cNvSpPr txBox="1">
            <a:spLocks noChangeArrowheads="1"/>
          </p:cNvSpPr>
          <p:nvPr/>
        </p:nvSpPr>
        <p:spPr bwMode="auto">
          <a:xfrm>
            <a:off x="357188" y="404813"/>
            <a:ext cx="8429625" cy="584200"/>
          </a:xfrm>
          <a:prstGeom prst="rect">
            <a:avLst/>
          </a:prstGeom>
          <a:noFill/>
          <a:ln w="9525">
            <a:noFill/>
            <a:miter lim="800000"/>
            <a:headEnd/>
            <a:tailEnd/>
          </a:ln>
        </p:spPr>
        <p:txBody>
          <a:bodyPr>
            <a:spAutoFit/>
          </a:bodyPr>
          <a:lstStyle/>
          <a:p>
            <a:pPr marL="361950" indent="-361950" eaLnBrk="1" hangingPunct="1">
              <a:spcBef>
                <a:spcPct val="50000"/>
              </a:spcBef>
            </a:pPr>
            <a:r>
              <a:rPr lang="en-GB" sz="3200" b="1">
                <a:solidFill>
                  <a:srgbClr val="6699FF"/>
                </a:solidFill>
              </a:rPr>
              <a:t>Issue 7: Lack of amalgamation</a:t>
            </a:r>
            <a:endParaRPr lang="en-GB">
              <a:solidFill>
                <a:schemeClr val="tx1"/>
              </a:solidFill>
            </a:endParaRPr>
          </a:p>
        </p:txBody>
      </p:sp>
      <p:cxnSp>
        <p:nvCxnSpPr>
          <p:cNvPr id="330754" name="Straight Connector 6"/>
          <p:cNvCxnSpPr>
            <a:cxnSpLocks noChangeShapeType="1"/>
          </p:cNvCxnSpPr>
          <p:nvPr/>
        </p:nvCxnSpPr>
        <p:spPr bwMode="auto">
          <a:xfrm>
            <a:off x="285750" y="4083050"/>
            <a:ext cx="8572500" cy="0"/>
          </a:xfrm>
          <a:prstGeom prst="line">
            <a:avLst/>
          </a:prstGeom>
          <a:noFill/>
          <a:ln w="57150" algn="ctr">
            <a:solidFill>
              <a:schemeClr val="tx1"/>
            </a:solidFill>
            <a:round/>
            <a:headEnd/>
            <a:tailEnd/>
          </a:ln>
        </p:spPr>
      </p:cxnSp>
      <p:cxnSp>
        <p:nvCxnSpPr>
          <p:cNvPr id="330755" name="Straight Connector 9"/>
          <p:cNvCxnSpPr>
            <a:cxnSpLocks noChangeShapeType="1"/>
          </p:cNvCxnSpPr>
          <p:nvPr/>
        </p:nvCxnSpPr>
        <p:spPr bwMode="auto">
          <a:xfrm rot="5400000">
            <a:off x="928688" y="3868738"/>
            <a:ext cx="857250" cy="0"/>
          </a:xfrm>
          <a:prstGeom prst="line">
            <a:avLst/>
          </a:prstGeom>
          <a:noFill/>
          <a:ln w="19050" algn="ctr">
            <a:solidFill>
              <a:srgbClr val="6699FF"/>
            </a:solidFill>
            <a:round/>
            <a:headEnd/>
            <a:tailEnd/>
          </a:ln>
        </p:spPr>
      </p:cxnSp>
      <p:cxnSp>
        <p:nvCxnSpPr>
          <p:cNvPr id="330756" name="Straight Connector 10"/>
          <p:cNvCxnSpPr>
            <a:cxnSpLocks noChangeShapeType="1"/>
          </p:cNvCxnSpPr>
          <p:nvPr/>
        </p:nvCxnSpPr>
        <p:spPr bwMode="auto">
          <a:xfrm rot="5400000">
            <a:off x="2357438" y="3868738"/>
            <a:ext cx="857250" cy="0"/>
          </a:xfrm>
          <a:prstGeom prst="line">
            <a:avLst/>
          </a:prstGeom>
          <a:noFill/>
          <a:ln w="19050" algn="ctr">
            <a:solidFill>
              <a:srgbClr val="6699FF"/>
            </a:solidFill>
            <a:round/>
            <a:headEnd/>
            <a:tailEnd/>
          </a:ln>
        </p:spPr>
      </p:cxnSp>
      <p:cxnSp>
        <p:nvCxnSpPr>
          <p:cNvPr id="330757" name="Straight Connector 11"/>
          <p:cNvCxnSpPr>
            <a:cxnSpLocks noChangeShapeType="1"/>
          </p:cNvCxnSpPr>
          <p:nvPr/>
        </p:nvCxnSpPr>
        <p:spPr bwMode="auto">
          <a:xfrm rot="5400000">
            <a:off x="3786188" y="3868738"/>
            <a:ext cx="857250" cy="0"/>
          </a:xfrm>
          <a:prstGeom prst="line">
            <a:avLst/>
          </a:prstGeom>
          <a:noFill/>
          <a:ln w="19050" algn="ctr">
            <a:solidFill>
              <a:srgbClr val="6699FF"/>
            </a:solidFill>
            <a:round/>
            <a:headEnd/>
            <a:tailEnd/>
          </a:ln>
        </p:spPr>
      </p:cxnSp>
      <p:cxnSp>
        <p:nvCxnSpPr>
          <p:cNvPr id="330758" name="Straight Connector 12"/>
          <p:cNvCxnSpPr>
            <a:cxnSpLocks noChangeShapeType="1"/>
          </p:cNvCxnSpPr>
          <p:nvPr/>
        </p:nvCxnSpPr>
        <p:spPr bwMode="auto">
          <a:xfrm rot="5400000">
            <a:off x="5286375" y="3868738"/>
            <a:ext cx="857250" cy="0"/>
          </a:xfrm>
          <a:prstGeom prst="line">
            <a:avLst/>
          </a:prstGeom>
          <a:noFill/>
          <a:ln w="19050" algn="ctr">
            <a:solidFill>
              <a:srgbClr val="6699FF"/>
            </a:solidFill>
            <a:round/>
            <a:headEnd/>
            <a:tailEnd/>
          </a:ln>
        </p:spPr>
      </p:cxnSp>
      <p:cxnSp>
        <p:nvCxnSpPr>
          <p:cNvPr id="330759" name="Straight Connector 13"/>
          <p:cNvCxnSpPr>
            <a:cxnSpLocks noChangeShapeType="1"/>
          </p:cNvCxnSpPr>
          <p:nvPr/>
        </p:nvCxnSpPr>
        <p:spPr bwMode="auto">
          <a:xfrm rot="5400000">
            <a:off x="6715125" y="3868738"/>
            <a:ext cx="857250" cy="0"/>
          </a:xfrm>
          <a:prstGeom prst="line">
            <a:avLst/>
          </a:prstGeom>
          <a:noFill/>
          <a:ln w="19050" algn="ctr">
            <a:solidFill>
              <a:srgbClr val="6699FF"/>
            </a:solidFill>
            <a:round/>
            <a:headEnd/>
            <a:tailEnd/>
          </a:ln>
        </p:spPr>
      </p:cxnSp>
      <p:sp>
        <p:nvSpPr>
          <p:cNvPr id="330760" name="TextBox 14"/>
          <p:cNvSpPr txBox="1">
            <a:spLocks noChangeArrowheads="1"/>
          </p:cNvSpPr>
          <p:nvPr/>
        </p:nvSpPr>
        <p:spPr bwMode="auto">
          <a:xfrm rot="-5400000">
            <a:off x="610394" y="275193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6/4/2007</a:t>
            </a:r>
          </a:p>
        </p:txBody>
      </p:sp>
      <p:sp>
        <p:nvSpPr>
          <p:cNvPr id="330761" name="TextBox 15"/>
          <p:cNvSpPr txBox="1">
            <a:spLocks noChangeArrowheads="1"/>
          </p:cNvSpPr>
          <p:nvPr/>
        </p:nvSpPr>
        <p:spPr bwMode="auto">
          <a:xfrm rot="-5400000">
            <a:off x="2026444" y="275828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6/4/2008</a:t>
            </a:r>
          </a:p>
        </p:txBody>
      </p:sp>
      <p:sp>
        <p:nvSpPr>
          <p:cNvPr id="330762" name="TextBox 16"/>
          <p:cNvSpPr txBox="1">
            <a:spLocks noChangeArrowheads="1"/>
          </p:cNvSpPr>
          <p:nvPr/>
        </p:nvSpPr>
        <p:spPr bwMode="auto">
          <a:xfrm rot="-5400000">
            <a:off x="3455194" y="275193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6/4/2009</a:t>
            </a:r>
          </a:p>
        </p:txBody>
      </p:sp>
      <p:sp>
        <p:nvSpPr>
          <p:cNvPr id="330763" name="TextBox 17"/>
          <p:cNvSpPr txBox="1">
            <a:spLocks noChangeArrowheads="1"/>
          </p:cNvSpPr>
          <p:nvPr/>
        </p:nvSpPr>
        <p:spPr bwMode="auto">
          <a:xfrm rot="-5400000">
            <a:off x="4955382" y="27582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6/4/2010</a:t>
            </a:r>
          </a:p>
        </p:txBody>
      </p:sp>
      <p:sp>
        <p:nvSpPr>
          <p:cNvPr id="330764" name="TextBox 18"/>
          <p:cNvSpPr txBox="1">
            <a:spLocks noChangeArrowheads="1"/>
          </p:cNvSpPr>
          <p:nvPr/>
        </p:nvSpPr>
        <p:spPr bwMode="auto">
          <a:xfrm rot="-5400000">
            <a:off x="6384132" y="27582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6/4/2011</a:t>
            </a:r>
          </a:p>
        </p:txBody>
      </p:sp>
      <p:cxnSp>
        <p:nvCxnSpPr>
          <p:cNvPr id="330765" name="Straight Connector 19"/>
          <p:cNvCxnSpPr>
            <a:cxnSpLocks noChangeShapeType="1"/>
          </p:cNvCxnSpPr>
          <p:nvPr/>
        </p:nvCxnSpPr>
        <p:spPr bwMode="auto">
          <a:xfrm rot="5400000">
            <a:off x="8143875" y="3868738"/>
            <a:ext cx="857250" cy="0"/>
          </a:xfrm>
          <a:prstGeom prst="line">
            <a:avLst/>
          </a:prstGeom>
          <a:noFill/>
          <a:ln w="19050" algn="ctr">
            <a:solidFill>
              <a:srgbClr val="6699FF"/>
            </a:solidFill>
            <a:round/>
            <a:headEnd/>
            <a:tailEnd/>
          </a:ln>
        </p:spPr>
      </p:cxnSp>
      <p:sp>
        <p:nvSpPr>
          <p:cNvPr id="330766" name="TextBox 20"/>
          <p:cNvSpPr txBox="1">
            <a:spLocks noChangeArrowheads="1"/>
          </p:cNvSpPr>
          <p:nvPr/>
        </p:nvSpPr>
        <p:spPr bwMode="auto">
          <a:xfrm rot="-5400000">
            <a:off x="7812882" y="27582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6/4/2012</a:t>
            </a:r>
          </a:p>
        </p:txBody>
      </p:sp>
      <p:cxnSp>
        <p:nvCxnSpPr>
          <p:cNvPr id="17428" name="Straight Arrow Connector 26"/>
          <p:cNvCxnSpPr>
            <a:cxnSpLocks noChangeShapeType="1"/>
          </p:cNvCxnSpPr>
          <p:nvPr/>
        </p:nvCxnSpPr>
        <p:spPr bwMode="auto">
          <a:xfrm rot="16200000" flipV="1">
            <a:off x="7954169" y="4487069"/>
            <a:ext cx="809625" cy="1587"/>
          </a:xfrm>
          <a:prstGeom prst="straightConnector1">
            <a:avLst/>
          </a:prstGeom>
          <a:noFill/>
          <a:ln w="28575" algn="ctr">
            <a:solidFill>
              <a:srgbClr val="7030A0"/>
            </a:solidFill>
            <a:round/>
            <a:headEnd/>
            <a:tailEnd type="arrow" w="med" len="med"/>
          </a:ln>
        </p:spPr>
      </p:cxnSp>
      <p:sp>
        <p:nvSpPr>
          <p:cNvPr id="17429" name="TextBox 27"/>
          <p:cNvSpPr txBox="1">
            <a:spLocks noChangeArrowheads="1"/>
          </p:cNvSpPr>
          <p:nvPr/>
        </p:nvSpPr>
        <p:spPr bwMode="auto">
          <a:xfrm>
            <a:off x="7848600" y="4891088"/>
            <a:ext cx="1044575" cy="646112"/>
          </a:xfrm>
          <a:prstGeom prst="rect">
            <a:avLst/>
          </a:prstGeom>
          <a:noFill/>
          <a:ln w="28575">
            <a:solidFill>
              <a:srgbClr val="7030A0"/>
            </a:solidFill>
            <a:miter lim="800000"/>
            <a:headEnd/>
            <a:tailEnd/>
          </a:ln>
        </p:spPr>
        <p:txBody>
          <a:bodyPr>
            <a:spAutoFit/>
          </a:bodyPr>
          <a:lstStyle/>
          <a:p>
            <a:pPr algn="ctr" eaLnBrk="1" hangingPunct="1"/>
            <a:r>
              <a:rPr lang="en-GB" sz="1800">
                <a:solidFill>
                  <a:schemeClr val="tx1"/>
                </a:solidFill>
              </a:rPr>
              <a:t>Year 6 </a:t>
            </a:r>
          </a:p>
          <a:p>
            <a:pPr algn="ctr" eaLnBrk="1" hangingPunct="1"/>
            <a:r>
              <a:rPr lang="en-GB" sz="1800">
                <a:solidFill>
                  <a:schemeClr val="tx1"/>
                </a:solidFill>
              </a:rPr>
              <a:t>Review. </a:t>
            </a:r>
          </a:p>
        </p:txBody>
      </p:sp>
      <p:sp>
        <p:nvSpPr>
          <p:cNvPr id="330769" name="TextBox 47"/>
          <p:cNvSpPr txBox="1">
            <a:spLocks noChangeArrowheads="1"/>
          </p:cNvSpPr>
          <p:nvPr/>
        </p:nvSpPr>
        <p:spPr bwMode="auto">
          <a:xfrm>
            <a:off x="466725" y="1268413"/>
            <a:ext cx="3025775" cy="369887"/>
          </a:xfrm>
          <a:prstGeom prst="rect">
            <a:avLst/>
          </a:prstGeom>
          <a:noFill/>
          <a:ln w="28575">
            <a:solidFill>
              <a:srgbClr val="6699FF"/>
            </a:solidFill>
            <a:miter lim="800000"/>
            <a:headEnd/>
            <a:tailEnd/>
          </a:ln>
        </p:spPr>
        <p:txBody>
          <a:bodyPr>
            <a:spAutoFit/>
          </a:bodyPr>
          <a:lstStyle/>
          <a:p>
            <a:pPr algn="ctr" eaLnBrk="1" hangingPunct="1"/>
            <a:r>
              <a:rPr lang="en-GB" sz="1800">
                <a:solidFill>
                  <a:schemeClr val="tx1"/>
                </a:solidFill>
              </a:rPr>
              <a:t>Single Arrangement Model</a:t>
            </a:r>
          </a:p>
        </p:txBody>
      </p:sp>
      <p:sp>
        <p:nvSpPr>
          <p:cNvPr id="29" name="TextBox 28"/>
          <p:cNvSpPr txBox="1">
            <a:spLocks noChangeArrowheads="1"/>
          </p:cNvSpPr>
          <p:nvPr/>
        </p:nvSpPr>
        <p:spPr bwMode="auto">
          <a:xfrm>
            <a:off x="730250" y="2133600"/>
            <a:ext cx="649288" cy="368300"/>
          </a:xfrm>
          <a:prstGeom prst="rect">
            <a:avLst/>
          </a:prstGeom>
          <a:noFill/>
          <a:ln w="19050">
            <a:solidFill>
              <a:srgbClr val="FF0000"/>
            </a:solidFill>
            <a:miter lim="800000"/>
            <a:headEnd/>
            <a:tailEnd/>
          </a:ln>
        </p:spPr>
        <p:txBody>
          <a:bodyPr>
            <a:spAutoFit/>
          </a:bodyPr>
          <a:lstStyle/>
          <a:p>
            <a:pPr algn="ctr" eaLnBrk="1" hangingPunct="1"/>
            <a:r>
              <a:rPr lang="en-GB" sz="1800" b="1">
                <a:solidFill>
                  <a:srgbClr val="FF0000"/>
                </a:solidFill>
              </a:rPr>
              <a:t>£</a:t>
            </a:r>
          </a:p>
        </p:txBody>
      </p:sp>
      <p:cxnSp>
        <p:nvCxnSpPr>
          <p:cNvPr id="31" name="Straight Arrow Connector 30"/>
          <p:cNvCxnSpPr>
            <a:endCxn id="29" idx="2"/>
          </p:cNvCxnSpPr>
          <p:nvPr/>
        </p:nvCxnSpPr>
        <p:spPr>
          <a:xfrm rot="16200000" flipV="1">
            <a:off x="273844" y="3283744"/>
            <a:ext cx="1574800" cy="1111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23"/>
          <p:cNvCxnSpPr>
            <a:cxnSpLocks noChangeShapeType="1"/>
          </p:cNvCxnSpPr>
          <p:nvPr/>
        </p:nvCxnSpPr>
        <p:spPr bwMode="auto">
          <a:xfrm rot="16200000" flipV="1">
            <a:off x="2036763" y="4470400"/>
            <a:ext cx="787400" cy="0"/>
          </a:xfrm>
          <a:prstGeom prst="straightConnector1">
            <a:avLst/>
          </a:prstGeom>
          <a:noFill/>
          <a:ln w="28575" algn="ctr">
            <a:solidFill>
              <a:srgbClr val="7030A0"/>
            </a:solidFill>
            <a:round/>
            <a:headEnd/>
            <a:tailEnd type="arrow" w="med" len="med"/>
          </a:ln>
        </p:spPr>
      </p:cxnSp>
      <p:sp>
        <p:nvSpPr>
          <p:cNvPr id="38" name="TextBox 25"/>
          <p:cNvSpPr txBox="1">
            <a:spLocks noChangeArrowheads="1"/>
          </p:cNvSpPr>
          <p:nvPr/>
        </p:nvSpPr>
        <p:spPr bwMode="auto">
          <a:xfrm>
            <a:off x="1970088" y="4862513"/>
            <a:ext cx="873125" cy="369887"/>
          </a:xfrm>
          <a:prstGeom prst="rect">
            <a:avLst/>
          </a:prstGeom>
          <a:noFill/>
          <a:ln w="28575">
            <a:solidFill>
              <a:srgbClr val="7030A0"/>
            </a:solidFill>
            <a:miter lim="800000"/>
            <a:headEnd/>
            <a:tailEnd/>
          </a:ln>
        </p:spPr>
        <p:txBody>
          <a:bodyPr>
            <a:spAutoFit/>
          </a:bodyPr>
          <a:lstStyle/>
          <a:p>
            <a:pPr eaLnBrk="1" hangingPunct="1"/>
            <a:r>
              <a:rPr lang="en-GB" sz="1800">
                <a:solidFill>
                  <a:schemeClr val="tx1"/>
                </a:solidFill>
              </a:rPr>
              <a:t>USP 2</a:t>
            </a:r>
          </a:p>
        </p:txBody>
      </p:sp>
      <p:cxnSp>
        <p:nvCxnSpPr>
          <p:cNvPr id="39" name="Straight Arrow Connector 23"/>
          <p:cNvCxnSpPr>
            <a:cxnSpLocks noChangeShapeType="1"/>
          </p:cNvCxnSpPr>
          <p:nvPr/>
        </p:nvCxnSpPr>
        <p:spPr bwMode="auto">
          <a:xfrm rot="16200000" flipV="1">
            <a:off x="2982913" y="4470400"/>
            <a:ext cx="787400" cy="0"/>
          </a:xfrm>
          <a:prstGeom prst="straightConnector1">
            <a:avLst/>
          </a:prstGeom>
          <a:noFill/>
          <a:ln w="28575" algn="ctr">
            <a:solidFill>
              <a:srgbClr val="7030A0"/>
            </a:solidFill>
            <a:round/>
            <a:headEnd/>
            <a:tailEnd type="arrow" w="med" len="med"/>
          </a:ln>
        </p:spPr>
      </p:cxnSp>
      <p:sp>
        <p:nvSpPr>
          <p:cNvPr id="40" name="TextBox 25"/>
          <p:cNvSpPr txBox="1">
            <a:spLocks noChangeArrowheads="1"/>
          </p:cNvSpPr>
          <p:nvPr/>
        </p:nvSpPr>
        <p:spPr bwMode="auto">
          <a:xfrm>
            <a:off x="2916238" y="4862513"/>
            <a:ext cx="873125" cy="369887"/>
          </a:xfrm>
          <a:prstGeom prst="rect">
            <a:avLst/>
          </a:prstGeom>
          <a:noFill/>
          <a:ln w="28575">
            <a:solidFill>
              <a:srgbClr val="7030A0"/>
            </a:solidFill>
            <a:miter lim="800000"/>
            <a:headEnd/>
            <a:tailEnd/>
          </a:ln>
        </p:spPr>
        <p:txBody>
          <a:bodyPr>
            <a:spAutoFit/>
          </a:bodyPr>
          <a:lstStyle/>
          <a:p>
            <a:pPr eaLnBrk="1" hangingPunct="1"/>
            <a:r>
              <a:rPr lang="en-GB" sz="1800">
                <a:solidFill>
                  <a:schemeClr val="tx1"/>
                </a:solidFill>
              </a:rPr>
              <a:t>USP 3</a:t>
            </a:r>
          </a:p>
        </p:txBody>
      </p:sp>
      <p:cxnSp>
        <p:nvCxnSpPr>
          <p:cNvPr id="41" name="Straight Arrow Connector 23"/>
          <p:cNvCxnSpPr>
            <a:cxnSpLocks noChangeShapeType="1"/>
          </p:cNvCxnSpPr>
          <p:nvPr/>
        </p:nvCxnSpPr>
        <p:spPr bwMode="auto">
          <a:xfrm rot="5400000" flipH="1" flipV="1">
            <a:off x="5069682" y="4468019"/>
            <a:ext cx="787400" cy="1587"/>
          </a:xfrm>
          <a:prstGeom prst="straightConnector1">
            <a:avLst/>
          </a:prstGeom>
          <a:noFill/>
          <a:ln w="28575" algn="ctr">
            <a:solidFill>
              <a:srgbClr val="7030A0"/>
            </a:solidFill>
            <a:round/>
            <a:headEnd/>
            <a:tailEnd type="arrow" w="med" len="med"/>
          </a:ln>
        </p:spPr>
      </p:cxnSp>
      <p:sp>
        <p:nvSpPr>
          <p:cNvPr id="42" name="TextBox 25"/>
          <p:cNvSpPr txBox="1">
            <a:spLocks noChangeArrowheads="1"/>
          </p:cNvSpPr>
          <p:nvPr/>
        </p:nvSpPr>
        <p:spPr bwMode="auto">
          <a:xfrm>
            <a:off x="5003800" y="4859338"/>
            <a:ext cx="874713" cy="369887"/>
          </a:xfrm>
          <a:prstGeom prst="rect">
            <a:avLst/>
          </a:prstGeom>
          <a:noFill/>
          <a:ln w="28575">
            <a:solidFill>
              <a:srgbClr val="7030A0"/>
            </a:solidFill>
            <a:miter lim="800000"/>
            <a:headEnd/>
            <a:tailEnd/>
          </a:ln>
        </p:spPr>
        <p:txBody>
          <a:bodyPr>
            <a:spAutoFit/>
          </a:bodyPr>
          <a:lstStyle/>
          <a:p>
            <a:pPr eaLnBrk="1" hangingPunct="1"/>
            <a:r>
              <a:rPr lang="en-GB" sz="1800">
                <a:solidFill>
                  <a:schemeClr val="tx1"/>
                </a:solidFill>
              </a:rPr>
              <a:t>USP 4</a:t>
            </a:r>
          </a:p>
        </p:txBody>
      </p:sp>
      <p:cxnSp>
        <p:nvCxnSpPr>
          <p:cNvPr id="43" name="Straight Arrow Connector 23"/>
          <p:cNvCxnSpPr>
            <a:cxnSpLocks noChangeShapeType="1"/>
          </p:cNvCxnSpPr>
          <p:nvPr/>
        </p:nvCxnSpPr>
        <p:spPr bwMode="auto">
          <a:xfrm rot="16200000" flipV="1">
            <a:off x="681038" y="4470400"/>
            <a:ext cx="787400" cy="0"/>
          </a:xfrm>
          <a:prstGeom prst="straightConnector1">
            <a:avLst/>
          </a:prstGeom>
          <a:noFill/>
          <a:ln w="28575" algn="ctr">
            <a:solidFill>
              <a:srgbClr val="7030A0"/>
            </a:solidFill>
            <a:round/>
            <a:headEnd/>
            <a:tailEnd type="arrow" w="med" len="med"/>
          </a:ln>
        </p:spPr>
      </p:cxnSp>
      <p:sp>
        <p:nvSpPr>
          <p:cNvPr id="44" name="TextBox 25"/>
          <p:cNvSpPr txBox="1">
            <a:spLocks noChangeArrowheads="1"/>
          </p:cNvSpPr>
          <p:nvPr/>
        </p:nvSpPr>
        <p:spPr bwMode="auto">
          <a:xfrm>
            <a:off x="611188" y="4868863"/>
            <a:ext cx="874712" cy="369887"/>
          </a:xfrm>
          <a:prstGeom prst="rect">
            <a:avLst/>
          </a:prstGeom>
          <a:noFill/>
          <a:ln w="28575">
            <a:solidFill>
              <a:srgbClr val="7030A0"/>
            </a:solidFill>
            <a:miter lim="800000"/>
            <a:headEnd/>
            <a:tailEnd/>
          </a:ln>
        </p:spPr>
        <p:txBody>
          <a:bodyPr>
            <a:spAutoFit/>
          </a:bodyPr>
          <a:lstStyle/>
          <a:p>
            <a:pPr eaLnBrk="1" hangingPunct="1"/>
            <a:r>
              <a:rPr lang="en-GB" sz="1800">
                <a:solidFill>
                  <a:schemeClr val="tx1"/>
                </a:solidFill>
              </a:rPr>
              <a:t>USP 1</a:t>
            </a:r>
          </a:p>
        </p:txBody>
      </p:sp>
      <p:cxnSp>
        <p:nvCxnSpPr>
          <p:cNvPr id="45" name="Straight Arrow Connector 44"/>
          <p:cNvCxnSpPr/>
          <p:nvPr/>
        </p:nvCxnSpPr>
        <p:spPr>
          <a:xfrm rot="16200000" flipV="1">
            <a:off x="1618457" y="3274218"/>
            <a:ext cx="1574800" cy="1111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16200000" flipV="1">
            <a:off x="2575719" y="3274219"/>
            <a:ext cx="1574800" cy="1111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16200000" flipV="1">
            <a:off x="4664075" y="3273425"/>
            <a:ext cx="1574800" cy="127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a:spLocks noChangeArrowheads="1"/>
          </p:cNvSpPr>
          <p:nvPr/>
        </p:nvSpPr>
        <p:spPr bwMode="auto">
          <a:xfrm>
            <a:off x="2051050" y="2060575"/>
            <a:ext cx="649288" cy="461963"/>
          </a:xfrm>
          <a:prstGeom prst="rect">
            <a:avLst/>
          </a:prstGeom>
          <a:noFill/>
          <a:ln w="19050">
            <a:solidFill>
              <a:srgbClr val="FF0000"/>
            </a:solidFill>
            <a:miter lim="800000"/>
            <a:headEnd/>
            <a:tailEnd/>
          </a:ln>
        </p:spPr>
        <p:txBody>
          <a:bodyPr>
            <a:spAutoFit/>
          </a:bodyPr>
          <a:lstStyle/>
          <a:p>
            <a:pPr algn="ctr" eaLnBrk="1" hangingPunct="1"/>
            <a:r>
              <a:rPr lang="en-GB" b="1">
                <a:solidFill>
                  <a:srgbClr val="FF0000"/>
                </a:solidFill>
              </a:rPr>
              <a:t>£</a:t>
            </a:r>
          </a:p>
        </p:txBody>
      </p:sp>
      <p:sp>
        <p:nvSpPr>
          <p:cNvPr id="49" name="TextBox 48"/>
          <p:cNvSpPr txBox="1">
            <a:spLocks noChangeArrowheads="1"/>
          </p:cNvSpPr>
          <p:nvPr/>
        </p:nvSpPr>
        <p:spPr bwMode="auto">
          <a:xfrm>
            <a:off x="2997200" y="1773238"/>
            <a:ext cx="647700" cy="708025"/>
          </a:xfrm>
          <a:prstGeom prst="rect">
            <a:avLst/>
          </a:prstGeom>
          <a:noFill/>
          <a:ln w="19050">
            <a:solidFill>
              <a:srgbClr val="FF0000"/>
            </a:solidFill>
            <a:miter lim="800000"/>
            <a:headEnd/>
            <a:tailEnd/>
          </a:ln>
        </p:spPr>
        <p:txBody>
          <a:bodyPr>
            <a:spAutoFit/>
          </a:bodyPr>
          <a:lstStyle/>
          <a:p>
            <a:pPr algn="ctr" eaLnBrk="1" hangingPunct="1"/>
            <a:r>
              <a:rPr lang="en-GB" sz="4000" b="1">
                <a:solidFill>
                  <a:srgbClr val="FF0000"/>
                </a:solidFill>
              </a:rPr>
              <a:t>£</a:t>
            </a:r>
          </a:p>
        </p:txBody>
      </p:sp>
      <p:sp>
        <p:nvSpPr>
          <p:cNvPr id="50" name="TextBox 49"/>
          <p:cNvSpPr txBox="1">
            <a:spLocks noChangeArrowheads="1"/>
          </p:cNvSpPr>
          <p:nvPr/>
        </p:nvSpPr>
        <p:spPr bwMode="auto">
          <a:xfrm>
            <a:off x="5157788" y="1557338"/>
            <a:ext cx="647700" cy="922337"/>
          </a:xfrm>
          <a:prstGeom prst="rect">
            <a:avLst/>
          </a:prstGeom>
          <a:noFill/>
          <a:ln w="19050">
            <a:solidFill>
              <a:srgbClr val="FF0000"/>
            </a:solidFill>
            <a:miter lim="800000"/>
            <a:headEnd/>
            <a:tailEnd/>
          </a:ln>
        </p:spPr>
        <p:txBody>
          <a:bodyPr>
            <a:spAutoFit/>
          </a:bodyPr>
          <a:lstStyle/>
          <a:p>
            <a:pPr algn="ctr" eaLnBrk="1" hangingPunct="1"/>
            <a:r>
              <a:rPr lang="en-GB" sz="5400" b="1">
                <a:solidFill>
                  <a:srgbClr val="FF0000"/>
                </a:solidFill>
              </a:rPr>
              <a:t>£</a:t>
            </a:r>
          </a:p>
        </p:txBody>
      </p:sp>
      <p:cxnSp>
        <p:nvCxnSpPr>
          <p:cNvPr id="52" name="Straight Connector 51"/>
          <p:cNvCxnSpPr>
            <a:stCxn id="63" idx="2"/>
          </p:cNvCxnSpPr>
          <p:nvPr/>
        </p:nvCxnSpPr>
        <p:spPr>
          <a:xfrm rot="5400000">
            <a:off x="5235575" y="2857500"/>
            <a:ext cx="28702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5805488" y="2133600"/>
            <a:ext cx="22225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0" name="TextBox 59"/>
          <p:cNvSpPr txBox="1">
            <a:spLocks noChangeArrowheads="1"/>
          </p:cNvSpPr>
          <p:nvPr/>
        </p:nvSpPr>
        <p:spPr bwMode="auto">
          <a:xfrm>
            <a:off x="8027988" y="1557338"/>
            <a:ext cx="647700" cy="922337"/>
          </a:xfrm>
          <a:prstGeom prst="rect">
            <a:avLst/>
          </a:prstGeom>
          <a:noFill/>
          <a:ln w="19050">
            <a:solidFill>
              <a:srgbClr val="FF0000"/>
            </a:solidFill>
            <a:miter lim="800000"/>
            <a:headEnd/>
            <a:tailEnd/>
          </a:ln>
        </p:spPr>
        <p:txBody>
          <a:bodyPr>
            <a:spAutoFit/>
          </a:bodyPr>
          <a:lstStyle/>
          <a:p>
            <a:pPr algn="ctr" eaLnBrk="1" hangingPunct="1"/>
            <a:r>
              <a:rPr lang="en-GB" sz="5400" b="1">
                <a:solidFill>
                  <a:srgbClr val="FF0000"/>
                </a:solidFill>
              </a:rPr>
              <a:t>£</a:t>
            </a:r>
          </a:p>
        </p:txBody>
      </p:sp>
      <p:cxnSp>
        <p:nvCxnSpPr>
          <p:cNvPr id="62" name="Straight Arrow Connector 61"/>
          <p:cNvCxnSpPr/>
          <p:nvPr/>
        </p:nvCxnSpPr>
        <p:spPr>
          <a:xfrm rot="16200000" flipV="1">
            <a:off x="7547769" y="3274219"/>
            <a:ext cx="1574800" cy="1111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p:cNvSpPr txBox="1">
            <a:spLocks noChangeArrowheads="1"/>
          </p:cNvSpPr>
          <p:nvPr/>
        </p:nvSpPr>
        <p:spPr bwMode="auto">
          <a:xfrm>
            <a:off x="5878513" y="1052513"/>
            <a:ext cx="1584325" cy="369887"/>
          </a:xfrm>
          <a:prstGeom prst="rect">
            <a:avLst/>
          </a:prstGeom>
          <a:noFill/>
          <a:ln w="19050">
            <a:solidFill>
              <a:schemeClr val="tx1"/>
            </a:solidFill>
            <a:miter lim="800000"/>
            <a:headEnd/>
            <a:tailEnd/>
          </a:ln>
        </p:spPr>
        <p:txBody>
          <a:bodyPr>
            <a:spAutoFit/>
          </a:bodyPr>
          <a:lstStyle/>
          <a:p>
            <a:pPr algn="ctr" eaLnBrk="1" hangingPunct="1"/>
            <a:r>
              <a:rPr lang="en-GB" sz="1800" b="1">
                <a:solidFill>
                  <a:schemeClr val="tx1"/>
                </a:solidFill>
              </a:rPr>
              <a:t>Transfer</a:t>
            </a:r>
          </a:p>
        </p:txBody>
      </p:sp>
      <p:cxnSp>
        <p:nvCxnSpPr>
          <p:cNvPr id="66" name="Elbow Connector 65"/>
          <p:cNvCxnSpPr>
            <a:stCxn id="44" idx="2"/>
            <a:endCxn id="17429" idx="2"/>
          </p:cNvCxnSpPr>
          <p:nvPr/>
        </p:nvCxnSpPr>
        <p:spPr>
          <a:xfrm rot="16200000" flipH="1">
            <a:off x="4560094" y="1726406"/>
            <a:ext cx="298450" cy="7323138"/>
          </a:xfrm>
          <a:prstGeom prst="bentConnector3">
            <a:avLst>
              <a:gd name="adj1" fmla="val 176353"/>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TextBox 66"/>
          <p:cNvSpPr txBox="1">
            <a:spLocks noChangeArrowheads="1"/>
          </p:cNvSpPr>
          <p:nvPr/>
        </p:nvSpPr>
        <p:spPr bwMode="auto">
          <a:xfrm>
            <a:off x="3059113" y="5445125"/>
            <a:ext cx="3816350" cy="369888"/>
          </a:xfrm>
          <a:prstGeom prst="rect">
            <a:avLst/>
          </a:prstGeom>
          <a:noFill/>
          <a:ln w="9525">
            <a:noFill/>
            <a:miter lim="800000"/>
            <a:headEnd/>
            <a:tailEnd/>
          </a:ln>
        </p:spPr>
        <p:txBody>
          <a:bodyPr>
            <a:spAutoFit/>
          </a:bodyPr>
          <a:lstStyle/>
          <a:p>
            <a:pPr eaLnBrk="1" hangingPunct="1"/>
            <a:r>
              <a:rPr lang="en-GB" sz="1800">
                <a:solidFill>
                  <a:schemeClr val="tx1"/>
                </a:solidFill>
              </a:rPr>
              <a:t>Original reference period retained</a:t>
            </a:r>
          </a:p>
        </p:txBody>
      </p:sp>
      <p:pic>
        <p:nvPicPr>
          <p:cNvPr id="330793"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1000"/>
                                        <p:tgtEl>
                                          <p:spTgt spid="43"/>
                                        </p:tgtEl>
                                      </p:cBhvr>
                                    </p:animEffect>
                                    <p:anim calcmode="lin" valueType="num">
                                      <p:cBhvr>
                                        <p:cTn id="13" dur="1000" fill="hold"/>
                                        <p:tgtEl>
                                          <p:spTgt spid="43"/>
                                        </p:tgtEl>
                                        <p:attrNameLst>
                                          <p:attrName>ppt_x</p:attrName>
                                        </p:attrNameLst>
                                      </p:cBhvr>
                                      <p:tavLst>
                                        <p:tav tm="0">
                                          <p:val>
                                            <p:strVal val="#ppt_x"/>
                                          </p:val>
                                        </p:tav>
                                        <p:tav tm="100000">
                                          <p:val>
                                            <p:strVal val="#ppt_x"/>
                                          </p:val>
                                        </p:tav>
                                      </p:tavLst>
                                    </p:anim>
                                    <p:anim calcmode="lin" valueType="num">
                                      <p:cBhvr>
                                        <p:cTn id="1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1000"/>
                                        <p:tgtEl>
                                          <p:spTgt spid="31"/>
                                        </p:tgtEl>
                                      </p:cBhvr>
                                    </p:animEffect>
                                    <p:anim calcmode="lin" valueType="num">
                                      <p:cBhvr>
                                        <p:cTn id="20" dur="1000" fill="hold"/>
                                        <p:tgtEl>
                                          <p:spTgt spid="31"/>
                                        </p:tgtEl>
                                        <p:attrNameLst>
                                          <p:attrName>ppt_x</p:attrName>
                                        </p:attrNameLst>
                                      </p:cBhvr>
                                      <p:tavLst>
                                        <p:tav tm="0">
                                          <p:val>
                                            <p:strVal val="#ppt_x"/>
                                          </p:val>
                                        </p:tav>
                                        <p:tav tm="100000">
                                          <p:val>
                                            <p:strVal val="#ppt_x"/>
                                          </p:val>
                                        </p:tav>
                                      </p:tavLst>
                                    </p:anim>
                                    <p:anim calcmode="lin" valueType="num">
                                      <p:cBhvr>
                                        <p:cTn id="21" dur="1000" fill="hold"/>
                                        <p:tgtEl>
                                          <p:spTgt spid="3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anim calcmode="lin" valueType="num">
                                      <p:cBhvr>
                                        <p:cTn id="32" dur="1000" fill="hold"/>
                                        <p:tgtEl>
                                          <p:spTgt spid="38"/>
                                        </p:tgtEl>
                                        <p:attrNameLst>
                                          <p:attrName>ppt_x</p:attrName>
                                        </p:attrNameLst>
                                      </p:cBhvr>
                                      <p:tavLst>
                                        <p:tav tm="0">
                                          <p:val>
                                            <p:strVal val="#ppt_x"/>
                                          </p:val>
                                        </p:tav>
                                        <p:tav tm="100000">
                                          <p:val>
                                            <p:strVal val="#ppt_x"/>
                                          </p:val>
                                        </p:tav>
                                      </p:tavLst>
                                    </p:anim>
                                    <p:anim calcmode="lin" valueType="num">
                                      <p:cBhvr>
                                        <p:cTn id="33" dur="1000" fill="hold"/>
                                        <p:tgtEl>
                                          <p:spTgt spid="3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1000"/>
                                        <p:tgtEl>
                                          <p:spTgt spid="37"/>
                                        </p:tgtEl>
                                      </p:cBhvr>
                                    </p:animEffect>
                                    <p:anim calcmode="lin" valueType="num">
                                      <p:cBhvr>
                                        <p:cTn id="37" dur="1000" fill="hold"/>
                                        <p:tgtEl>
                                          <p:spTgt spid="37"/>
                                        </p:tgtEl>
                                        <p:attrNameLst>
                                          <p:attrName>ppt_x</p:attrName>
                                        </p:attrNameLst>
                                      </p:cBhvr>
                                      <p:tavLst>
                                        <p:tav tm="0">
                                          <p:val>
                                            <p:strVal val="#ppt_x"/>
                                          </p:val>
                                        </p:tav>
                                        <p:tav tm="100000">
                                          <p:val>
                                            <p:strVal val="#ppt_x"/>
                                          </p:val>
                                        </p:tav>
                                      </p:tavLst>
                                    </p:anim>
                                    <p:anim calcmode="lin" valueType="num">
                                      <p:cBhvr>
                                        <p:cTn id="38"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1000"/>
                                        <p:tgtEl>
                                          <p:spTgt spid="45"/>
                                        </p:tgtEl>
                                      </p:cBhvr>
                                    </p:animEffect>
                                    <p:anim calcmode="lin" valueType="num">
                                      <p:cBhvr>
                                        <p:cTn id="44" dur="1000" fill="hold"/>
                                        <p:tgtEl>
                                          <p:spTgt spid="45"/>
                                        </p:tgtEl>
                                        <p:attrNameLst>
                                          <p:attrName>ppt_x</p:attrName>
                                        </p:attrNameLst>
                                      </p:cBhvr>
                                      <p:tavLst>
                                        <p:tav tm="0">
                                          <p:val>
                                            <p:strVal val="#ppt_x"/>
                                          </p:val>
                                        </p:tav>
                                        <p:tav tm="100000">
                                          <p:val>
                                            <p:strVal val="#ppt_x"/>
                                          </p:val>
                                        </p:tav>
                                      </p:tavLst>
                                    </p:anim>
                                    <p:anim calcmode="lin" valueType="num">
                                      <p:cBhvr>
                                        <p:cTn id="45" dur="1000" fill="hold"/>
                                        <p:tgtEl>
                                          <p:spTgt spid="4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1000"/>
                                        <p:tgtEl>
                                          <p:spTgt spid="48"/>
                                        </p:tgtEl>
                                      </p:cBhvr>
                                    </p:animEffect>
                                    <p:anim calcmode="lin" valueType="num">
                                      <p:cBhvr>
                                        <p:cTn id="49" dur="1000" fill="hold"/>
                                        <p:tgtEl>
                                          <p:spTgt spid="48"/>
                                        </p:tgtEl>
                                        <p:attrNameLst>
                                          <p:attrName>ppt_x</p:attrName>
                                        </p:attrNameLst>
                                      </p:cBhvr>
                                      <p:tavLst>
                                        <p:tav tm="0">
                                          <p:val>
                                            <p:strVal val="#ppt_x"/>
                                          </p:val>
                                        </p:tav>
                                        <p:tav tm="100000">
                                          <p:val>
                                            <p:strVal val="#ppt_x"/>
                                          </p:val>
                                        </p:tav>
                                      </p:tavLst>
                                    </p:anim>
                                    <p:anim calcmode="lin" valueType="num">
                                      <p:cBhvr>
                                        <p:cTn id="50" dur="1000" fill="hold"/>
                                        <p:tgtEl>
                                          <p:spTgt spid="48"/>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42" presetClass="entr" presetSubtype="0" fill="hold" grpId="0" nodeType="after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1000"/>
                                        <p:tgtEl>
                                          <p:spTgt spid="40"/>
                                        </p:tgtEl>
                                      </p:cBhvr>
                                    </p:animEffect>
                                    <p:anim calcmode="lin" valueType="num">
                                      <p:cBhvr>
                                        <p:cTn id="55" dur="1000" fill="hold"/>
                                        <p:tgtEl>
                                          <p:spTgt spid="40"/>
                                        </p:tgtEl>
                                        <p:attrNameLst>
                                          <p:attrName>ppt_x</p:attrName>
                                        </p:attrNameLst>
                                      </p:cBhvr>
                                      <p:tavLst>
                                        <p:tav tm="0">
                                          <p:val>
                                            <p:strVal val="#ppt_x"/>
                                          </p:val>
                                        </p:tav>
                                        <p:tav tm="100000">
                                          <p:val>
                                            <p:strVal val="#ppt_x"/>
                                          </p:val>
                                        </p:tav>
                                      </p:tavLst>
                                    </p:anim>
                                    <p:anim calcmode="lin" valueType="num">
                                      <p:cBhvr>
                                        <p:cTn id="56" dur="1000" fill="hold"/>
                                        <p:tgtEl>
                                          <p:spTgt spid="4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1000"/>
                                        <p:tgtEl>
                                          <p:spTgt spid="39"/>
                                        </p:tgtEl>
                                      </p:cBhvr>
                                    </p:animEffect>
                                    <p:anim calcmode="lin" valueType="num">
                                      <p:cBhvr>
                                        <p:cTn id="60" dur="1000" fill="hold"/>
                                        <p:tgtEl>
                                          <p:spTgt spid="39"/>
                                        </p:tgtEl>
                                        <p:attrNameLst>
                                          <p:attrName>ppt_x</p:attrName>
                                        </p:attrNameLst>
                                      </p:cBhvr>
                                      <p:tavLst>
                                        <p:tav tm="0">
                                          <p:val>
                                            <p:strVal val="#ppt_x"/>
                                          </p:val>
                                        </p:tav>
                                        <p:tav tm="100000">
                                          <p:val>
                                            <p:strVal val="#ppt_x"/>
                                          </p:val>
                                        </p:tav>
                                      </p:tavLst>
                                    </p:anim>
                                    <p:anim calcmode="lin" valueType="num">
                                      <p:cBhvr>
                                        <p:cTn id="61" dur="1000" fill="hold"/>
                                        <p:tgtEl>
                                          <p:spTgt spid="39"/>
                                        </p:tgtEl>
                                        <p:attrNameLst>
                                          <p:attrName>ppt_y</p:attrName>
                                        </p:attrNameLst>
                                      </p:cBhvr>
                                      <p:tavLst>
                                        <p:tav tm="0">
                                          <p:val>
                                            <p:strVal val="#ppt_y+.1"/>
                                          </p:val>
                                        </p:tav>
                                        <p:tav tm="100000">
                                          <p:val>
                                            <p:strVal val="#ppt_y"/>
                                          </p:val>
                                        </p:tav>
                                      </p:tavLst>
                                    </p:anim>
                                  </p:childTnLst>
                                </p:cTn>
                              </p:par>
                            </p:childTnLst>
                          </p:cTn>
                        </p:par>
                        <p:par>
                          <p:cTn id="62" fill="hold">
                            <p:stCondLst>
                              <p:cond delay="2000"/>
                            </p:stCondLst>
                            <p:childTnLst>
                              <p:par>
                                <p:cTn id="63" presetID="42" presetClass="entr" presetSubtype="0" fill="hold"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fade">
                                      <p:cBhvr>
                                        <p:cTn id="65" dur="1000"/>
                                        <p:tgtEl>
                                          <p:spTgt spid="46"/>
                                        </p:tgtEl>
                                      </p:cBhvr>
                                    </p:animEffect>
                                    <p:anim calcmode="lin" valueType="num">
                                      <p:cBhvr>
                                        <p:cTn id="66" dur="1000" fill="hold"/>
                                        <p:tgtEl>
                                          <p:spTgt spid="46"/>
                                        </p:tgtEl>
                                        <p:attrNameLst>
                                          <p:attrName>ppt_x</p:attrName>
                                        </p:attrNameLst>
                                      </p:cBhvr>
                                      <p:tavLst>
                                        <p:tav tm="0">
                                          <p:val>
                                            <p:strVal val="#ppt_x"/>
                                          </p:val>
                                        </p:tav>
                                        <p:tav tm="100000">
                                          <p:val>
                                            <p:strVal val="#ppt_x"/>
                                          </p:val>
                                        </p:tav>
                                      </p:tavLst>
                                    </p:anim>
                                    <p:anim calcmode="lin" valueType="num">
                                      <p:cBhvr>
                                        <p:cTn id="67" dur="1000" fill="hold"/>
                                        <p:tgtEl>
                                          <p:spTgt spid="4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fade">
                                      <p:cBhvr>
                                        <p:cTn id="70" dur="1000"/>
                                        <p:tgtEl>
                                          <p:spTgt spid="49"/>
                                        </p:tgtEl>
                                      </p:cBhvr>
                                    </p:animEffect>
                                    <p:anim calcmode="lin" valueType="num">
                                      <p:cBhvr>
                                        <p:cTn id="71" dur="1000" fill="hold"/>
                                        <p:tgtEl>
                                          <p:spTgt spid="49"/>
                                        </p:tgtEl>
                                        <p:attrNameLst>
                                          <p:attrName>ppt_x</p:attrName>
                                        </p:attrNameLst>
                                      </p:cBhvr>
                                      <p:tavLst>
                                        <p:tav tm="0">
                                          <p:val>
                                            <p:strVal val="#ppt_x"/>
                                          </p:val>
                                        </p:tav>
                                        <p:tav tm="100000">
                                          <p:val>
                                            <p:strVal val="#ppt_x"/>
                                          </p:val>
                                        </p:tav>
                                      </p:tavLst>
                                    </p:anim>
                                    <p:anim calcmode="lin" valueType="num">
                                      <p:cBhvr>
                                        <p:cTn id="72" dur="1000" fill="hold"/>
                                        <p:tgtEl>
                                          <p:spTgt spid="49"/>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42" presetClass="entr" presetSubtype="0" fill="hold" grpId="0" nodeType="after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fade">
                                      <p:cBhvr>
                                        <p:cTn id="76" dur="1000"/>
                                        <p:tgtEl>
                                          <p:spTgt spid="42"/>
                                        </p:tgtEl>
                                      </p:cBhvr>
                                    </p:animEffect>
                                    <p:anim calcmode="lin" valueType="num">
                                      <p:cBhvr>
                                        <p:cTn id="77" dur="1000" fill="hold"/>
                                        <p:tgtEl>
                                          <p:spTgt spid="42"/>
                                        </p:tgtEl>
                                        <p:attrNameLst>
                                          <p:attrName>ppt_x</p:attrName>
                                        </p:attrNameLst>
                                      </p:cBhvr>
                                      <p:tavLst>
                                        <p:tav tm="0">
                                          <p:val>
                                            <p:strVal val="#ppt_x"/>
                                          </p:val>
                                        </p:tav>
                                        <p:tav tm="100000">
                                          <p:val>
                                            <p:strVal val="#ppt_x"/>
                                          </p:val>
                                        </p:tav>
                                      </p:tavLst>
                                    </p:anim>
                                    <p:anim calcmode="lin" valueType="num">
                                      <p:cBhvr>
                                        <p:cTn id="78" dur="1000" fill="hold"/>
                                        <p:tgtEl>
                                          <p:spTgt spid="42"/>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1000"/>
                                        <p:tgtEl>
                                          <p:spTgt spid="41"/>
                                        </p:tgtEl>
                                      </p:cBhvr>
                                    </p:animEffect>
                                    <p:anim calcmode="lin" valueType="num">
                                      <p:cBhvr>
                                        <p:cTn id="82" dur="1000" fill="hold"/>
                                        <p:tgtEl>
                                          <p:spTgt spid="41"/>
                                        </p:tgtEl>
                                        <p:attrNameLst>
                                          <p:attrName>ppt_x</p:attrName>
                                        </p:attrNameLst>
                                      </p:cBhvr>
                                      <p:tavLst>
                                        <p:tav tm="0">
                                          <p:val>
                                            <p:strVal val="#ppt_x"/>
                                          </p:val>
                                        </p:tav>
                                        <p:tav tm="100000">
                                          <p:val>
                                            <p:strVal val="#ppt_x"/>
                                          </p:val>
                                        </p:tav>
                                      </p:tavLst>
                                    </p:anim>
                                    <p:anim calcmode="lin" valueType="num">
                                      <p:cBhvr>
                                        <p:cTn id="83" dur="1000" fill="hold"/>
                                        <p:tgtEl>
                                          <p:spTgt spid="41"/>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42" presetClass="entr" presetSubtype="0" fill="hold" nodeType="after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fade">
                                      <p:cBhvr>
                                        <p:cTn id="87" dur="1000"/>
                                        <p:tgtEl>
                                          <p:spTgt spid="47"/>
                                        </p:tgtEl>
                                      </p:cBhvr>
                                    </p:animEffect>
                                    <p:anim calcmode="lin" valueType="num">
                                      <p:cBhvr>
                                        <p:cTn id="88" dur="1000" fill="hold"/>
                                        <p:tgtEl>
                                          <p:spTgt spid="47"/>
                                        </p:tgtEl>
                                        <p:attrNameLst>
                                          <p:attrName>ppt_x</p:attrName>
                                        </p:attrNameLst>
                                      </p:cBhvr>
                                      <p:tavLst>
                                        <p:tav tm="0">
                                          <p:val>
                                            <p:strVal val="#ppt_x"/>
                                          </p:val>
                                        </p:tav>
                                        <p:tav tm="100000">
                                          <p:val>
                                            <p:strVal val="#ppt_x"/>
                                          </p:val>
                                        </p:tav>
                                      </p:tavLst>
                                    </p:anim>
                                    <p:anim calcmode="lin" valueType="num">
                                      <p:cBhvr>
                                        <p:cTn id="89" dur="1000" fill="hold"/>
                                        <p:tgtEl>
                                          <p:spTgt spid="4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fade">
                                      <p:cBhvr>
                                        <p:cTn id="92" dur="1000"/>
                                        <p:tgtEl>
                                          <p:spTgt spid="50"/>
                                        </p:tgtEl>
                                      </p:cBhvr>
                                    </p:animEffect>
                                    <p:anim calcmode="lin" valueType="num">
                                      <p:cBhvr>
                                        <p:cTn id="93" dur="1000" fill="hold"/>
                                        <p:tgtEl>
                                          <p:spTgt spid="50"/>
                                        </p:tgtEl>
                                        <p:attrNameLst>
                                          <p:attrName>ppt_x</p:attrName>
                                        </p:attrNameLst>
                                      </p:cBhvr>
                                      <p:tavLst>
                                        <p:tav tm="0">
                                          <p:val>
                                            <p:strVal val="#ppt_x"/>
                                          </p:val>
                                        </p:tav>
                                        <p:tav tm="100000">
                                          <p:val>
                                            <p:strVal val="#ppt_x"/>
                                          </p:val>
                                        </p:tav>
                                      </p:tavLst>
                                    </p:anim>
                                    <p:anim calcmode="lin" valueType="num">
                                      <p:cBhvr>
                                        <p:cTn id="9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7" presetClass="entr" presetSubtype="0" fill="hold" nodeType="clickEffect">
                                  <p:stCondLst>
                                    <p:cond delay="0"/>
                                  </p:stCondLst>
                                  <p:childTnLst>
                                    <p:set>
                                      <p:cBhvr>
                                        <p:cTn id="98" dur="1" fill="hold">
                                          <p:stCondLst>
                                            <p:cond delay="0"/>
                                          </p:stCondLst>
                                        </p:cTn>
                                        <p:tgtEl>
                                          <p:spTgt spid="52"/>
                                        </p:tgtEl>
                                        <p:attrNameLst>
                                          <p:attrName>style.visibility</p:attrName>
                                        </p:attrNameLst>
                                      </p:cBhvr>
                                      <p:to>
                                        <p:strVal val="visible"/>
                                      </p:to>
                                    </p:set>
                                    <p:animEffect transition="in" filter="fade">
                                      <p:cBhvr>
                                        <p:cTn id="99" dur="1000"/>
                                        <p:tgtEl>
                                          <p:spTgt spid="52"/>
                                        </p:tgtEl>
                                      </p:cBhvr>
                                    </p:animEffect>
                                    <p:anim calcmode="lin" valueType="num">
                                      <p:cBhvr>
                                        <p:cTn id="100" dur="1000" fill="hold"/>
                                        <p:tgtEl>
                                          <p:spTgt spid="52"/>
                                        </p:tgtEl>
                                        <p:attrNameLst>
                                          <p:attrName>ppt_x</p:attrName>
                                        </p:attrNameLst>
                                      </p:cBhvr>
                                      <p:tavLst>
                                        <p:tav tm="0">
                                          <p:val>
                                            <p:strVal val="#ppt_x"/>
                                          </p:val>
                                        </p:tav>
                                        <p:tav tm="100000">
                                          <p:val>
                                            <p:strVal val="#ppt_x"/>
                                          </p:val>
                                        </p:tav>
                                      </p:tavLst>
                                    </p:anim>
                                    <p:anim calcmode="lin" valueType="num">
                                      <p:cBhvr>
                                        <p:cTn id="101" dur="1000" fill="hold"/>
                                        <p:tgtEl>
                                          <p:spTgt spid="52"/>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63"/>
                                        </p:tgtEl>
                                        <p:attrNameLst>
                                          <p:attrName>style.visibility</p:attrName>
                                        </p:attrNameLst>
                                      </p:cBhvr>
                                      <p:to>
                                        <p:strVal val="visible"/>
                                      </p:to>
                                    </p:set>
                                    <p:animEffect transition="in" filter="fade">
                                      <p:cBhvr>
                                        <p:cTn id="104" dur="1000"/>
                                        <p:tgtEl>
                                          <p:spTgt spid="63"/>
                                        </p:tgtEl>
                                      </p:cBhvr>
                                    </p:animEffect>
                                    <p:anim calcmode="lin" valueType="num">
                                      <p:cBhvr>
                                        <p:cTn id="105" dur="1000" fill="hold"/>
                                        <p:tgtEl>
                                          <p:spTgt spid="63"/>
                                        </p:tgtEl>
                                        <p:attrNameLst>
                                          <p:attrName>ppt_x</p:attrName>
                                        </p:attrNameLst>
                                      </p:cBhvr>
                                      <p:tavLst>
                                        <p:tav tm="0">
                                          <p:val>
                                            <p:strVal val="#ppt_x"/>
                                          </p:val>
                                        </p:tav>
                                        <p:tav tm="100000">
                                          <p:val>
                                            <p:strVal val="#ppt_x"/>
                                          </p:val>
                                        </p:tav>
                                      </p:tavLst>
                                    </p:anim>
                                    <p:anim calcmode="lin" valueType="num">
                                      <p:cBhvr>
                                        <p:cTn id="106"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8" fill="hold" nodeType="clickEffect">
                                  <p:stCondLst>
                                    <p:cond delay="0"/>
                                  </p:stCondLst>
                                  <p:childTnLst>
                                    <p:set>
                                      <p:cBhvr>
                                        <p:cTn id="110" dur="1" fill="hold">
                                          <p:stCondLst>
                                            <p:cond delay="0"/>
                                          </p:stCondLst>
                                        </p:cTn>
                                        <p:tgtEl>
                                          <p:spTgt spid="66"/>
                                        </p:tgtEl>
                                        <p:attrNameLst>
                                          <p:attrName>style.visibility</p:attrName>
                                        </p:attrNameLst>
                                      </p:cBhvr>
                                      <p:to>
                                        <p:strVal val="visible"/>
                                      </p:to>
                                    </p:set>
                                    <p:anim calcmode="lin" valueType="num">
                                      <p:cBhvr additive="base">
                                        <p:cTn id="111" dur="2000" fill="hold"/>
                                        <p:tgtEl>
                                          <p:spTgt spid="66"/>
                                        </p:tgtEl>
                                        <p:attrNameLst>
                                          <p:attrName>ppt_x</p:attrName>
                                        </p:attrNameLst>
                                      </p:cBhvr>
                                      <p:tavLst>
                                        <p:tav tm="0">
                                          <p:val>
                                            <p:strVal val="0-#ppt_w/2"/>
                                          </p:val>
                                        </p:tav>
                                        <p:tav tm="100000">
                                          <p:val>
                                            <p:strVal val="#ppt_x"/>
                                          </p:val>
                                        </p:tav>
                                      </p:tavLst>
                                    </p:anim>
                                    <p:anim calcmode="lin" valueType="num">
                                      <p:cBhvr additive="base">
                                        <p:cTn id="112" dur="2000" fill="hold"/>
                                        <p:tgtEl>
                                          <p:spTgt spid="66"/>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67"/>
                                        </p:tgtEl>
                                        <p:attrNameLst>
                                          <p:attrName>style.visibility</p:attrName>
                                        </p:attrNameLst>
                                      </p:cBhvr>
                                      <p:to>
                                        <p:strVal val="visible"/>
                                      </p:to>
                                    </p:set>
                                    <p:anim calcmode="lin" valueType="num">
                                      <p:cBhvr additive="base">
                                        <p:cTn id="115" dur="2000" fill="hold"/>
                                        <p:tgtEl>
                                          <p:spTgt spid="67"/>
                                        </p:tgtEl>
                                        <p:attrNameLst>
                                          <p:attrName>ppt_x</p:attrName>
                                        </p:attrNameLst>
                                      </p:cBhvr>
                                      <p:tavLst>
                                        <p:tav tm="0">
                                          <p:val>
                                            <p:strVal val="0-#ppt_w/2"/>
                                          </p:val>
                                        </p:tav>
                                        <p:tav tm="100000">
                                          <p:val>
                                            <p:strVal val="#ppt_x"/>
                                          </p:val>
                                        </p:tav>
                                      </p:tavLst>
                                    </p:anim>
                                    <p:anim calcmode="lin" valueType="num">
                                      <p:cBhvr additive="base">
                                        <p:cTn id="116" dur="2000" fill="hold"/>
                                        <p:tgtEl>
                                          <p:spTgt spid="67"/>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0"/>
                                  </p:stCondLst>
                                  <p:childTnLst>
                                    <p:set>
                                      <p:cBhvr>
                                        <p:cTn id="118" dur="1" fill="hold">
                                          <p:stCondLst>
                                            <p:cond delay="0"/>
                                          </p:stCondLst>
                                        </p:cTn>
                                        <p:tgtEl>
                                          <p:spTgt spid="17429"/>
                                        </p:tgtEl>
                                        <p:attrNameLst>
                                          <p:attrName>style.visibility</p:attrName>
                                        </p:attrNameLst>
                                      </p:cBhvr>
                                      <p:to>
                                        <p:strVal val="visible"/>
                                      </p:to>
                                    </p:set>
                                    <p:anim calcmode="lin" valueType="num">
                                      <p:cBhvr additive="base">
                                        <p:cTn id="119" dur="2000" fill="hold"/>
                                        <p:tgtEl>
                                          <p:spTgt spid="17429"/>
                                        </p:tgtEl>
                                        <p:attrNameLst>
                                          <p:attrName>ppt_x</p:attrName>
                                        </p:attrNameLst>
                                      </p:cBhvr>
                                      <p:tavLst>
                                        <p:tav tm="0">
                                          <p:val>
                                            <p:strVal val="0-#ppt_w/2"/>
                                          </p:val>
                                        </p:tav>
                                        <p:tav tm="100000">
                                          <p:val>
                                            <p:strVal val="#ppt_x"/>
                                          </p:val>
                                        </p:tav>
                                      </p:tavLst>
                                    </p:anim>
                                    <p:anim calcmode="lin" valueType="num">
                                      <p:cBhvr additive="base">
                                        <p:cTn id="120" dur="2000" fill="hold"/>
                                        <p:tgtEl>
                                          <p:spTgt spid="17429"/>
                                        </p:tgtEl>
                                        <p:attrNameLst>
                                          <p:attrName>ppt_y</p:attrName>
                                        </p:attrNameLst>
                                      </p:cBhvr>
                                      <p:tavLst>
                                        <p:tav tm="0">
                                          <p:val>
                                            <p:strVal val="#ppt_y"/>
                                          </p:val>
                                        </p:tav>
                                        <p:tav tm="100000">
                                          <p:val>
                                            <p:strVal val="#ppt_y"/>
                                          </p:val>
                                        </p:tav>
                                      </p:tavLst>
                                    </p:anim>
                                  </p:childTnLst>
                                </p:cTn>
                              </p:par>
                              <p:par>
                                <p:cTn id="121" presetID="2" presetClass="entr" presetSubtype="8" fill="hold" nodeType="withEffect">
                                  <p:stCondLst>
                                    <p:cond delay="0"/>
                                  </p:stCondLst>
                                  <p:childTnLst>
                                    <p:set>
                                      <p:cBhvr>
                                        <p:cTn id="122" dur="1" fill="hold">
                                          <p:stCondLst>
                                            <p:cond delay="0"/>
                                          </p:stCondLst>
                                        </p:cTn>
                                        <p:tgtEl>
                                          <p:spTgt spid="17428"/>
                                        </p:tgtEl>
                                        <p:attrNameLst>
                                          <p:attrName>style.visibility</p:attrName>
                                        </p:attrNameLst>
                                      </p:cBhvr>
                                      <p:to>
                                        <p:strVal val="visible"/>
                                      </p:to>
                                    </p:set>
                                    <p:anim calcmode="lin" valueType="num">
                                      <p:cBhvr additive="base">
                                        <p:cTn id="123" dur="2000" fill="hold"/>
                                        <p:tgtEl>
                                          <p:spTgt spid="17428"/>
                                        </p:tgtEl>
                                        <p:attrNameLst>
                                          <p:attrName>ppt_x</p:attrName>
                                        </p:attrNameLst>
                                      </p:cBhvr>
                                      <p:tavLst>
                                        <p:tav tm="0">
                                          <p:val>
                                            <p:strVal val="0-#ppt_w/2"/>
                                          </p:val>
                                        </p:tav>
                                        <p:tav tm="100000">
                                          <p:val>
                                            <p:strVal val="#ppt_x"/>
                                          </p:val>
                                        </p:tav>
                                      </p:tavLst>
                                    </p:anim>
                                    <p:anim calcmode="lin" valueType="num">
                                      <p:cBhvr additive="base">
                                        <p:cTn id="124" dur="2000" fill="hold"/>
                                        <p:tgtEl>
                                          <p:spTgt spid="17428"/>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42" presetClass="entr" presetSubtype="0" fill="hold" nodeType="click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fade">
                                      <p:cBhvr>
                                        <p:cTn id="129" dur="1000"/>
                                        <p:tgtEl>
                                          <p:spTgt spid="62"/>
                                        </p:tgtEl>
                                      </p:cBhvr>
                                    </p:animEffect>
                                    <p:anim calcmode="lin" valueType="num">
                                      <p:cBhvr>
                                        <p:cTn id="130" dur="1000" fill="hold"/>
                                        <p:tgtEl>
                                          <p:spTgt spid="62"/>
                                        </p:tgtEl>
                                        <p:attrNameLst>
                                          <p:attrName>ppt_x</p:attrName>
                                        </p:attrNameLst>
                                      </p:cBhvr>
                                      <p:tavLst>
                                        <p:tav tm="0">
                                          <p:val>
                                            <p:strVal val="#ppt_x"/>
                                          </p:val>
                                        </p:tav>
                                        <p:tav tm="100000">
                                          <p:val>
                                            <p:strVal val="#ppt_x"/>
                                          </p:val>
                                        </p:tav>
                                      </p:tavLst>
                                    </p:anim>
                                    <p:anim calcmode="lin" valueType="num">
                                      <p:cBhvr>
                                        <p:cTn id="131" dur="1000" fill="hold"/>
                                        <p:tgtEl>
                                          <p:spTgt spid="62"/>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60"/>
                                        </p:tgtEl>
                                        <p:attrNameLst>
                                          <p:attrName>style.visibility</p:attrName>
                                        </p:attrNameLst>
                                      </p:cBhvr>
                                      <p:to>
                                        <p:strVal val="visible"/>
                                      </p:to>
                                    </p:set>
                                    <p:animEffect transition="in" filter="fade">
                                      <p:cBhvr>
                                        <p:cTn id="134" dur="1000"/>
                                        <p:tgtEl>
                                          <p:spTgt spid="60"/>
                                        </p:tgtEl>
                                      </p:cBhvr>
                                    </p:animEffect>
                                    <p:anim calcmode="lin" valueType="num">
                                      <p:cBhvr>
                                        <p:cTn id="135" dur="1000" fill="hold"/>
                                        <p:tgtEl>
                                          <p:spTgt spid="60"/>
                                        </p:tgtEl>
                                        <p:attrNameLst>
                                          <p:attrName>ppt_x</p:attrName>
                                        </p:attrNameLst>
                                      </p:cBhvr>
                                      <p:tavLst>
                                        <p:tav tm="0">
                                          <p:val>
                                            <p:strVal val="#ppt_x"/>
                                          </p:val>
                                        </p:tav>
                                        <p:tav tm="100000">
                                          <p:val>
                                            <p:strVal val="#ppt_x"/>
                                          </p:val>
                                        </p:tav>
                                      </p:tavLst>
                                    </p:anim>
                                    <p:anim calcmode="lin" valueType="num">
                                      <p:cBhvr>
                                        <p:cTn id="136"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8" fill="hold" nodeType="clickEffect">
                                  <p:stCondLst>
                                    <p:cond delay="0"/>
                                  </p:stCondLst>
                                  <p:childTnLst>
                                    <p:set>
                                      <p:cBhvr>
                                        <p:cTn id="140" dur="1" fill="hold">
                                          <p:stCondLst>
                                            <p:cond delay="0"/>
                                          </p:stCondLst>
                                        </p:cTn>
                                        <p:tgtEl>
                                          <p:spTgt spid="54"/>
                                        </p:tgtEl>
                                        <p:attrNameLst>
                                          <p:attrName>style.visibility</p:attrName>
                                        </p:attrNameLst>
                                      </p:cBhvr>
                                      <p:to>
                                        <p:strVal val="visible"/>
                                      </p:to>
                                    </p:set>
                                    <p:anim calcmode="lin" valueType="num">
                                      <p:cBhvr additive="base">
                                        <p:cTn id="141" dur="1000" fill="hold"/>
                                        <p:tgtEl>
                                          <p:spTgt spid="54"/>
                                        </p:tgtEl>
                                        <p:attrNameLst>
                                          <p:attrName>ppt_x</p:attrName>
                                        </p:attrNameLst>
                                      </p:cBhvr>
                                      <p:tavLst>
                                        <p:tav tm="0">
                                          <p:val>
                                            <p:strVal val="0-#ppt_w/2"/>
                                          </p:val>
                                        </p:tav>
                                        <p:tav tm="100000">
                                          <p:val>
                                            <p:strVal val="#ppt_x"/>
                                          </p:val>
                                        </p:tav>
                                      </p:tavLst>
                                    </p:anim>
                                    <p:anim calcmode="lin" valueType="num">
                                      <p:cBhvr additive="base">
                                        <p:cTn id="142" dur="10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9" grpId="0" animBg="1"/>
      <p:bldP spid="29" grpId="0" animBg="1"/>
      <p:bldP spid="38" grpId="0" animBg="1"/>
      <p:bldP spid="40" grpId="0" animBg="1"/>
      <p:bldP spid="42" grpId="0" animBg="1"/>
      <p:bldP spid="44" grpId="0" animBg="1"/>
      <p:bldP spid="48" grpId="0" animBg="1"/>
      <p:bldP spid="49" grpId="0" animBg="1"/>
      <p:bldP spid="50" grpId="0" animBg="1"/>
      <p:bldP spid="60" grpId="0" animBg="1"/>
      <p:bldP spid="63" grpId="0" animBg="1"/>
      <p:bldP spid="67" grpId="0"/>
    </p:bldLst>
  </p:timing>
</p:sld>
</file>

<file path=ppt/slides/slide1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1777" name="Text Box 3"/>
          <p:cNvSpPr txBox="1">
            <a:spLocks noChangeArrowheads="1"/>
          </p:cNvSpPr>
          <p:nvPr/>
        </p:nvSpPr>
        <p:spPr bwMode="auto">
          <a:xfrm>
            <a:off x="357188" y="404813"/>
            <a:ext cx="8429625" cy="584200"/>
          </a:xfrm>
          <a:prstGeom prst="rect">
            <a:avLst/>
          </a:prstGeom>
          <a:noFill/>
          <a:ln w="9525">
            <a:noFill/>
            <a:miter lim="800000"/>
            <a:headEnd/>
            <a:tailEnd/>
          </a:ln>
        </p:spPr>
        <p:txBody>
          <a:bodyPr>
            <a:spAutoFit/>
          </a:bodyPr>
          <a:lstStyle/>
          <a:p>
            <a:pPr marL="361950" indent="-361950" eaLnBrk="1" hangingPunct="1">
              <a:spcBef>
                <a:spcPct val="50000"/>
              </a:spcBef>
            </a:pPr>
            <a:r>
              <a:rPr lang="en-GB" sz="3200" b="1">
                <a:solidFill>
                  <a:srgbClr val="6699FF"/>
                </a:solidFill>
              </a:rPr>
              <a:t>Issue 7: Lack of amalgamation</a:t>
            </a:r>
            <a:endParaRPr lang="en-GB">
              <a:solidFill>
                <a:schemeClr val="tx1"/>
              </a:solidFill>
            </a:endParaRPr>
          </a:p>
        </p:txBody>
      </p:sp>
      <p:cxnSp>
        <p:nvCxnSpPr>
          <p:cNvPr id="331778" name="Straight Connector 6"/>
          <p:cNvCxnSpPr>
            <a:cxnSpLocks noChangeShapeType="1"/>
          </p:cNvCxnSpPr>
          <p:nvPr/>
        </p:nvCxnSpPr>
        <p:spPr bwMode="auto">
          <a:xfrm>
            <a:off x="285750" y="4083050"/>
            <a:ext cx="8572500" cy="0"/>
          </a:xfrm>
          <a:prstGeom prst="line">
            <a:avLst/>
          </a:prstGeom>
          <a:noFill/>
          <a:ln w="57150" algn="ctr">
            <a:solidFill>
              <a:schemeClr val="tx1"/>
            </a:solidFill>
            <a:round/>
            <a:headEnd/>
            <a:tailEnd/>
          </a:ln>
        </p:spPr>
      </p:cxnSp>
      <p:cxnSp>
        <p:nvCxnSpPr>
          <p:cNvPr id="331779" name="Straight Connector 9"/>
          <p:cNvCxnSpPr>
            <a:cxnSpLocks noChangeShapeType="1"/>
          </p:cNvCxnSpPr>
          <p:nvPr/>
        </p:nvCxnSpPr>
        <p:spPr bwMode="auto">
          <a:xfrm rot="5400000">
            <a:off x="928688" y="3868738"/>
            <a:ext cx="857250" cy="0"/>
          </a:xfrm>
          <a:prstGeom prst="line">
            <a:avLst/>
          </a:prstGeom>
          <a:noFill/>
          <a:ln w="19050" algn="ctr">
            <a:solidFill>
              <a:srgbClr val="6699FF"/>
            </a:solidFill>
            <a:round/>
            <a:headEnd/>
            <a:tailEnd/>
          </a:ln>
        </p:spPr>
      </p:cxnSp>
      <p:cxnSp>
        <p:nvCxnSpPr>
          <p:cNvPr id="331780" name="Straight Connector 10"/>
          <p:cNvCxnSpPr>
            <a:cxnSpLocks noChangeShapeType="1"/>
          </p:cNvCxnSpPr>
          <p:nvPr/>
        </p:nvCxnSpPr>
        <p:spPr bwMode="auto">
          <a:xfrm rot="5400000">
            <a:off x="2357438" y="3868738"/>
            <a:ext cx="857250" cy="0"/>
          </a:xfrm>
          <a:prstGeom prst="line">
            <a:avLst/>
          </a:prstGeom>
          <a:noFill/>
          <a:ln w="19050" algn="ctr">
            <a:solidFill>
              <a:srgbClr val="6699FF"/>
            </a:solidFill>
            <a:round/>
            <a:headEnd/>
            <a:tailEnd/>
          </a:ln>
        </p:spPr>
      </p:cxnSp>
      <p:cxnSp>
        <p:nvCxnSpPr>
          <p:cNvPr id="331781" name="Straight Connector 11"/>
          <p:cNvCxnSpPr>
            <a:cxnSpLocks noChangeShapeType="1"/>
          </p:cNvCxnSpPr>
          <p:nvPr/>
        </p:nvCxnSpPr>
        <p:spPr bwMode="auto">
          <a:xfrm rot="5400000">
            <a:off x="3786188" y="3868738"/>
            <a:ext cx="857250" cy="0"/>
          </a:xfrm>
          <a:prstGeom prst="line">
            <a:avLst/>
          </a:prstGeom>
          <a:noFill/>
          <a:ln w="19050" algn="ctr">
            <a:solidFill>
              <a:srgbClr val="6699FF"/>
            </a:solidFill>
            <a:round/>
            <a:headEnd/>
            <a:tailEnd/>
          </a:ln>
        </p:spPr>
      </p:cxnSp>
      <p:cxnSp>
        <p:nvCxnSpPr>
          <p:cNvPr id="331782" name="Straight Connector 12"/>
          <p:cNvCxnSpPr>
            <a:cxnSpLocks noChangeShapeType="1"/>
          </p:cNvCxnSpPr>
          <p:nvPr/>
        </p:nvCxnSpPr>
        <p:spPr bwMode="auto">
          <a:xfrm rot="5400000">
            <a:off x="5286375" y="3868738"/>
            <a:ext cx="857250" cy="0"/>
          </a:xfrm>
          <a:prstGeom prst="line">
            <a:avLst/>
          </a:prstGeom>
          <a:noFill/>
          <a:ln w="19050" algn="ctr">
            <a:solidFill>
              <a:srgbClr val="6699FF"/>
            </a:solidFill>
            <a:round/>
            <a:headEnd/>
            <a:tailEnd/>
          </a:ln>
        </p:spPr>
      </p:cxnSp>
      <p:cxnSp>
        <p:nvCxnSpPr>
          <p:cNvPr id="331783" name="Straight Connector 13"/>
          <p:cNvCxnSpPr>
            <a:cxnSpLocks noChangeShapeType="1"/>
          </p:cNvCxnSpPr>
          <p:nvPr/>
        </p:nvCxnSpPr>
        <p:spPr bwMode="auto">
          <a:xfrm rot="5400000">
            <a:off x="6715125" y="3868738"/>
            <a:ext cx="857250" cy="0"/>
          </a:xfrm>
          <a:prstGeom prst="line">
            <a:avLst/>
          </a:prstGeom>
          <a:noFill/>
          <a:ln w="19050" algn="ctr">
            <a:solidFill>
              <a:srgbClr val="6699FF"/>
            </a:solidFill>
            <a:round/>
            <a:headEnd/>
            <a:tailEnd/>
          </a:ln>
        </p:spPr>
      </p:cxnSp>
      <p:sp>
        <p:nvSpPr>
          <p:cNvPr id="331784" name="TextBox 14"/>
          <p:cNvSpPr txBox="1">
            <a:spLocks noChangeArrowheads="1"/>
          </p:cNvSpPr>
          <p:nvPr/>
        </p:nvSpPr>
        <p:spPr bwMode="auto">
          <a:xfrm rot="-5400000">
            <a:off x="610394" y="275193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6/4/2007</a:t>
            </a:r>
          </a:p>
        </p:txBody>
      </p:sp>
      <p:sp>
        <p:nvSpPr>
          <p:cNvPr id="331785" name="TextBox 15"/>
          <p:cNvSpPr txBox="1">
            <a:spLocks noChangeArrowheads="1"/>
          </p:cNvSpPr>
          <p:nvPr/>
        </p:nvSpPr>
        <p:spPr bwMode="auto">
          <a:xfrm rot="-5400000">
            <a:off x="2026444" y="275828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6/4/2008</a:t>
            </a:r>
          </a:p>
        </p:txBody>
      </p:sp>
      <p:sp>
        <p:nvSpPr>
          <p:cNvPr id="331786" name="TextBox 16"/>
          <p:cNvSpPr txBox="1">
            <a:spLocks noChangeArrowheads="1"/>
          </p:cNvSpPr>
          <p:nvPr/>
        </p:nvSpPr>
        <p:spPr bwMode="auto">
          <a:xfrm rot="-5400000">
            <a:off x="3455194" y="275193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6/4/2009</a:t>
            </a:r>
          </a:p>
        </p:txBody>
      </p:sp>
      <p:sp>
        <p:nvSpPr>
          <p:cNvPr id="331787" name="TextBox 17"/>
          <p:cNvSpPr txBox="1">
            <a:spLocks noChangeArrowheads="1"/>
          </p:cNvSpPr>
          <p:nvPr/>
        </p:nvSpPr>
        <p:spPr bwMode="auto">
          <a:xfrm rot="-5400000">
            <a:off x="4955382" y="27582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6/4/2010</a:t>
            </a:r>
          </a:p>
        </p:txBody>
      </p:sp>
      <p:sp>
        <p:nvSpPr>
          <p:cNvPr id="331788" name="TextBox 18"/>
          <p:cNvSpPr txBox="1">
            <a:spLocks noChangeArrowheads="1"/>
          </p:cNvSpPr>
          <p:nvPr/>
        </p:nvSpPr>
        <p:spPr bwMode="auto">
          <a:xfrm rot="-5400000">
            <a:off x="6384132" y="27582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6/4/2011</a:t>
            </a:r>
          </a:p>
        </p:txBody>
      </p:sp>
      <p:cxnSp>
        <p:nvCxnSpPr>
          <p:cNvPr id="331789" name="Straight Connector 19"/>
          <p:cNvCxnSpPr>
            <a:cxnSpLocks noChangeShapeType="1"/>
          </p:cNvCxnSpPr>
          <p:nvPr/>
        </p:nvCxnSpPr>
        <p:spPr bwMode="auto">
          <a:xfrm rot="5400000">
            <a:off x="8143875" y="3868738"/>
            <a:ext cx="857250" cy="0"/>
          </a:xfrm>
          <a:prstGeom prst="line">
            <a:avLst/>
          </a:prstGeom>
          <a:noFill/>
          <a:ln w="19050" algn="ctr">
            <a:solidFill>
              <a:srgbClr val="6699FF"/>
            </a:solidFill>
            <a:round/>
            <a:headEnd/>
            <a:tailEnd/>
          </a:ln>
        </p:spPr>
      </p:cxnSp>
      <p:sp>
        <p:nvSpPr>
          <p:cNvPr id="331790" name="TextBox 20"/>
          <p:cNvSpPr txBox="1">
            <a:spLocks noChangeArrowheads="1"/>
          </p:cNvSpPr>
          <p:nvPr/>
        </p:nvSpPr>
        <p:spPr bwMode="auto">
          <a:xfrm rot="-5400000">
            <a:off x="7812882" y="27582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6/4/2012</a:t>
            </a:r>
          </a:p>
        </p:txBody>
      </p:sp>
      <p:cxnSp>
        <p:nvCxnSpPr>
          <p:cNvPr id="17428" name="Straight Arrow Connector 26"/>
          <p:cNvCxnSpPr>
            <a:cxnSpLocks noChangeShapeType="1"/>
          </p:cNvCxnSpPr>
          <p:nvPr/>
        </p:nvCxnSpPr>
        <p:spPr bwMode="auto">
          <a:xfrm rot="16200000" flipV="1">
            <a:off x="7954169" y="4487069"/>
            <a:ext cx="809625" cy="1587"/>
          </a:xfrm>
          <a:prstGeom prst="straightConnector1">
            <a:avLst/>
          </a:prstGeom>
          <a:noFill/>
          <a:ln w="28575" algn="ctr">
            <a:solidFill>
              <a:srgbClr val="FF0000"/>
            </a:solidFill>
            <a:round/>
            <a:headEnd/>
            <a:tailEnd type="arrow" w="med" len="med"/>
          </a:ln>
        </p:spPr>
      </p:cxnSp>
      <p:sp>
        <p:nvSpPr>
          <p:cNvPr id="17429" name="TextBox 27"/>
          <p:cNvSpPr txBox="1">
            <a:spLocks noChangeArrowheads="1"/>
          </p:cNvSpPr>
          <p:nvPr/>
        </p:nvSpPr>
        <p:spPr bwMode="auto">
          <a:xfrm>
            <a:off x="7848600" y="4891088"/>
            <a:ext cx="1044575" cy="646112"/>
          </a:xfrm>
          <a:prstGeom prst="rect">
            <a:avLst/>
          </a:prstGeom>
          <a:noFill/>
          <a:ln w="28575">
            <a:solidFill>
              <a:srgbClr val="FF0000"/>
            </a:solidFill>
            <a:miter lim="800000"/>
            <a:headEnd/>
            <a:tailEnd/>
          </a:ln>
        </p:spPr>
        <p:txBody>
          <a:bodyPr>
            <a:spAutoFit/>
          </a:bodyPr>
          <a:lstStyle/>
          <a:p>
            <a:pPr algn="ctr" eaLnBrk="1" hangingPunct="1"/>
            <a:r>
              <a:rPr lang="en-GB" sz="1800">
                <a:solidFill>
                  <a:schemeClr val="tx1"/>
                </a:solidFill>
              </a:rPr>
              <a:t>Year 6 </a:t>
            </a:r>
          </a:p>
          <a:p>
            <a:pPr algn="ctr" eaLnBrk="1" hangingPunct="1"/>
            <a:r>
              <a:rPr lang="en-GB" sz="1800">
                <a:solidFill>
                  <a:schemeClr val="tx1"/>
                </a:solidFill>
              </a:rPr>
              <a:t>Review. </a:t>
            </a:r>
          </a:p>
        </p:txBody>
      </p:sp>
      <p:sp>
        <p:nvSpPr>
          <p:cNvPr id="331793" name="TextBox 47"/>
          <p:cNvSpPr txBox="1">
            <a:spLocks noChangeArrowheads="1"/>
          </p:cNvSpPr>
          <p:nvPr/>
        </p:nvSpPr>
        <p:spPr bwMode="auto">
          <a:xfrm>
            <a:off x="466725" y="1268413"/>
            <a:ext cx="3313113" cy="369887"/>
          </a:xfrm>
          <a:prstGeom prst="rect">
            <a:avLst/>
          </a:prstGeom>
          <a:noFill/>
          <a:ln w="28575">
            <a:solidFill>
              <a:srgbClr val="6699FF"/>
            </a:solidFill>
            <a:miter lim="800000"/>
            <a:headEnd/>
            <a:tailEnd/>
          </a:ln>
        </p:spPr>
        <p:txBody>
          <a:bodyPr>
            <a:spAutoFit/>
          </a:bodyPr>
          <a:lstStyle/>
          <a:p>
            <a:pPr algn="ctr" eaLnBrk="1" hangingPunct="1"/>
            <a:r>
              <a:rPr lang="en-GB" sz="1800">
                <a:solidFill>
                  <a:schemeClr val="tx1"/>
                </a:solidFill>
              </a:rPr>
              <a:t>Multiple Arrangement Model</a:t>
            </a:r>
          </a:p>
        </p:txBody>
      </p:sp>
      <p:sp>
        <p:nvSpPr>
          <p:cNvPr id="29" name="TextBox 28"/>
          <p:cNvSpPr txBox="1">
            <a:spLocks noChangeArrowheads="1"/>
          </p:cNvSpPr>
          <p:nvPr/>
        </p:nvSpPr>
        <p:spPr bwMode="auto">
          <a:xfrm>
            <a:off x="730250" y="2133600"/>
            <a:ext cx="649288" cy="368300"/>
          </a:xfrm>
          <a:prstGeom prst="rect">
            <a:avLst/>
          </a:prstGeom>
          <a:noFill/>
          <a:ln w="19050">
            <a:solidFill>
              <a:srgbClr val="FF0000"/>
            </a:solidFill>
            <a:miter lim="800000"/>
            <a:headEnd/>
            <a:tailEnd/>
          </a:ln>
        </p:spPr>
        <p:txBody>
          <a:bodyPr>
            <a:spAutoFit/>
          </a:bodyPr>
          <a:lstStyle/>
          <a:p>
            <a:pPr algn="ctr" eaLnBrk="1" hangingPunct="1"/>
            <a:r>
              <a:rPr lang="en-GB" sz="1800" b="1">
                <a:solidFill>
                  <a:srgbClr val="FF0000"/>
                </a:solidFill>
              </a:rPr>
              <a:t>£</a:t>
            </a:r>
          </a:p>
        </p:txBody>
      </p:sp>
      <p:cxnSp>
        <p:nvCxnSpPr>
          <p:cNvPr id="31" name="Straight Arrow Connector 30"/>
          <p:cNvCxnSpPr>
            <a:endCxn id="29" idx="2"/>
          </p:cNvCxnSpPr>
          <p:nvPr/>
        </p:nvCxnSpPr>
        <p:spPr>
          <a:xfrm rot="16200000" flipV="1">
            <a:off x="273844" y="3283744"/>
            <a:ext cx="1574800" cy="1111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23"/>
          <p:cNvCxnSpPr>
            <a:cxnSpLocks noChangeShapeType="1"/>
          </p:cNvCxnSpPr>
          <p:nvPr/>
        </p:nvCxnSpPr>
        <p:spPr bwMode="auto">
          <a:xfrm rot="16200000" flipV="1">
            <a:off x="2036763" y="4470400"/>
            <a:ext cx="787400" cy="0"/>
          </a:xfrm>
          <a:prstGeom prst="straightConnector1">
            <a:avLst/>
          </a:prstGeom>
          <a:noFill/>
          <a:ln w="28575" algn="ctr">
            <a:solidFill>
              <a:srgbClr val="7030A0"/>
            </a:solidFill>
            <a:round/>
            <a:headEnd/>
            <a:tailEnd type="arrow" w="med" len="med"/>
          </a:ln>
        </p:spPr>
      </p:cxnSp>
      <p:sp>
        <p:nvSpPr>
          <p:cNvPr id="38" name="TextBox 25"/>
          <p:cNvSpPr txBox="1">
            <a:spLocks noChangeArrowheads="1"/>
          </p:cNvSpPr>
          <p:nvPr/>
        </p:nvSpPr>
        <p:spPr bwMode="auto">
          <a:xfrm>
            <a:off x="1970088" y="4862513"/>
            <a:ext cx="873125" cy="369887"/>
          </a:xfrm>
          <a:prstGeom prst="rect">
            <a:avLst/>
          </a:prstGeom>
          <a:noFill/>
          <a:ln w="28575">
            <a:solidFill>
              <a:srgbClr val="7030A0"/>
            </a:solidFill>
            <a:miter lim="800000"/>
            <a:headEnd/>
            <a:tailEnd/>
          </a:ln>
        </p:spPr>
        <p:txBody>
          <a:bodyPr>
            <a:spAutoFit/>
          </a:bodyPr>
          <a:lstStyle/>
          <a:p>
            <a:pPr eaLnBrk="1" hangingPunct="1"/>
            <a:r>
              <a:rPr lang="en-GB" sz="1800">
                <a:solidFill>
                  <a:schemeClr val="tx1"/>
                </a:solidFill>
              </a:rPr>
              <a:t>USP 2</a:t>
            </a:r>
          </a:p>
        </p:txBody>
      </p:sp>
      <p:cxnSp>
        <p:nvCxnSpPr>
          <p:cNvPr id="39" name="Straight Arrow Connector 23"/>
          <p:cNvCxnSpPr>
            <a:cxnSpLocks noChangeShapeType="1"/>
          </p:cNvCxnSpPr>
          <p:nvPr/>
        </p:nvCxnSpPr>
        <p:spPr bwMode="auto">
          <a:xfrm rot="16200000" flipV="1">
            <a:off x="2982913" y="4470400"/>
            <a:ext cx="787400" cy="0"/>
          </a:xfrm>
          <a:prstGeom prst="straightConnector1">
            <a:avLst/>
          </a:prstGeom>
          <a:noFill/>
          <a:ln w="28575" algn="ctr">
            <a:solidFill>
              <a:srgbClr val="00B050"/>
            </a:solidFill>
            <a:round/>
            <a:headEnd/>
            <a:tailEnd type="arrow" w="med" len="med"/>
          </a:ln>
        </p:spPr>
      </p:cxnSp>
      <p:sp>
        <p:nvSpPr>
          <p:cNvPr id="40" name="TextBox 25"/>
          <p:cNvSpPr txBox="1">
            <a:spLocks noChangeArrowheads="1"/>
          </p:cNvSpPr>
          <p:nvPr/>
        </p:nvSpPr>
        <p:spPr bwMode="auto">
          <a:xfrm>
            <a:off x="2916238" y="4862513"/>
            <a:ext cx="873125" cy="369887"/>
          </a:xfrm>
          <a:prstGeom prst="rect">
            <a:avLst/>
          </a:prstGeom>
          <a:noFill/>
          <a:ln w="28575">
            <a:solidFill>
              <a:srgbClr val="00B050"/>
            </a:solidFill>
            <a:miter lim="800000"/>
            <a:headEnd/>
            <a:tailEnd/>
          </a:ln>
        </p:spPr>
        <p:txBody>
          <a:bodyPr>
            <a:spAutoFit/>
          </a:bodyPr>
          <a:lstStyle/>
          <a:p>
            <a:pPr eaLnBrk="1" hangingPunct="1"/>
            <a:r>
              <a:rPr lang="en-GB" sz="1800">
                <a:solidFill>
                  <a:schemeClr val="tx1"/>
                </a:solidFill>
              </a:rPr>
              <a:t>USP 3</a:t>
            </a:r>
          </a:p>
        </p:txBody>
      </p:sp>
      <p:cxnSp>
        <p:nvCxnSpPr>
          <p:cNvPr id="41" name="Straight Arrow Connector 23"/>
          <p:cNvCxnSpPr>
            <a:cxnSpLocks noChangeShapeType="1"/>
          </p:cNvCxnSpPr>
          <p:nvPr/>
        </p:nvCxnSpPr>
        <p:spPr bwMode="auto">
          <a:xfrm rot="5400000" flipH="1" flipV="1">
            <a:off x="5069682" y="4468019"/>
            <a:ext cx="787400" cy="1587"/>
          </a:xfrm>
          <a:prstGeom prst="straightConnector1">
            <a:avLst/>
          </a:prstGeom>
          <a:noFill/>
          <a:ln w="28575" algn="ctr">
            <a:solidFill>
              <a:srgbClr val="0070C0"/>
            </a:solidFill>
            <a:round/>
            <a:headEnd/>
            <a:tailEnd type="arrow" w="med" len="med"/>
          </a:ln>
        </p:spPr>
      </p:cxnSp>
      <p:sp>
        <p:nvSpPr>
          <p:cNvPr id="42" name="TextBox 25"/>
          <p:cNvSpPr txBox="1">
            <a:spLocks noChangeArrowheads="1"/>
          </p:cNvSpPr>
          <p:nvPr/>
        </p:nvSpPr>
        <p:spPr bwMode="auto">
          <a:xfrm>
            <a:off x="5003800" y="4859338"/>
            <a:ext cx="874713" cy="369887"/>
          </a:xfrm>
          <a:prstGeom prst="rect">
            <a:avLst/>
          </a:prstGeom>
          <a:noFill/>
          <a:ln w="28575">
            <a:solidFill>
              <a:srgbClr val="0070C0"/>
            </a:solidFill>
            <a:miter lim="800000"/>
            <a:headEnd/>
            <a:tailEnd/>
          </a:ln>
        </p:spPr>
        <p:txBody>
          <a:bodyPr>
            <a:spAutoFit/>
          </a:bodyPr>
          <a:lstStyle/>
          <a:p>
            <a:pPr eaLnBrk="1" hangingPunct="1"/>
            <a:r>
              <a:rPr lang="en-GB" sz="1800">
                <a:solidFill>
                  <a:schemeClr val="tx1"/>
                </a:solidFill>
              </a:rPr>
              <a:t>USP 4</a:t>
            </a:r>
          </a:p>
        </p:txBody>
      </p:sp>
      <p:cxnSp>
        <p:nvCxnSpPr>
          <p:cNvPr id="43" name="Straight Arrow Connector 23"/>
          <p:cNvCxnSpPr>
            <a:cxnSpLocks noChangeShapeType="1"/>
          </p:cNvCxnSpPr>
          <p:nvPr/>
        </p:nvCxnSpPr>
        <p:spPr bwMode="auto">
          <a:xfrm rot="16200000" flipV="1">
            <a:off x="681038" y="4470400"/>
            <a:ext cx="787400" cy="0"/>
          </a:xfrm>
          <a:prstGeom prst="straightConnector1">
            <a:avLst/>
          </a:prstGeom>
          <a:noFill/>
          <a:ln w="28575" algn="ctr">
            <a:solidFill>
              <a:srgbClr val="FF0000"/>
            </a:solidFill>
            <a:round/>
            <a:headEnd/>
            <a:tailEnd type="arrow" w="med" len="med"/>
          </a:ln>
        </p:spPr>
      </p:cxnSp>
      <p:sp>
        <p:nvSpPr>
          <p:cNvPr id="44" name="TextBox 25"/>
          <p:cNvSpPr txBox="1">
            <a:spLocks noChangeArrowheads="1"/>
          </p:cNvSpPr>
          <p:nvPr/>
        </p:nvSpPr>
        <p:spPr bwMode="auto">
          <a:xfrm>
            <a:off x="611188" y="4868863"/>
            <a:ext cx="874712" cy="369887"/>
          </a:xfrm>
          <a:prstGeom prst="rect">
            <a:avLst/>
          </a:prstGeom>
          <a:noFill/>
          <a:ln w="28575">
            <a:solidFill>
              <a:srgbClr val="FF0000"/>
            </a:solidFill>
            <a:miter lim="800000"/>
            <a:headEnd/>
            <a:tailEnd/>
          </a:ln>
        </p:spPr>
        <p:txBody>
          <a:bodyPr>
            <a:spAutoFit/>
          </a:bodyPr>
          <a:lstStyle/>
          <a:p>
            <a:pPr eaLnBrk="1" hangingPunct="1"/>
            <a:r>
              <a:rPr lang="en-GB" sz="1800">
                <a:solidFill>
                  <a:schemeClr val="tx1"/>
                </a:solidFill>
              </a:rPr>
              <a:t>USP 1</a:t>
            </a:r>
          </a:p>
        </p:txBody>
      </p:sp>
      <p:cxnSp>
        <p:nvCxnSpPr>
          <p:cNvPr id="45" name="Straight Arrow Connector 44"/>
          <p:cNvCxnSpPr/>
          <p:nvPr/>
        </p:nvCxnSpPr>
        <p:spPr>
          <a:xfrm rot="16200000" flipV="1">
            <a:off x="1618457" y="3274218"/>
            <a:ext cx="1574800" cy="11113"/>
          </a:xfrm>
          <a:prstGeom prst="straightConnector1">
            <a:avLst/>
          </a:prstGeom>
          <a:ln w="190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16200000" flipV="1">
            <a:off x="2575719" y="3274219"/>
            <a:ext cx="1574800" cy="11112"/>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16200000" flipV="1">
            <a:off x="4664075" y="3273425"/>
            <a:ext cx="1574800" cy="12700"/>
          </a:xfrm>
          <a:prstGeom prst="straightConnector1">
            <a:avLst/>
          </a:prstGeom>
          <a:ln w="1905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a:spLocks noChangeArrowheads="1"/>
          </p:cNvSpPr>
          <p:nvPr/>
        </p:nvSpPr>
        <p:spPr bwMode="auto">
          <a:xfrm>
            <a:off x="7308850" y="2133600"/>
            <a:ext cx="647700" cy="368300"/>
          </a:xfrm>
          <a:prstGeom prst="rect">
            <a:avLst/>
          </a:prstGeom>
          <a:noFill/>
          <a:ln w="19050">
            <a:solidFill>
              <a:srgbClr val="7030A0"/>
            </a:solidFill>
            <a:miter lim="800000"/>
            <a:headEnd/>
            <a:tailEnd/>
          </a:ln>
        </p:spPr>
        <p:txBody>
          <a:bodyPr>
            <a:spAutoFit/>
          </a:bodyPr>
          <a:lstStyle/>
          <a:p>
            <a:pPr algn="ctr" eaLnBrk="1" hangingPunct="1"/>
            <a:r>
              <a:rPr lang="en-GB" sz="1800" b="1">
                <a:solidFill>
                  <a:srgbClr val="7030A0"/>
                </a:solidFill>
              </a:rPr>
              <a:t>£</a:t>
            </a:r>
          </a:p>
        </p:txBody>
      </p:sp>
      <p:sp>
        <p:nvSpPr>
          <p:cNvPr id="49" name="TextBox 48"/>
          <p:cNvSpPr txBox="1">
            <a:spLocks noChangeArrowheads="1"/>
          </p:cNvSpPr>
          <p:nvPr/>
        </p:nvSpPr>
        <p:spPr bwMode="auto">
          <a:xfrm>
            <a:off x="3044825" y="2124075"/>
            <a:ext cx="647700" cy="368300"/>
          </a:xfrm>
          <a:prstGeom prst="rect">
            <a:avLst/>
          </a:prstGeom>
          <a:noFill/>
          <a:ln w="19050">
            <a:solidFill>
              <a:srgbClr val="00B050"/>
            </a:solidFill>
            <a:miter lim="800000"/>
            <a:headEnd/>
            <a:tailEnd/>
          </a:ln>
        </p:spPr>
        <p:txBody>
          <a:bodyPr>
            <a:spAutoFit/>
          </a:bodyPr>
          <a:lstStyle/>
          <a:p>
            <a:pPr algn="ctr" eaLnBrk="1" hangingPunct="1"/>
            <a:r>
              <a:rPr lang="en-GB" sz="1800" b="1">
                <a:solidFill>
                  <a:srgbClr val="00B050"/>
                </a:solidFill>
              </a:rPr>
              <a:t>£</a:t>
            </a:r>
          </a:p>
        </p:txBody>
      </p:sp>
      <p:sp>
        <p:nvSpPr>
          <p:cNvPr id="50" name="TextBox 49"/>
          <p:cNvSpPr txBox="1">
            <a:spLocks noChangeArrowheads="1"/>
          </p:cNvSpPr>
          <p:nvPr/>
        </p:nvSpPr>
        <p:spPr bwMode="auto">
          <a:xfrm>
            <a:off x="5076825" y="2124075"/>
            <a:ext cx="647700" cy="368300"/>
          </a:xfrm>
          <a:prstGeom prst="rect">
            <a:avLst/>
          </a:prstGeom>
          <a:noFill/>
          <a:ln w="19050">
            <a:solidFill>
              <a:srgbClr val="0070C0"/>
            </a:solidFill>
            <a:miter lim="800000"/>
            <a:headEnd/>
            <a:tailEnd/>
          </a:ln>
        </p:spPr>
        <p:txBody>
          <a:bodyPr>
            <a:spAutoFit/>
          </a:bodyPr>
          <a:lstStyle/>
          <a:p>
            <a:pPr algn="ctr" eaLnBrk="1" hangingPunct="1"/>
            <a:r>
              <a:rPr lang="en-GB" sz="1800" b="1">
                <a:solidFill>
                  <a:srgbClr val="0070C0"/>
                </a:solidFill>
              </a:rPr>
              <a:t>£</a:t>
            </a:r>
          </a:p>
        </p:txBody>
      </p:sp>
      <p:cxnSp>
        <p:nvCxnSpPr>
          <p:cNvPr id="52" name="Straight Connector 51"/>
          <p:cNvCxnSpPr>
            <a:stCxn id="63" idx="2"/>
          </p:cNvCxnSpPr>
          <p:nvPr/>
        </p:nvCxnSpPr>
        <p:spPr>
          <a:xfrm rot="5400000">
            <a:off x="5235575" y="2857500"/>
            <a:ext cx="28702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1116013" y="1844675"/>
            <a:ext cx="554355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3" name="TextBox 62"/>
          <p:cNvSpPr txBox="1">
            <a:spLocks noChangeArrowheads="1"/>
          </p:cNvSpPr>
          <p:nvPr/>
        </p:nvSpPr>
        <p:spPr bwMode="auto">
          <a:xfrm>
            <a:off x="5878513" y="1052513"/>
            <a:ext cx="1584325" cy="369887"/>
          </a:xfrm>
          <a:prstGeom prst="rect">
            <a:avLst/>
          </a:prstGeom>
          <a:noFill/>
          <a:ln w="19050">
            <a:solidFill>
              <a:schemeClr val="tx1"/>
            </a:solidFill>
            <a:miter lim="800000"/>
            <a:headEnd/>
            <a:tailEnd/>
          </a:ln>
        </p:spPr>
        <p:txBody>
          <a:bodyPr>
            <a:spAutoFit/>
          </a:bodyPr>
          <a:lstStyle/>
          <a:p>
            <a:pPr algn="ctr" eaLnBrk="1" hangingPunct="1"/>
            <a:r>
              <a:rPr lang="en-GB" sz="1800" b="1">
                <a:solidFill>
                  <a:schemeClr val="tx1"/>
                </a:solidFill>
              </a:rPr>
              <a:t>Transfer</a:t>
            </a:r>
          </a:p>
        </p:txBody>
      </p:sp>
      <p:cxnSp>
        <p:nvCxnSpPr>
          <p:cNvPr id="66" name="Elbow Connector 65"/>
          <p:cNvCxnSpPr>
            <a:stCxn id="44" idx="2"/>
            <a:endCxn id="17429" idx="2"/>
          </p:cNvCxnSpPr>
          <p:nvPr/>
        </p:nvCxnSpPr>
        <p:spPr>
          <a:xfrm rot="16200000" flipH="1">
            <a:off x="4560094" y="1726406"/>
            <a:ext cx="298450" cy="7323138"/>
          </a:xfrm>
          <a:prstGeom prst="bentConnector3">
            <a:avLst>
              <a:gd name="adj1" fmla="val 176353"/>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flipH="1" flipV="1">
            <a:off x="2290763" y="1930400"/>
            <a:ext cx="279400" cy="1079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5400000" flipH="1" flipV="1">
            <a:off x="957263" y="1930400"/>
            <a:ext cx="279400" cy="1079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flipH="1" flipV="1">
            <a:off x="3333750" y="1930400"/>
            <a:ext cx="279400" cy="1079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flipH="1" flipV="1">
            <a:off x="5349875" y="1930400"/>
            <a:ext cx="279400" cy="10795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86" name="TextBox 85"/>
          <p:cNvSpPr txBox="1">
            <a:spLocks noChangeArrowheads="1"/>
          </p:cNvSpPr>
          <p:nvPr/>
        </p:nvSpPr>
        <p:spPr bwMode="auto">
          <a:xfrm>
            <a:off x="6659563" y="2133600"/>
            <a:ext cx="649287" cy="368300"/>
          </a:xfrm>
          <a:prstGeom prst="rect">
            <a:avLst/>
          </a:prstGeom>
          <a:noFill/>
          <a:ln w="19050">
            <a:solidFill>
              <a:srgbClr val="FF0000"/>
            </a:solidFill>
            <a:miter lim="800000"/>
            <a:headEnd/>
            <a:tailEnd/>
          </a:ln>
        </p:spPr>
        <p:txBody>
          <a:bodyPr>
            <a:spAutoFit/>
          </a:bodyPr>
          <a:lstStyle/>
          <a:p>
            <a:pPr algn="ctr" eaLnBrk="1" hangingPunct="1"/>
            <a:r>
              <a:rPr lang="en-GB" sz="1800" b="1">
                <a:solidFill>
                  <a:srgbClr val="FF0000"/>
                </a:solidFill>
              </a:rPr>
              <a:t>£</a:t>
            </a:r>
          </a:p>
        </p:txBody>
      </p:sp>
      <p:sp>
        <p:nvSpPr>
          <p:cNvPr id="87" name="TextBox 86"/>
          <p:cNvSpPr txBox="1">
            <a:spLocks noChangeArrowheads="1"/>
          </p:cNvSpPr>
          <p:nvPr/>
        </p:nvSpPr>
        <p:spPr bwMode="auto">
          <a:xfrm>
            <a:off x="2051050" y="2133600"/>
            <a:ext cx="649288" cy="368300"/>
          </a:xfrm>
          <a:prstGeom prst="rect">
            <a:avLst/>
          </a:prstGeom>
          <a:noFill/>
          <a:ln w="19050">
            <a:solidFill>
              <a:srgbClr val="7030A0"/>
            </a:solidFill>
            <a:miter lim="800000"/>
            <a:headEnd/>
            <a:tailEnd/>
          </a:ln>
        </p:spPr>
        <p:txBody>
          <a:bodyPr>
            <a:spAutoFit/>
          </a:bodyPr>
          <a:lstStyle/>
          <a:p>
            <a:pPr algn="ctr" eaLnBrk="1" hangingPunct="1"/>
            <a:r>
              <a:rPr lang="en-GB" sz="1800" b="1">
                <a:solidFill>
                  <a:srgbClr val="7030A0"/>
                </a:solidFill>
              </a:rPr>
              <a:t>£</a:t>
            </a:r>
          </a:p>
        </p:txBody>
      </p:sp>
      <p:sp>
        <p:nvSpPr>
          <p:cNvPr id="88" name="TextBox 87"/>
          <p:cNvSpPr txBox="1">
            <a:spLocks noChangeArrowheads="1"/>
          </p:cNvSpPr>
          <p:nvPr/>
        </p:nvSpPr>
        <p:spPr bwMode="auto">
          <a:xfrm>
            <a:off x="6659563" y="1763713"/>
            <a:ext cx="649287" cy="369887"/>
          </a:xfrm>
          <a:prstGeom prst="rect">
            <a:avLst/>
          </a:prstGeom>
          <a:noFill/>
          <a:ln w="19050">
            <a:solidFill>
              <a:srgbClr val="00B050"/>
            </a:solidFill>
            <a:miter lim="800000"/>
            <a:headEnd/>
            <a:tailEnd/>
          </a:ln>
        </p:spPr>
        <p:txBody>
          <a:bodyPr>
            <a:spAutoFit/>
          </a:bodyPr>
          <a:lstStyle/>
          <a:p>
            <a:pPr algn="ctr" eaLnBrk="1" hangingPunct="1"/>
            <a:r>
              <a:rPr lang="en-GB" sz="1800" b="1">
                <a:solidFill>
                  <a:srgbClr val="00B050"/>
                </a:solidFill>
              </a:rPr>
              <a:t>£</a:t>
            </a:r>
          </a:p>
        </p:txBody>
      </p:sp>
      <p:sp>
        <p:nvSpPr>
          <p:cNvPr id="89" name="TextBox 88"/>
          <p:cNvSpPr txBox="1">
            <a:spLocks noChangeArrowheads="1"/>
          </p:cNvSpPr>
          <p:nvPr/>
        </p:nvSpPr>
        <p:spPr bwMode="auto">
          <a:xfrm>
            <a:off x="7308850" y="1763713"/>
            <a:ext cx="647700" cy="369887"/>
          </a:xfrm>
          <a:prstGeom prst="rect">
            <a:avLst/>
          </a:prstGeom>
          <a:noFill/>
          <a:ln w="19050">
            <a:solidFill>
              <a:srgbClr val="0070C0"/>
            </a:solidFill>
            <a:miter lim="800000"/>
            <a:headEnd/>
            <a:tailEnd/>
          </a:ln>
        </p:spPr>
        <p:txBody>
          <a:bodyPr>
            <a:spAutoFit/>
          </a:bodyPr>
          <a:lstStyle/>
          <a:p>
            <a:pPr algn="ctr" eaLnBrk="1" hangingPunct="1"/>
            <a:r>
              <a:rPr lang="en-GB" sz="1800" b="1">
                <a:solidFill>
                  <a:srgbClr val="0070C0"/>
                </a:solidFill>
              </a:rPr>
              <a:t>£</a:t>
            </a:r>
          </a:p>
        </p:txBody>
      </p:sp>
      <p:cxnSp>
        <p:nvCxnSpPr>
          <p:cNvPr id="91" name="Elbow Connector 90"/>
          <p:cNvCxnSpPr>
            <a:endCxn id="86" idx="2"/>
          </p:cNvCxnSpPr>
          <p:nvPr/>
        </p:nvCxnSpPr>
        <p:spPr>
          <a:xfrm rot="16200000" flipV="1">
            <a:off x="6863557" y="2623343"/>
            <a:ext cx="1574800" cy="1331913"/>
          </a:xfrm>
          <a:prstGeom prst="bentConnector3">
            <a:avLst>
              <a:gd name="adj1" fmla="val 88040"/>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6" name="Shape 95"/>
          <p:cNvCxnSpPr>
            <a:stCxn id="38" idx="2"/>
          </p:cNvCxnSpPr>
          <p:nvPr/>
        </p:nvCxnSpPr>
        <p:spPr>
          <a:xfrm rot="16200000" flipH="1">
            <a:off x="5327650" y="2311400"/>
            <a:ext cx="644525" cy="6486525"/>
          </a:xfrm>
          <a:prstGeom prst="bentConnector2">
            <a:avLst/>
          </a:prstGeom>
          <a:ln>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98" name="Shape 97"/>
          <p:cNvCxnSpPr>
            <a:stCxn id="40" idx="2"/>
          </p:cNvCxnSpPr>
          <p:nvPr/>
        </p:nvCxnSpPr>
        <p:spPr>
          <a:xfrm rot="16200000" flipH="1">
            <a:off x="5728494" y="2856706"/>
            <a:ext cx="788988" cy="5540375"/>
          </a:xfrm>
          <a:prstGeom prst="bentConnector2">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00" name="Shape 99"/>
          <p:cNvCxnSpPr>
            <a:stCxn id="42" idx="2"/>
          </p:cNvCxnSpPr>
          <p:nvPr/>
        </p:nvCxnSpPr>
        <p:spPr>
          <a:xfrm rot="16200000" flipH="1">
            <a:off x="6698456" y="3971132"/>
            <a:ext cx="936625" cy="3452812"/>
          </a:xfrm>
          <a:prstGeom prst="bentConnector2">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67" name="TextBox 66"/>
          <p:cNvSpPr txBox="1">
            <a:spLocks noChangeArrowheads="1"/>
          </p:cNvSpPr>
          <p:nvPr/>
        </p:nvSpPr>
        <p:spPr bwMode="auto">
          <a:xfrm>
            <a:off x="3059113" y="5445125"/>
            <a:ext cx="3816350" cy="369888"/>
          </a:xfrm>
          <a:prstGeom prst="rect">
            <a:avLst/>
          </a:prstGeom>
          <a:noFill/>
          <a:ln w="9525">
            <a:noFill/>
            <a:miter lim="800000"/>
            <a:headEnd/>
            <a:tailEnd/>
          </a:ln>
        </p:spPr>
        <p:txBody>
          <a:bodyPr>
            <a:spAutoFit/>
          </a:bodyPr>
          <a:lstStyle/>
          <a:p>
            <a:pPr eaLnBrk="1" hangingPunct="1"/>
            <a:r>
              <a:rPr lang="en-GB" sz="1800">
                <a:solidFill>
                  <a:schemeClr val="tx1"/>
                </a:solidFill>
              </a:rPr>
              <a:t>Original reference period retained</a:t>
            </a:r>
          </a:p>
        </p:txBody>
      </p:sp>
      <p:pic>
        <p:nvPicPr>
          <p:cNvPr id="331827"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1000"/>
                                        <p:tgtEl>
                                          <p:spTgt spid="43"/>
                                        </p:tgtEl>
                                      </p:cBhvr>
                                    </p:animEffect>
                                    <p:anim calcmode="lin" valueType="num">
                                      <p:cBhvr>
                                        <p:cTn id="13" dur="1000" fill="hold"/>
                                        <p:tgtEl>
                                          <p:spTgt spid="43"/>
                                        </p:tgtEl>
                                        <p:attrNameLst>
                                          <p:attrName>ppt_x</p:attrName>
                                        </p:attrNameLst>
                                      </p:cBhvr>
                                      <p:tavLst>
                                        <p:tav tm="0">
                                          <p:val>
                                            <p:strVal val="#ppt_x"/>
                                          </p:val>
                                        </p:tav>
                                        <p:tav tm="100000">
                                          <p:val>
                                            <p:strVal val="#ppt_x"/>
                                          </p:val>
                                        </p:tav>
                                      </p:tavLst>
                                    </p:anim>
                                    <p:anim calcmode="lin" valueType="num">
                                      <p:cBhvr>
                                        <p:cTn id="1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1000"/>
                                        <p:tgtEl>
                                          <p:spTgt spid="31"/>
                                        </p:tgtEl>
                                      </p:cBhvr>
                                    </p:animEffect>
                                    <p:anim calcmode="lin" valueType="num">
                                      <p:cBhvr>
                                        <p:cTn id="20" dur="1000" fill="hold"/>
                                        <p:tgtEl>
                                          <p:spTgt spid="31"/>
                                        </p:tgtEl>
                                        <p:attrNameLst>
                                          <p:attrName>ppt_x</p:attrName>
                                        </p:attrNameLst>
                                      </p:cBhvr>
                                      <p:tavLst>
                                        <p:tav tm="0">
                                          <p:val>
                                            <p:strVal val="#ppt_x"/>
                                          </p:val>
                                        </p:tav>
                                        <p:tav tm="100000">
                                          <p:val>
                                            <p:strVal val="#ppt_x"/>
                                          </p:val>
                                        </p:tav>
                                      </p:tavLst>
                                    </p:anim>
                                    <p:anim calcmode="lin" valueType="num">
                                      <p:cBhvr>
                                        <p:cTn id="21" dur="1000" fill="hold"/>
                                        <p:tgtEl>
                                          <p:spTgt spid="3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anim calcmode="lin" valueType="num">
                                      <p:cBhvr>
                                        <p:cTn id="32" dur="1000" fill="hold"/>
                                        <p:tgtEl>
                                          <p:spTgt spid="38"/>
                                        </p:tgtEl>
                                        <p:attrNameLst>
                                          <p:attrName>ppt_x</p:attrName>
                                        </p:attrNameLst>
                                      </p:cBhvr>
                                      <p:tavLst>
                                        <p:tav tm="0">
                                          <p:val>
                                            <p:strVal val="#ppt_x"/>
                                          </p:val>
                                        </p:tav>
                                        <p:tav tm="100000">
                                          <p:val>
                                            <p:strVal val="#ppt_x"/>
                                          </p:val>
                                        </p:tav>
                                      </p:tavLst>
                                    </p:anim>
                                    <p:anim calcmode="lin" valueType="num">
                                      <p:cBhvr>
                                        <p:cTn id="33" dur="1000" fill="hold"/>
                                        <p:tgtEl>
                                          <p:spTgt spid="3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1000"/>
                                        <p:tgtEl>
                                          <p:spTgt spid="37"/>
                                        </p:tgtEl>
                                      </p:cBhvr>
                                    </p:animEffect>
                                    <p:anim calcmode="lin" valueType="num">
                                      <p:cBhvr>
                                        <p:cTn id="37" dur="1000" fill="hold"/>
                                        <p:tgtEl>
                                          <p:spTgt spid="37"/>
                                        </p:tgtEl>
                                        <p:attrNameLst>
                                          <p:attrName>ppt_x</p:attrName>
                                        </p:attrNameLst>
                                      </p:cBhvr>
                                      <p:tavLst>
                                        <p:tav tm="0">
                                          <p:val>
                                            <p:strVal val="#ppt_x"/>
                                          </p:val>
                                        </p:tav>
                                        <p:tav tm="100000">
                                          <p:val>
                                            <p:strVal val="#ppt_x"/>
                                          </p:val>
                                        </p:tav>
                                      </p:tavLst>
                                    </p:anim>
                                    <p:anim calcmode="lin" valueType="num">
                                      <p:cBhvr>
                                        <p:cTn id="38"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1000"/>
                                        <p:tgtEl>
                                          <p:spTgt spid="45"/>
                                        </p:tgtEl>
                                      </p:cBhvr>
                                    </p:animEffect>
                                    <p:anim calcmode="lin" valueType="num">
                                      <p:cBhvr>
                                        <p:cTn id="44" dur="1000" fill="hold"/>
                                        <p:tgtEl>
                                          <p:spTgt spid="45"/>
                                        </p:tgtEl>
                                        <p:attrNameLst>
                                          <p:attrName>ppt_x</p:attrName>
                                        </p:attrNameLst>
                                      </p:cBhvr>
                                      <p:tavLst>
                                        <p:tav tm="0">
                                          <p:val>
                                            <p:strVal val="#ppt_x"/>
                                          </p:val>
                                        </p:tav>
                                        <p:tav tm="100000">
                                          <p:val>
                                            <p:strVal val="#ppt_x"/>
                                          </p:val>
                                        </p:tav>
                                      </p:tavLst>
                                    </p:anim>
                                    <p:anim calcmode="lin" valueType="num">
                                      <p:cBhvr>
                                        <p:cTn id="45" dur="1000" fill="hold"/>
                                        <p:tgtEl>
                                          <p:spTgt spid="4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1000"/>
                                        <p:tgtEl>
                                          <p:spTgt spid="87"/>
                                        </p:tgtEl>
                                      </p:cBhvr>
                                    </p:animEffect>
                                    <p:anim calcmode="lin" valueType="num">
                                      <p:cBhvr>
                                        <p:cTn id="49" dur="1000" fill="hold"/>
                                        <p:tgtEl>
                                          <p:spTgt spid="87"/>
                                        </p:tgtEl>
                                        <p:attrNameLst>
                                          <p:attrName>ppt_x</p:attrName>
                                        </p:attrNameLst>
                                      </p:cBhvr>
                                      <p:tavLst>
                                        <p:tav tm="0">
                                          <p:val>
                                            <p:strVal val="#ppt_x"/>
                                          </p:val>
                                        </p:tav>
                                        <p:tav tm="100000">
                                          <p:val>
                                            <p:strVal val="#ppt_x"/>
                                          </p:val>
                                        </p:tav>
                                      </p:tavLst>
                                    </p:anim>
                                    <p:anim calcmode="lin" valueType="num">
                                      <p:cBhvr>
                                        <p:cTn id="50" dur="1000" fill="hold"/>
                                        <p:tgtEl>
                                          <p:spTgt spid="87"/>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42" presetClass="entr" presetSubtype="0" fill="hold" grpId="0" nodeType="afterEffect">
                                  <p:stCondLst>
                                    <p:cond delay="50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1000"/>
                                        <p:tgtEl>
                                          <p:spTgt spid="40"/>
                                        </p:tgtEl>
                                      </p:cBhvr>
                                    </p:animEffect>
                                    <p:anim calcmode="lin" valueType="num">
                                      <p:cBhvr>
                                        <p:cTn id="55" dur="1000" fill="hold"/>
                                        <p:tgtEl>
                                          <p:spTgt spid="40"/>
                                        </p:tgtEl>
                                        <p:attrNameLst>
                                          <p:attrName>ppt_x</p:attrName>
                                        </p:attrNameLst>
                                      </p:cBhvr>
                                      <p:tavLst>
                                        <p:tav tm="0">
                                          <p:val>
                                            <p:strVal val="#ppt_x"/>
                                          </p:val>
                                        </p:tav>
                                        <p:tav tm="100000">
                                          <p:val>
                                            <p:strVal val="#ppt_x"/>
                                          </p:val>
                                        </p:tav>
                                      </p:tavLst>
                                    </p:anim>
                                    <p:anim calcmode="lin" valueType="num">
                                      <p:cBhvr>
                                        <p:cTn id="56" dur="1000" fill="hold"/>
                                        <p:tgtEl>
                                          <p:spTgt spid="40"/>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000"/>
                                        <p:tgtEl>
                                          <p:spTgt spid="39"/>
                                        </p:tgtEl>
                                      </p:cBhvr>
                                    </p:animEffect>
                                    <p:anim calcmode="lin" valueType="num">
                                      <p:cBhvr>
                                        <p:cTn id="61" dur="1000" fill="hold"/>
                                        <p:tgtEl>
                                          <p:spTgt spid="39"/>
                                        </p:tgtEl>
                                        <p:attrNameLst>
                                          <p:attrName>ppt_x</p:attrName>
                                        </p:attrNameLst>
                                      </p:cBhvr>
                                      <p:tavLst>
                                        <p:tav tm="0">
                                          <p:val>
                                            <p:strVal val="#ppt_x"/>
                                          </p:val>
                                        </p:tav>
                                        <p:tav tm="100000">
                                          <p:val>
                                            <p:strVal val="#ppt_x"/>
                                          </p:val>
                                        </p:tav>
                                      </p:tavLst>
                                    </p:anim>
                                    <p:anim calcmode="lin" valueType="num">
                                      <p:cBhvr>
                                        <p:cTn id="62" dur="1000" fill="hold"/>
                                        <p:tgtEl>
                                          <p:spTgt spid="39"/>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42" presetClass="entr" presetSubtype="0" fill="hold" nodeType="after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fade">
                                      <p:cBhvr>
                                        <p:cTn id="66" dur="1000"/>
                                        <p:tgtEl>
                                          <p:spTgt spid="46"/>
                                        </p:tgtEl>
                                      </p:cBhvr>
                                    </p:animEffect>
                                    <p:anim calcmode="lin" valueType="num">
                                      <p:cBhvr>
                                        <p:cTn id="67" dur="1000" fill="hold"/>
                                        <p:tgtEl>
                                          <p:spTgt spid="46"/>
                                        </p:tgtEl>
                                        <p:attrNameLst>
                                          <p:attrName>ppt_x</p:attrName>
                                        </p:attrNameLst>
                                      </p:cBhvr>
                                      <p:tavLst>
                                        <p:tav tm="0">
                                          <p:val>
                                            <p:strVal val="#ppt_x"/>
                                          </p:val>
                                        </p:tav>
                                        <p:tav tm="100000">
                                          <p:val>
                                            <p:strVal val="#ppt_x"/>
                                          </p:val>
                                        </p:tav>
                                      </p:tavLst>
                                    </p:anim>
                                    <p:anim calcmode="lin" valueType="num">
                                      <p:cBhvr>
                                        <p:cTn id="68" dur="1000" fill="hold"/>
                                        <p:tgtEl>
                                          <p:spTgt spid="46"/>
                                        </p:tgtEl>
                                        <p:attrNameLst>
                                          <p:attrName>ppt_y</p:attrName>
                                        </p:attrNameLst>
                                      </p:cBhvr>
                                      <p:tavLst>
                                        <p:tav tm="0">
                                          <p:val>
                                            <p:strVal val="#ppt_y+.1"/>
                                          </p:val>
                                        </p:tav>
                                        <p:tav tm="100000">
                                          <p:val>
                                            <p:strVal val="#ppt_y"/>
                                          </p:val>
                                        </p:tav>
                                      </p:tavLst>
                                    </p:anim>
                                  </p:childTnLst>
                                </p:cTn>
                              </p:par>
                            </p:childTnLst>
                          </p:cTn>
                        </p:par>
                        <p:par>
                          <p:cTn id="69" fill="hold">
                            <p:stCondLst>
                              <p:cond delay="4500"/>
                            </p:stCondLst>
                            <p:childTnLst>
                              <p:par>
                                <p:cTn id="70" presetID="42" presetClass="entr" presetSubtype="0" fill="hold" grpId="0"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1000"/>
                                        <p:tgtEl>
                                          <p:spTgt spid="49"/>
                                        </p:tgtEl>
                                      </p:cBhvr>
                                    </p:animEffect>
                                    <p:anim calcmode="lin" valueType="num">
                                      <p:cBhvr>
                                        <p:cTn id="73" dur="1000" fill="hold"/>
                                        <p:tgtEl>
                                          <p:spTgt spid="49"/>
                                        </p:tgtEl>
                                        <p:attrNameLst>
                                          <p:attrName>ppt_x</p:attrName>
                                        </p:attrNameLst>
                                      </p:cBhvr>
                                      <p:tavLst>
                                        <p:tav tm="0">
                                          <p:val>
                                            <p:strVal val="#ppt_x"/>
                                          </p:val>
                                        </p:tav>
                                        <p:tav tm="100000">
                                          <p:val>
                                            <p:strVal val="#ppt_x"/>
                                          </p:val>
                                        </p:tav>
                                      </p:tavLst>
                                    </p:anim>
                                    <p:anim calcmode="lin" valueType="num">
                                      <p:cBhvr>
                                        <p:cTn id="74" dur="1000" fill="hold"/>
                                        <p:tgtEl>
                                          <p:spTgt spid="49"/>
                                        </p:tgtEl>
                                        <p:attrNameLst>
                                          <p:attrName>ppt_y</p:attrName>
                                        </p:attrNameLst>
                                      </p:cBhvr>
                                      <p:tavLst>
                                        <p:tav tm="0">
                                          <p:val>
                                            <p:strVal val="#ppt_y+.1"/>
                                          </p:val>
                                        </p:tav>
                                        <p:tav tm="100000">
                                          <p:val>
                                            <p:strVal val="#ppt_y"/>
                                          </p:val>
                                        </p:tav>
                                      </p:tavLst>
                                    </p:anim>
                                  </p:childTnLst>
                                </p:cTn>
                              </p:par>
                            </p:childTnLst>
                          </p:cTn>
                        </p:par>
                        <p:par>
                          <p:cTn id="75" fill="hold">
                            <p:stCondLst>
                              <p:cond delay="5500"/>
                            </p:stCondLst>
                            <p:childTnLst>
                              <p:par>
                                <p:cTn id="76" presetID="42" presetClass="entr" presetSubtype="0"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fade">
                                      <p:cBhvr>
                                        <p:cTn id="78" dur="1000"/>
                                        <p:tgtEl>
                                          <p:spTgt spid="42"/>
                                        </p:tgtEl>
                                      </p:cBhvr>
                                    </p:animEffect>
                                    <p:anim calcmode="lin" valueType="num">
                                      <p:cBhvr>
                                        <p:cTn id="79" dur="1000" fill="hold"/>
                                        <p:tgtEl>
                                          <p:spTgt spid="42"/>
                                        </p:tgtEl>
                                        <p:attrNameLst>
                                          <p:attrName>ppt_x</p:attrName>
                                        </p:attrNameLst>
                                      </p:cBhvr>
                                      <p:tavLst>
                                        <p:tav tm="0">
                                          <p:val>
                                            <p:strVal val="#ppt_x"/>
                                          </p:val>
                                        </p:tav>
                                        <p:tav tm="100000">
                                          <p:val>
                                            <p:strVal val="#ppt_x"/>
                                          </p:val>
                                        </p:tav>
                                      </p:tavLst>
                                    </p:anim>
                                    <p:anim calcmode="lin" valueType="num">
                                      <p:cBhvr>
                                        <p:cTn id="80" dur="1000" fill="hold"/>
                                        <p:tgtEl>
                                          <p:spTgt spid="42"/>
                                        </p:tgtEl>
                                        <p:attrNameLst>
                                          <p:attrName>ppt_y</p:attrName>
                                        </p:attrNameLst>
                                      </p:cBhvr>
                                      <p:tavLst>
                                        <p:tav tm="0">
                                          <p:val>
                                            <p:strVal val="#ppt_y+.1"/>
                                          </p:val>
                                        </p:tav>
                                        <p:tav tm="100000">
                                          <p:val>
                                            <p:strVal val="#ppt_y"/>
                                          </p:val>
                                        </p:tav>
                                      </p:tavLst>
                                    </p:anim>
                                  </p:childTnLst>
                                </p:cTn>
                              </p:par>
                            </p:childTnLst>
                          </p:cTn>
                        </p:par>
                        <p:par>
                          <p:cTn id="81" fill="hold">
                            <p:stCondLst>
                              <p:cond delay="6500"/>
                            </p:stCondLst>
                            <p:childTnLst>
                              <p:par>
                                <p:cTn id="82" presetID="42" presetClass="entr" presetSubtype="0" fill="hold" nodeType="after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fade">
                                      <p:cBhvr>
                                        <p:cTn id="84" dur="1000"/>
                                        <p:tgtEl>
                                          <p:spTgt spid="41"/>
                                        </p:tgtEl>
                                      </p:cBhvr>
                                    </p:animEffect>
                                    <p:anim calcmode="lin" valueType="num">
                                      <p:cBhvr>
                                        <p:cTn id="85" dur="1000" fill="hold"/>
                                        <p:tgtEl>
                                          <p:spTgt spid="41"/>
                                        </p:tgtEl>
                                        <p:attrNameLst>
                                          <p:attrName>ppt_x</p:attrName>
                                        </p:attrNameLst>
                                      </p:cBhvr>
                                      <p:tavLst>
                                        <p:tav tm="0">
                                          <p:val>
                                            <p:strVal val="#ppt_x"/>
                                          </p:val>
                                        </p:tav>
                                        <p:tav tm="100000">
                                          <p:val>
                                            <p:strVal val="#ppt_x"/>
                                          </p:val>
                                        </p:tav>
                                      </p:tavLst>
                                    </p:anim>
                                    <p:anim calcmode="lin" valueType="num">
                                      <p:cBhvr>
                                        <p:cTn id="86" dur="1000" fill="hold"/>
                                        <p:tgtEl>
                                          <p:spTgt spid="41"/>
                                        </p:tgtEl>
                                        <p:attrNameLst>
                                          <p:attrName>ppt_y</p:attrName>
                                        </p:attrNameLst>
                                      </p:cBhvr>
                                      <p:tavLst>
                                        <p:tav tm="0">
                                          <p:val>
                                            <p:strVal val="#ppt_y+.1"/>
                                          </p:val>
                                        </p:tav>
                                        <p:tav tm="100000">
                                          <p:val>
                                            <p:strVal val="#ppt_y"/>
                                          </p:val>
                                        </p:tav>
                                      </p:tavLst>
                                    </p:anim>
                                  </p:childTnLst>
                                </p:cTn>
                              </p:par>
                            </p:childTnLst>
                          </p:cTn>
                        </p:par>
                        <p:par>
                          <p:cTn id="87" fill="hold">
                            <p:stCondLst>
                              <p:cond delay="7500"/>
                            </p:stCondLst>
                            <p:childTnLst>
                              <p:par>
                                <p:cTn id="88" presetID="42" presetClass="entr" presetSubtype="0" fill="hold" nodeType="after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fade">
                                      <p:cBhvr>
                                        <p:cTn id="90" dur="1000"/>
                                        <p:tgtEl>
                                          <p:spTgt spid="47"/>
                                        </p:tgtEl>
                                      </p:cBhvr>
                                    </p:animEffect>
                                    <p:anim calcmode="lin" valueType="num">
                                      <p:cBhvr>
                                        <p:cTn id="91" dur="1000" fill="hold"/>
                                        <p:tgtEl>
                                          <p:spTgt spid="47"/>
                                        </p:tgtEl>
                                        <p:attrNameLst>
                                          <p:attrName>ppt_x</p:attrName>
                                        </p:attrNameLst>
                                      </p:cBhvr>
                                      <p:tavLst>
                                        <p:tav tm="0">
                                          <p:val>
                                            <p:strVal val="#ppt_x"/>
                                          </p:val>
                                        </p:tav>
                                        <p:tav tm="100000">
                                          <p:val>
                                            <p:strVal val="#ppt_x"/>
                                          </p:val>
                                        </p:tav>
                                      </p:tavLst>
                                    </p:anim>
                                    <p:anim calcmode="lin" valueType="num">
                                      <p:cBhvr>
                                        <p:cTn id="92" dur="1000" fill="hold"/>
                                        <p:tgtEl>
                                          <p:spTgt spid="47"/>
                                        </p:tgtEl>
                                        <p:attrNameLst>
                                          <p:attrName>ppt_y</p:attrName>
                                        </p:attrNameLst>
                                      </p:cBhvr>
                                      <p:tavLst>
                                        <p:tav tm="0">
                                          <p:val>
                                            <p:strVal val="#ppt_y+.1"/>
                                          </p:val>
                                        </p:tav>
                                        <p:tav tm="100000">
                                          <p:val>
                                            <p:strVal val="#ppt_y"/>
                                          </p:val>
                                        </p:tav>
                                      </p:tavLst>
                                    </p:anim>
                                  </p:childTnLst>
                                </p:cTn>
                              </p:par>
                            </p:childTnLst>
                          </p:cTn>
                        </p:par>
                        <p:par>
                          <p:cTn id="93" fill="hold">
                            <p:stCondLst>
                              <p:cond delay="8500"/>
                            </p:stCondLst>
                            <p:childTnLst>
                              <p:par>
                                <p:cTn id="94" presetID="42" presetClass="entr" presetSubtype="0" fill="hold" grpId="0" nodeType="afterEffect">
                                  <p:stCondLst>
                                    <p:cond delay="0"/>
                                  </p:stCondLst>
                                  <p:childTnLst>
                                    <p:set>
                                      <p:cBhvr>
                                        <p:cTn id="95" dur="1" fill="hold">
                                          <p:stCondLst>
                                            <p:cond delay="0"/>
                                          </p:stCondLst>
                                        </p:cTn>
                                        <p:tgtEl>
                                          <p:spTgt spid="50"/>
                                        </p:tgtEl>
                                        <p:attrNameLst>
                                          <p:attrName>style.visibility</p:attrName>
                                        </p:attrNameLst>
                                      </p:cBhvr>
                                      <p:to>
                                        <p:strVal val="visible"/>
                                      </p:to>
                                    </p:set>
                                    <p:animEffect transition="in" filter="fade">
                                      <p:cBhvr>
                                        <p:cTn id="96" dur="1000"/>
                                        <p:tgtEl>
                                          <p:spTgt spid="50"/>
                                        </p:tgtEl>
                                      </p:cBhvr>
                                    </p:animEffect>
                                    <p:anim calcmode="lin" valueType="num">
                                      <p:cBhvr>
                                        <p:cTn id="97" dur="1000" fill="hold"/>
                                        <p:tgtEl>
                                          <p:spTgt spid="50"/>
                                        </p:tgtEl>
                                        <p:attrNameLst>
                                          <p:attrName>ppt_x</p:attrName>
                                        </p:attrNameLst>
                                      </p:cBhvr>
                                      <p:tavLst>
                                        <p:tav tm="0">
                                          <p:val>
                                            <p:strVal val="#ppt_x"/>
                                          </p:val>
                                        </p:tav>
                                        <p:tav tm="100000">
                                          <p:val>
                                            <p:strVal val="#ppt_x"/>
                                          </p:val>
                                        </p:tav>
                                      </p:tavLst>
                                    </p:anim>
                                    <p:anim calcmode="lin" valueType="num">
                                      <p:cBhvr>
                                        <p:cTn id="98"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7" presetClass="entr" presetSubtype="0" fill="hold" grpId="0" nodeType="clickEffect">
                                  <p:stCondLst>
                                    <p:cond delay="0"/>
                                  </p:stCondLst>
                                  <p:childTnLst>
                                    <p:set>
                                      <p:cBhvr>
                                        <p:cTn id="102" dur="1" fill="hold">
                                          <p:stCondLst>
                                            <p:cond delay="0"/>
                                          </p:stCondLst>
                                        </p:cTn>
                                        <p:tgtEl>
                                          <p:spTgt spid="63"/>
                                        </p:tgtEl>
                                        <p:attrNameLst>
                                          <p:attrName>style.visibility</p:attrName>
                                        </p:attrNameLst>
                                      </p:cBhvr>
                                      <p:to>
                                        <p:strVal val="visible"/>
                                      </p:to>
                                    </p:set>
                                    <p:animEffect transition="in" filter="fade">
                                      <p:cBhvr>
                                        <p:cTn id="103" dur="1000"/>
                                        <p:tgtEl>
                                          <p:spTgt spid="63"/>
                                        </p:tgtEl>
                                      </p:cBhvr>
                                    </p:animEffect>
                                    <p:anim calcmode="lin" valueType="num">
                                      <p:cBhvr>
                                        <p:cTn id="104" dur="1000" fill="hold"/>
                                        <p:tgtEl>
                                          <p:spTgt spid="63"/>
                                        </p:tgtEl>
                                        <p:attrNameLst>
                                          <p:attrName>ppt_x</p:attrName>
                                        </p:attrNameLst>
                                      </p:cBhvr>
                                      <p:tavLst>
                                        <p:tav tm="0">
                                          <p:val>
                                            <p:strVal val="#ppt_x"/>
                                          </p:val>
                                        </p:tav>
                                        <p:tav tm="100000">
                                          <p:val>
                                            <p:strVal val="#ppt_x"/>
                                          </p:val>
                                        </p:tav>
                                      </p:tavLst>
                                    </p:anim>
                                    <p:anim calcmode="lin" valueType="num">
                                      <p:cBhvr>
                                        <p:cTn id="105" dur="1000" fill="hold"/>
                                        <p:tgtEl>
                                          <p:spTgt spid="63"/>
                                        </p:tgtEl>
                                        <p:attrNameLst>
                                          <p:attrName>ppt_y</p:attrName>
                                        </p:attrNameLst>
                                      </p:cBhvr>
                                      <p:tavLst>
                                        <p:tav tm="0">
                                          <p:val>
                                            <p:strVal val="#ppt_y-.1"/>
                                          </p:val>
                                        </p:tav>
                                        <p:tav tm="100000">
                                          <p:val>
                                            <p:strVal val="#ppt_y"/>
                                          </p:val>
                                        </p:tav>
                                      </p:tavLst>
                                    </p:anim>
                                  </p:childTnLst>
                                </p:cTn>
                              </p:par>
                              <p:par>
                                <p:cTn id="106" presetID="47" presetClass="entr" presetSubtype="0" fill="hold" nodeType="withEffect">
                                  <p:stCondLst>
                                    <p:cond delay="0"/>
                                  </p:stCondLst>
                                  <p:childTnLst>
                                    <p:set>
                                      <p:cBhvr>
                                        <p:cTn id="107" dur="1" fill="hold">
                                          <p:stCondLst>
                                            <p:cond delay="0"/>
                                          </p:stCondLst>
                                        </p:cTn>
                                        <p:tgtEl>
                                          <p:spTgt spid="52"/>
                                        </p:tgtEl>
                                        <p:attrNameLst>
                                          <p:attrName>style.visibility</p:attrName>
                                        </p:attrNameLst>
                                      </p:cBhvr>
                                      <p:to>
                                        <p:strVal val="visible"/>
                                      </p:to>
                                    </p:set>
                                    <p:animEffect transition="in" filter="fade">
                                      <p:cBhvr>
                                        <p:cTn id="108" dur="1000"/>
                                        <p:tgtEl>
                                          <p:spTgt spid="52"/>
                                        </p:tgtEl>
                                      </p:cBhvr>
                                    </p:animEffect>
                                    <p:anim calcmode="lin" valueType="num">
                                      <p:cBhvr>
                                        <p:cTn id="109" dur="1000" fill="hold"/>
                                        <p:tgtEl>
                                          <p:spTgt spid="52"/>
                                        </p:tgtEl>
                                        <p:attrNameLst>
                                          <p:attrName>ppt_x</p:attrName>
                                        </p:attrNameLst>
                                      </p:cBhvr>
                                      <p:tavLst>
                                        <p:tav tm="0">
                                          <p:val>
                                            <p:strVal val="#ppt_x"/>
                                          </p:val>
                                        </p:tav>
                                        <p:tav tm="100000">
                                          <p:val>
                                            <p:strVal val="#ppt_x"/>
                                          </p:val>
                                        </p:tav>
                                      </p:tavLst>
                                    </p:anim>
                                    <p:anim calcmode="lin" valueType="num">
                                      <p:cBhvr>
                                        <p:cTn id="110"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8" fill="hold" nodeType="clickEffect">
                                  <p:stCondLst>
                                    <p:cond delay="0"/>
                                  </p:stCondLst>
                                  <p:childTnLst>
                                    <p:set>
                                      <p:cBhvr>
                                        <p:cTn id="114" dur="1" fill="hold">
                                          <p:stCondLst>
                                            <p:cond delay="0"/>
                                          </p:stCondLst>
                                        </p:cTn>
                                        <p:tgtEl>
                                          <p:spTgt spid="54"/>
                                        </p:tgtEl>
                                        <p:attrNameLst>
                                          <p:attrName>style.visibility</p:attrName>
                                        </p:attrNameLst>
                                      </p:cBhvr>
                                      <p:to>
                                        <p:strVal val="visible"/>
                                      </p:to>
                                    </p:set>
                                    <p:anim calcmode="lin" valueType="num">
                                      <p:cBhvr additive="base">
                                        <p:cTn id="115" dur="1000" fill="hold"/>
                                        <p:tgtEl>
                                          <p:spTgt spid="54"/>
                                        </p:tgtEl>
                                        <p:attrNameLst>
                                          <p:attrName>ppt_x</p:attrName>
                                        </p:attrNameLst>
                                      </p:cBhvr>
                                      <p:tavLst>
                                        <p:tav tm="0">
                                          <p:val>
                                            <p:strVal val="0-#ppt_w/2"/>
                                          </p:val>
                                        </p:tav>
                                        <p:tav tm="100000">
                                          <p:val>
                                            <p:strVal val="#ppt_x"/>
                                          </p:val>
                                        </p:tav>
                                      </p:tavLst>
                                    </p:anim>
                                    <p:anim calcmode="lin" valueType="num">
                                      <p:cBhvr additive="base">
                                        <p:cTn id="116" dur="10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75"/>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86"/>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59"/>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48"/>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nodeType="clickEffect">
                                  <p:stCondLst>
                                    <p:cond delay="0"/>
                                  </p:stCondLst>
                                  <p:childTnLst>
                                    <p:set>
                                      <p:cBhvr>
                                        <p:cTn id="132" dur="1" fill="hold">
                                          <p:stCondLst>
                                            <p:cond delay="0"/>
                                          </p:stCondLst>
                                        </p:cTn>
                                        <p:tgtEl>
                                          <p:spTgt spid="79"/>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88"/>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80"/>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89"/>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67"/>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2" presetClass="entr" presetSubtype="8" fill="hold" nodeType="clickEffect">
                                  <p:stCondLst>
                                    <p:cond delay="0"/>
                                  </p:stCondLst>
                                  <p:childTnLst>
                                    <p:set>
                                      <p:cBhvr>
                                        <p:cTn id="148" dur="1" fill="hold">
                                          <p:stCondLst>
                                            <p:cond delay="0"/>
                                          </p:stCondLst>
                                        </p:cTn>
                                        <p:tgtEl>
                                          <p:spTgt spid="66"/>
                                        </p:tgtEl>
                                        <p:attrNameLst>
                                          <p:attrName>style.visibility</p:attrName>
                                        </p:attrNameLst>
                                      </p:cBhvr>
                                      <p:to>
                                        <p:strVal val="visible"/>
                                      </p:to>
                                    </p:set>
                                    <p:anim calcmode="lin" valueType="num">
                                      <p:cBhvr additive="base">
                                        <p:cTn id="149" dur="1000" fill="hold"/>
                                        <p:tgtEl>
                                          <p:spTgt spid="66"/>
                                        </p:tgtEl>
                                        <p:attrNameLst>
                                          <p:attrName>ppt_x</p:attrName>
                                        </p:attrNameLst>
                                      </p:cBhvr>
                                      <p:tavLst>
                                        <p:tav tm="0">
                                          <p:val>
                                            <p:strVal val="0-#ppt_w/2"/>
                                          </p:val>
                                        </p:tav>
                                        <p:tav tm="100000">
                                          <p:val>
                                            <p:strVal val="#ppt_x"/>
                                          </p:val>
                                        </p:tav>
                                      </p:tavLst>
                                    </p:anim>
                                    <p:anim calcmode="lin" valueType="num">
                                      <p:cBhvr additive="base">
                                        <p:cTn id="150" dur="1000" fill="hold"/>
                                        <p:tgtEl>
                                          <p:spTgt spid="66"/>
                                        </p:tgtEl>
                                        <p:attrNameLst>
                                          <p:attrName>ppt_y</p:attrName>
                                        </p:attrNameLst>
                                      </p:cBhvr>
                                      <p:tavLst>
                                        <p:tav tm="0">
                                          <p:val>
                                            <p:strVal val="#ppt_y"/>
                                          </p:val>
                                        </p:tav>
                                        <p:tav tm="100000">
                                          <p:val>
                                            <p:strVal val="#ppt_y"/>
                                          </p:val>
                                        </p:tav>
                                      </p:tavLst>
                                    </p:anim>
                                  </p:childTnLst>
                                </p:cTn>
                              </p:par>
                            </p:childTnLst>
                          </p:cTn>
                        </p:par>
                        <p:par>
                          <p:cTn id="151" fill="hold">
                            <p:stCondLst>
                              <p:cond delay="1000"/>
                            </p:stCondLst>
                            <p:childTnLst>
                              <p:par>
                                <p:cTn id="152" presetID="42" presetClass="entr" presetSubtype="0" fill="hold" grpId="0" nodeType="afterEffect">
                                  <p:stCondLst>
                                    <p:cond delay="0"/>
                                  </p:stCondLst>
                                  <p:childTnLst>
                                    <p:set>
                                      <p:cBhvr>
                                        <p:cTn id="153" dur="1" fill="hold">
                                          <p:stCondLst>
                                            <p:cond delay="0"/>
                                          </p:stCondLst>
                                        </p:cTn>
                                        <p:tgtEl>
                                          <p:spTgt spid="17429"/>
                                        </p:tgtEl>
                                        <p:attrNameLst>
                                          <p:attrName>style.visibility</p:attrName>
                                        </p:attrNameLst>
                                      </p:cBhvr>
                                      <p:to>
                                        <p:strVal val="visible"/>
                                      </p:to>
                                    </p:set>
                                    <p:animEffect transition="in" filter="fade">
                                      <p:cBhvr>
                                        <p:cTn id="154" dur="1000"/>
                                        <p:tgtEl>
                                          <p:spTgt spid="17429"/>
                                        </p:tgtEl>
                                      </p:cBhvr>
                                    </p:animEffect>
                                    <p:anim calcmode="lin" valueType="num">
                                      <p:cBhvr>
                                        <p:cTn id="155" dur="1000" fill="hold"/>
                                        <p:tgtEl>
                                          <p:spTgt spid="17429"/>
                                        </p:tgtEl>
                                        <p:attrNameLst>
                                          <p:attrName>ppt_x</p:attrName>
                                        </p:attrNameLst>
                                      </p:cBhvr>
                                      <p:tavLst>
                                        <p:tav tm="0">
                                          <p:val>
                                            <p:strVal val="#ppt_x"/>
                                          </p:val>
                                        </p:tav>
                                        <p:tav tm="100000">
                                          <p:val>
                                            <p:strVal val="#ppt_x"/>
                                          </p:val>
                                        </p:tav>
                                      </p:tavLst>
                                    </p:anim>
                                    <p:anim calcmode="lin" valueType="num">
                                      <p:cBhvr>
                                        <p:cTn id="156" dur="1000" fill="hold"/>
                                        <p:tgtEl>
                                          <p:spTgt spid="17429"/>
                                        </p:tgtEl>
                                        <p:attrNameLst>
                                          <p:attrName>ppt_y</p:attrName>
                                        </p:attrNameLst>
                                      </p:cBhvr>
                                      <p:tavLst>
                                        <p:tav tm="0">
                                          <p:val>
                                            <p:strVal val="#ppt_y+.1"/>
                                          </p:val>
                                        </p:tav>
                                        <p:tav tm="100000">
                                          <p:val>
                                            <p:strVal val="#ppt_y"/>
                                          </p:val>
                                        </p:tav>
                                      </p:tavLst>
                                    </p:anim>
                                  </p:childTnLst>
                                </p:cTn>
                              </p:par>
                            </p:childTnLst>
                          </p:cTn>
                        </p:par>
                        <p:par>
                          <p:cTn id="157" fill="hold">
                            <p:stCondLst>
                              <p:cond delay="2000"/>
                            </p:stCondLst>
                            <p:childTnLst>
                              <p:par>
                                <p:cTn id="158" presetID="42" presetClass="entr" presetSubtype="0" fill="hold" nodeType="afterEffect">
                                  <p:stCondLst>
                                    <p:cond delay="0"/>
                                  </p:stCondLst>
                                  <p:childTnLst>
                                    <p:set>
                                      <p:cBhvr>
                                        <p:cTn id="159" dur="1" fill="hold">
                                          <p:stCondLst>
                                            <p:cond delay="0"/>
                                          </p:stCondLst>
                                        </p:cTn>
                                        <p:tgtEl>
                                          <p:spTgt spid="17428"/>
                                        </p:tgtEl>
                                        <p:attrNameLst>
                                          <p:attrName>style.visibility</p:attrName>
                                        </p:attrNameLst>
                                      </p:cBhvr>
                                      <p:to>
                                        <p:strVal val="visible"/>
                                      </p:to>
                                    </p:set>
                                    <p:animEffect transition="in" filter="fade">
                                      <p:cBhvr>
                                        <p:cTn id="160" dur="1000"/>
                                        <p:tgtEl>
                                          <p:spTgt spid="17428"/>
                                        </p:tgtEl>
                                      </p:cBhvr>
                                    </p:animEffect>
                                    <p:anim calcmode="lin" valueType="num">
                                      <p:cBhvr>
                                        <p:cTn id="161" dur="1000" fill="hold"/>
                                        <p:tgtEl>
                                          <p:spTgt spid="17428"/>
                                        </p:tgtEl>
                                        <p:attrNameLst>
                                          <p:attrName>ppt_x</p:attrName>
                                        </p:attrNameLst>
                                      </p:cBhvr>
                                      <p:tavLst>
                                        <p:tav tm="0">
                                          <p:val>
                                            <p:strVal val="#ppt_x"/>
                                          </p:val>
                                        </p:tav>
                                        <p:tav tm="100000">
                                          <p:val>
                                            <p:strVal val="#ppt_x"/>
                                          </p:val>
                                        </p:tav>
                                      </p:tavLst>
                                    </p:anim>
                                    <p:anim calcmode="lin" valueType="num">
                                      <p:cBhvr>
                                        <p:cTn id="162" dur="1000" fill="hold"/>
                                        <p:tgtEl>
                                          <p:spTgt spid="17428"/>
                                        </p:tgtEl>
                                        <p:attrNameLst>
                                          <p:attrName>ppt_y</p:attrName>
                                        </p:attrNameLst>
                                      </p:cBhvr>
                                      <p:tavLst>
                                        <p:tav tm="0">
                                          <p:val>
                                            <p:strVal val="#ppt_y+.1"/>
                                          </p:val>
                                        </p:tav>
                                        <p:tav tm="100000">
                                          <p:val>
                                            <p:strVal val="#ppt_y"/>
                                          </p:val>
                                        </p:tav>
                                      </p:tavLst>
                                    </p:anim>
                                  </p:childTnLst>
                                </p:cTn>
                              </p:par>
                            </p:childTnLst>
                          </p:cTn>
                        </p:par>
                      </p:childTnLst>
                    </p:cTn>
                  </p:par>
                  <p:par>
                    <p:cTn id="163" fill="hold">
                      <p:stCondLst>
                        <p:cond delay="indefinite"/>
                      </p:stCondLst>
                      <p:childTnLst>
                        <p:par>
                          <p:cTn id="164" fill="hold">
                            <p:stCondLst>
                              <p:cond delay="0"/>
                            </p:stCondLst>
                            <p:childTnLst>
                              <p:par>
                                <p:cTn id="165" presetID="42" presetClass="entr" presetSubtype="0" fill="hold" nodeType="clickEffect">
                                  <p:stCondLst>
                                    <p:cond delay="0"/>
                                  </p:stCondLst>
                                  <p:childTnLst>
                                    <p:set>
                                      <p:cBhvr>
                                        <p:cTn id="166" dur="1" fill="hold">
                                          <p:stCondLst>
                                            <p:cond delay="0"/>
                                          </p:stCondLst>
                                        </p:cTn>
                                        <p:tgtEl>
                                          <p:spTgt spid="91"/>
                                        </p:tgtEl>
                                        <p:attrNameLst>
                                          <p:attrName>style.visibility</p:attrName>
                                        </p:attrNameLst>
                                      </p:cBhvr>
                                      <p:to>
                                        <p:strVal val="visible"/>
                                      </p:to>
                                    </p:set>
                                    <p:animEffect transition="in" filter="fade">
                                      <p:cBhvr>
                                        <p:cTn id="167" dur="1000"/>
                                        <p:tgtEl>
                                          <p:spTgt spid="91"/>
                                        </p:tgtEl>
                                      </p:cBhvr>
                                    </p:animEffect>
                                    <p:anim calcmode="lin" valueType="num">
                                      <p:cBhvr>
                                        <p:cTn id="168" dur="1000" fill="hold"/>
                                        <p:tgtEl>
                                          <p:spTgt spid="91"/>
                                        </p:tgtEl>
                                        <p:attrNameLst>
                                          <p:attrName>ppt_x</p:attrName>
                                        </p:attrNameLst>
                                      </p:cBhvr>
                                      <p:tavLst>
                                        <p:tav tm="0">
                                          <p:val>
                                            <p:strVal val="#ppt_x"/>
                                          </p:val>
                                        </p:tav>
                                        <p:tav tm="100000">
                                          <p:val>
                                            <p:strVal val="#ppt_x"/>
                                          </p:val>
                                        </p:tav>
                                      </p:tavLst>
                                    </p:anim>
                                    <p:anim calcmode="lin" valueType="num">
                                      <p:cBhvr>
                                        <p:cTn id="169"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par>
                    <p:cTn id="170" fill="hold">
                      <p:stCondLst>
                        <p:cond delay="indefinite"/>
                      </p:stCondLst>
                      <p:childTnLst>
                        <p:par>
                          <p:cTn id="171" fill="hold">
                            <p:stCondLst>
                              <p:cond delay="0"/>
                            </p:stCondLst>
                            <p:childTnLst>
                              <p:par>
                                <p:cTn id="172" presetID="2" presetClass="entr" presetSubtype="8" fill="hold" nodeType="clickEffect">
                                  <p:stCondLst>
                                    <p:cond delay="0"/>
                                  </p:stCondLst>
                                  <p:childTnLst>
                                    <p:set>
                                      <p:cBhvr>
                                        <p:cTn id="173" dur="1" fill="hold">
                                          <p:stCondLst>
                                            <p:cond delay="0"/>
                                          </p:stCondLst>
                                        </p:cTn>
                                        <p:tgtEl>
                                          <p:spTgt spid="96"/>
                                        </p:tgtEl>
                                        <p:attrNameLst>
                                          <p:attrName>style.visibility</p:attrName>
                                        </p:attrNameLst>
                                      </p:cBhvr>
                                      <p:to>
                                        <p:strVal val="visible"/>
                                      </p:to>
                                    </p:set>
                                    <p:anim calcmode="lin" valueType="num">
                                      <p:cBhvr additive="base">
                                        <p:cTn id="174" dur="1000" fill="hold"/>
                                        <p:tgtEl>
                                          <p:spTgt spid="96"/>
                                        </p:tgtEl>
                                        <p:attrNameLst>
                                          <p:attrName>ppt_x</p:attrName>
                                        </p:attrNameLst>
                                      </p:cBhvr>
                                      <p:tavLst>
                                        <p:tav tm="0">
                                          <p:val>
                                            <p:strVal val="0-#ppt_w/2"/>
                                          </p:val>
                                        </p:tav>
                                        <p:tav tm="100000">
                                          <p:val>
                                            <p:strVal val="#ppt_x"/>
                                          </p:val>
                                        </p:tav>
                                      </p:tavLst>
                                    </p:anim>
                                    <p:anim calcmode="lin" valueType="num">
                                      <p:cBhvr additive="base">
                                        <p:cTn id="175" dur="1000" fill="hold"/>
                                        <p:tgtEl>
                                          <p:spTgt spid="96"/>
                                        </p:tgtEl>
                                        <p:attrNameLst>
                                          <p:attrName>ppt_y</p:attrName>
                                        </p:attrNameLst>
                                      </p:cBhvr>
                                      <p:tavLst>
                                        <p:tav tm="0">
                                          <p:val>
                                            <p:strVal val="#ppt_y"/>
                                          </p:val>
                                        </p:tav>
                                        <p:tav tm="100000">
                                          <p:val>
                                            <p:strVal val="#ppt_y"/>
                                          </p:val>
                                        </p:tav>
                                      </p:tavLst>
                                    </p:anim>
                                  </p:childTnLst>
                                </p:cTn>
                              </p:par>
                            </p:childTnLst>
                          </p:cTn>
                        </p:par>
                        <p:par>
                          <p:cTn id="176" fill="hold">
                            <p:stCondLst>
                              <p:cond delay="1000"/>
                            </p:stCondLst>
                            <p:childTnLst>
                              <p:par>
                                <p:cTn id="177" presetID="2" presetClass="entr" presetSubtype="8" fill="hold" nodeType="afterEffect">
                                  <p:stCondLst>
                                    <p:cond delay="1000"/>
                                  </p:stCondLst>
                                  <p:childTnLst>
                                    <p:set>
                                      <p:cBhvr>
                                        <p:cTn id="178" dur="1" fill="hold">
                                          <p:stCondLst>
                                            <p:cond delay="0"/>
                                          </p:stCondLst>
                                        </p:cTn>
                                        <p:tgtEl>
                                          <p:spTgt spid="98"/>
                                        </p:tgtEl>
                                        <p:attrNameLst>
                                          <p:attrName>style.visibility</p:attrName>
                                        </p:attrNameLst>
                                      </p:cBhvr>
                                      <p:to>
                                        <p:strVal val="visible"/>
                                      </p:to>
                                    </p:set>
                                    <p:anim calcmode="lin" valueType="num">
                                      <p:cBhvr additive="base">
                                        <p:cTn id="179" dur="1000" fill="hold"/>
                                        <p:tgtEl>
                                          <p:spTgt spid="98"/>
                                        </p:tgtEl>
                                        <p:attrNameLst>
                                          <p:attrName>ppt_x</p:attrName>
                                        </p:attrNameLst>
                                      </p:cBhvr>
                                      <p:tavLst>
                                        <p:tav tm="0">
                                          <p:val>
                                            <p:strVal val="0-#ppt_w/2"/>
                                          </p:val>
                                        </p:tav>
                                        <p:tav tm="100000">
                                          <p:val>
                                            <p:strVal val="#ppt_x"/>
                                          </p:val>
                                        </p:tav>
                                      </p:tavLst>
                                    </p:anim>
                                    <p:anim calcmode="lin" valueType="num">
                                      <p:cBhvr additive="base">
                                        <p:cTn id="180" dur="1000" fill="hold"/>
                                        <p:tgtEl>
                                          <p:spTgt spid="98"/>
                                        </p:tgtEl>
                                        <p:attrNameLst>
                                          <p:attrName>ppt_y</p:attrName>
                                        </p:attrNameLst>
                                      </p:cBhvr>
                                      <p:tavLst>
                                        <p:tav tm="0">
                                          <p:val>
                                            <p:strVal val="#ppt_y"/>
                                          </p:val>
                                        </p:tav>
                                        <p:tav tm="100000">
                                          <p:val>
                                            <p:strVal val="#ppt_y"/>
                                          </p:val>
                                        </p:tav>
                                      </p:tavLst>
                                    </p:anim>
                                  </p:childTnLst>
                                </p:cTn>
                              </p:par>
                            </p:childTnLst>
                          </p:cTn>
                        </p:par>
                        <p:par>
                          <p:cTn id="181" fill="hold">
                            <p:stCondLst>
                              <p:cond delay="3000"/>
                            </p:stCondLst>
                            <p:childTnLst>
                              <p:par>
                                <p:cTn id="182" presetID="2" presetClass="entr" presetSubtype="8" fill="hold" nodeType="afterEffect">
                                  <p:stCondLst>
                                    <p:cond delay="1000"/>
                                  </p:stCondLst>
                                  <p:childTnLst>
                                    <p:set>
                                      <p:cBhvr>
                                        <p:cTn id="183" dur="1" fill="hold">
                                          <p:stCondLst>
                                            <p:cond delay="0"/>
                                          </p:stCondLst>
                                        </p:cTn>
                                        <p:tgtEl>
                                          <p:spTgt spid="100"/>
                                        </p:tgtEl>
                                        <p:attrNameLst>
                                          <p:attrName>style.visibility</p:attrName>
                                        </p:attrNameLst>
                                      </p:cBhvr>
                                      <p:to>
                                        <p:strVal val="visible"/>
                                      </p:to>
                                    </p:set>
                                    <p:anim calcmode="lin" valueType="num">
                                      <p:cBhvr additive="base">
                                        <p:cTn id="184" dur="1000" fill="hold"/>
                                        <p:tgtEl>
                                          <p:spTgt spid="100"/>
                                        </p:tgtEl>
                                        <p:attrNameLst>
                                          <p:attrName>ppt_x</p:attrName>
                                        </p:attrNameLst>
                                      </p:cBhvr>
                                      <p:tavLst>
                                        <p:tav tm="0">
                                          <p:val>
                                            <p:strVal val="0-#ppt_w/2"/>
                                          </p:val>
                                        </p:tav>
                                        <p:tav tm="100000">
                                          <p:val>
                                            <p:strVal val="#ppt_x"/>
                                          </p:val>
                                        </p:tav>
                                      </p:tavLst>
                                    </p:anim>
                                    <p:anim calcmode="lin" valueType="num">
                                      <p:cBhvr additive="base">
                                        <p:cTn id="185" dur="10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9" grpId="0" animBg="1"/>
      <p:bldP spid="29" grpId="0" animBg="1"/>
      <p:bldP spid="38" grpId="0" animBg="1"/>
      <p:bldP spid="40" grpId="0" animBg="1"/>
      <p:bldP spid="42" grpId="0" animBg="1"/>
      <p:bldP spid="44" grpId="0" animBg="1"/>
      <p:bldP spid="48" grpId="0" animBg="1"/>
      <p:bldP spid="49" grpId="0" animBg="1"/>
      <p:bldP spid="50" grpId="0" animBg="1"/>
      <p:bldP spid="63" grpId="0" animBg="1"/>
      <p:bldP spid="86" grpId="0" animBg="1"/>
      <p:bldP spid="87" grpId="0" animBg="1"/>
      <p:bldP spid="88" grpId="0" animBg="1"/>
      <p:bldP spid="89" grpId="0" animBg="1"/>
      <p:bldP spid="67" grpId="0"/>
    </p:bldLst>
  </p:timing>
</p:sld>
</file>

<file path=ppt/slides/slide1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2801" name="Text Box 3"/>
          <p:cNvSpPr txBox="1">
            <a:spLocks noChangeArrowheads="1"/>
          </p:cNvSpPr>
          <p:nvPr/>
        </p:nvSpPr>
        <p:spPr bwMode="auto">
          <a:xfrm>
            <a:off x="357188" y="404813"/>
            <a:ext cx="8429625" cy="584200"/>
          </a:xfrm>
          <a:prstGeom prst="rect">
            <a:avLst/>
          </a:prstGeom>
          <a:noFill/>
          <a:ln w="9525">
            <a:noFill/>
            <a:miter lim="800000"/>
            <a:headEnd/>
            <a:tailEnd/>
          </a:ln>
        </p:spPr>
        <p:txBody>
          <a:bodyPr>
            <a:spAutoFit/>
          </a:bodyPr>
          <a:lstStyle/>
          <a:p>
            <a:pPr marL="361950" indent="-361950" eaLnBrk="1" hangingPunct="1">
              <a:spcBef>
                <a:spcPct val="50000"/>
              </a:spcBef>
            </a:pPr>
            <a:r>
              <a:rPr lang="en-GB" sz="3200" b="1">
                <a:solidFill>
                  <a:srgbClr val="6699FF"/>
                </a:solidFill>
              </a:rPr>
              <a:t>Issue 7: Lack of amalgamation</a:t>
            </a:r>
            <a:endParaRPr lang="en-GB">
              <a:solidFill>
                <a:schemeClr val="tx1"/>
              </a:solidFill>
            </a:endParaRPr>
          </a:p>
        </p:txBody>
      </p:sp>
      <p:cxnSp>
        <p:nvCxnSpPr>
          <p:cNvPr id="332802" name="Straight Connector 6"/>
          <p:cNvCxnSpPr>
            <a:cxnSpLocks noChangeShapeType="1"/>
          </p:cNvCxnSpPr>
          <p:nvPr/>
        </p:nvCxnSpPr>
        <p:spPr bwMode="auto">
          <a:xfrm>
            <a:off x="285750" y="4083050"/>
            <a:ext cx="8572500" cy="0"/>
          </a:xfrm>
          <a:prstGeom prst="line">
            <a:avLst/>
          </a:prstGeom>
          <a:noFill/>
          <a:ln w="57150" algn="ctr">
            <a:solidFill>
              <a:schemeClr val="tx1"/>
            </a:solidFill>
            <a:round/>
            <a:headEnd/>
            <a:tailEnd/>
          </a:ln>
        </p:spPr>
      </p:cxnSp>
      <p:cxnSp>
        <p:nvCxnSpPr>
          <p:cNvPr id="332803" name="Straight Connector 9"/>
          <p:cNvCxnSpPr>
            <a:cxnSpLocks noChangeShapeType="1"/>
          </p:cNvCxnSpPr>
          <p:nvPr/>
        </p:nvCxnSpPr>
        <p:spPr bwMode="auto">
          <a:xfrm rot="5400000">
            <a:off x="928688" y="3868738"/>
            <a:ext cx="857250" cy="0"/>
          </a:xfrm>
          <a:prstGeom prst="line">
            <a:avLst/>
          </a:prstGeom>
          <a:noFill/>
          <a:ln w="19050" algn="ctr">
            <a:solidFill>
              <a:srgbClr val="6699FF"/>
            </a:solidFill>
            <a:round/>
            <a:headEnd/>
            <a:tailEnd/>
          </a:ln>
        </p:spPr>
      </p:cxnSp>
      <p:cxnSp>
        <p:nvCxnSpPr>
          <p:cNvPr id="332804" name="Straight Connector 10"/>
          <p:cNvCxnSpPr>
            <a:cxnSpLocks noChangeShapeType="1"/>
          </p:cNvCxnSpPr>
          <p:nvPr/>
        </p:nvCxnSpPr>
        <p:spPr bwMode="auto">
          <a:xfrm rot="5400000">
            <a:off x="2357438" y="3868738"/>
            <a:ext cx="857250" cy="0"/>
          </a:xfrm>
          <a:prstGeom prst="line">
            <a:avLst/>
          </a:prstGeom>
          <a:noFill/>
          <a:ln w="19050" algn="ctr">
            <a:solidFill>
              <a:srgbClr val="6699FF"/>
            </a:solidFill>
            <a:round/>
            <a:headEnd/>
            <a:tailEnd/>
          </a:ln>
        </p:spPr>
      </p:cxnSp>
      <p:cxnSp>
        <p:nvCxnSpPr>
          <p:cNvPr id="332805" name="Straight Connector 11"/>
          <p:cNvCxnSpPr>
            <a:cxnSpLocks noChangeShapeType="1"/>
          </p:cNvCxnSpPr>
          <p:nvPr/>
        </p:nvCxnSpPr>
        <p:spPr bwMode="auto">
          <a:xfrm rot="5400000">
            <a:off x="3786188" y="3868738"/>
            <a:ext cx="857250" cy="0"/>
          </a:xfrm>
          <a:prstGeom prst="line">
            <a:avLst/>
          </a:prstGeom>
          <a:noFill/>
          <a:ln w="19050" algn="ctr">
            <a:solidFill>
              <a:srgbClr val="6699FF"/>
            </a:solidFill>
            <a:round/>
            <a:headEnd/>
            <a:tailEnd/>
          </a:ln>
        </p:spPr>
      </p:cxnSp>
      <p:cxnSp>
        <p:nvCxnSpPr>
          <p:cNvPr id="332806" name="Straight Connector 12"/>
          <p:cNvCxnSpPr>
            <a:cxnSpLocks noChangeShapeType="1"/>
          </p:cNvCxnSpPr>
          <p:nvPr/>
        </p:nvCxnSpPr>
        <p:spPr bwMode="auto">
          <a:xfrm rot="5400000">
            <a:off x="5286375" y="3868738"/>
            <a:ext cx="857250" cy="0"/>
          </a:xfrm>
          <a:prstGeom prst="line">
            <a:avLst/>
          </a:prstGeom>
          <a:noFill/>
          <a:ln w="19050" algn="ctr">
            <a:solidFill>
              <a:srgbClr val="6699FF"/>
            </a:solidFill>
            <a:round/>
            <a:headEnd/>
            <a:tailEnd/>
          </a:ln>
        </p:spPr>
      </p:cxnSp>
      <p:cxnSp>
        <p:nvCxnSpPr>
          <p:cNvPr id="332807" name="Straight Connector 13"/>
          <p:cNvCxnSpPr>
            <a:cxnSpLocks noChangeShapeType="1"/>
          </p:cNvCxnSpPr>
          <p:nvPr/>
        </p:nvCxnSpPr>
        <p:spPr bwMode="auto">
          <a:xfrm rot="5400000">
            <a:off x="6715125" y="3868738"/>
            <a:ext cx="857250" cy="0"/>
          </a:xfrm>
          <a:prstGeom prst="line">
            <a:avLst/>
          </a:prstGeom>
          <a:noFill/>
          <a:ln w="19050" algn="ctr">
            <a:solidFill>
              <a:srgbClr val="6699FF"/>
            </a:solidFill>
            <a:round/>
            <a:headEnd/>
            <a:tailEnd/>
          </a:ln>
        </p:spPr>
      </p:cxnSp>
      <p:sp>
        <p:nvSpPr>
          <p:cNvPr id="332808" name="TextBox 14"/>
          <p:cNvSpPr txBox="1">
            <a:spLocks noChangeArrowheads="1"/>
          </p:cNvSpPr>
          <p:nvPr/>
        </p:nvSpPr>
        <p:spPr bwMode="auto">
          <a:xfrm rot="-5400000">
            <a:off x="610394" y="275193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6/4/2010</a:t>
            </a:r>
          </a:p>
        </p:txBody>
      </p:sp>
      <p:sp>
        <p:nvSpPr>
          <p:cNvPr id="332809" name="TextBox 15"/>
          <p:cNvSpPr txBox="1">
            <a:spLocks noChangeArrowheads="1"/>
          </p:cNvSpPr>
          <p:nvPr/>
        </p:nvSpPr>
        <p:spPr bwMode="auto">
          <a:xfrm rot="-5400000">
            <a:off x="2026444" y="275828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6/4/2011</a:t>
            </a:r>
          </a:p>
        </p:txBody>
      </p:sp>
      <p:sp>
        <p:nvSpPr>
          <p:cNvPr id="332810" name="TextBox 16"/>
          <p:cNvSpPr txBox="1">
            <a:spLocks noChangeArrowheads="1"/>
          </p:cNvSpPr>
          <p:nvPr/>
        </p:nvSpPr>
        <p:spPr bwMode="auto">
          <a:xfrm rot="-5400000">
            <a:off x="3455194" y="275193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6/4/2012</a:t>
            </a:r>
          </a:p>
        </p:txBody>
      </p:sp>
      <p:sp>
        <p:nvSpPr>
          <p:cNvPr id="332811" name="TextBox 17"/>
          <p:cNvSpPr txBox="1">
            <a:spLocks noChangeArrowheads="1"/>
          </p:cNvSpPr>
          <p:nvPr/>
        </p:nvSpPr>
        <p:spPr bwMode="auto">
          <a:xfrm rot="-5400000">
            <a:off x="4955382" y="27582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6/4/2013</a:t>
            </a:r>
          </a:p>
        </p:txBody>
      </p:sp>
      <p:sp>
        <p:nvSpPr>
          <p:cNvPr id="332812" name="TextBox 18"/>
          <p:cNvSpPr txBox="1">
            <a:spLocks noChangeArrowheads="1"/>
          </p:cNvSpPr>
          <p:nvPr/>
        </p:nvSpPr>
        <p:spPr bwMode="auto">
          <a:xfrm rot="-5400000">
            <a:off x="6384132" y="27582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6/4/2014</a:t>
            </a:r>
          </a:p>
        </p:txBody>
      </p:sp>
      <p:cxnSp>
        <p:nvCxnSpPr>
          <p:cNvPr id="332813" name="Straight Connector 19"/>
          <p:cNvCxnSpPr>
            <a:cxnSpLocks noChangeShapeType="1"/>
          </p:cNvCxnSpPr>
          <p:nvPr/>
        </p:nvCxnSpPr>
        <p:spPr bwMode="auto">
          <a:xfrm rot="5400000">
            <a:off x="8143875" y="3868738"/>
            <a:ext cx="857250" cy="0"/>
          </a:xfrm>
          <a:prstGeom prst="line">
            <a:avLst/>
          </a:prstGeom>
          <a:noFill/>
          <a:ln w="19050" algn="ctr">
            <a:solidFill>
              <a:srgbClr val="6699FF"/>
            </a:solidFill>
            <a:round/>
            <a:headEnd/>
            <a:tailEnd/>
          </a:ln>
        </p:spPr>
      </p:cxnSp>
      <p:sp>
        <p:nvSpPr>
          <p:cNvPr id="332814" name="TextBox 20"/>
          <p:cNvSpPr txBox="1">
            <a:spLocks noChangeArrowheads="1"/>
          </p:cNvSpPr>
          <p:nvPr/>
        </p:nvSpPr>
        <p:spPr bwMode="auto">
          <a:xfrm rot="-5400000">
            <a:off x="7812882" y="27582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6/4/2015</a:t>
            </a:r>
          </a:p>
        </p:txBody>
      </p:sp>
      <p:sp>
        <p:nvSpPr>
          <p:cNvPr id="332815" name="TextBox 47"/>
          <p:cNvSpPr txBox="1">
            <a:spLocks noChangeArrowheads="1"/>
          </p:cNvSpPr>
          <p:nvPr/>
        </p:nvSpPr>
        <p:spPr bwMode="auto">
          <a:xfrm>
            <a:off x="466725" y="1268413"/>
            <a:ext cx="3313113" cy="369887"/>
          </a:xfrm>
          <a:prstGeom prst="rect">
            <a:avLst/>
          </a:prstGeom>
          <a:noFill/>
          <a:ln w="28575">
            <a:solidFill>
              <a:srgbClr val="6699FF"/>
            </a:solidFill>
            <a:miter lim="800000"/>
            <a:headEnd/>
            <a:tailEnd/>
          </a:ln>
        </p:spPr>
        <p:txBody>
          <a:bodyPr>
            <a:spAutoFit/>
          </a:bodyPr>
          <a:lstStyle/>
          <a:p>
            <a:pPr algn="ctr" eaLnBrk="1" hangingPunct="1"/>
            <a:r>
              <a:rPr lang="en-GB" sz="1800">
                <a:solidFill>
                  <a:schemeClr val="tx1"/>
                </a:solidFill>
              </a:rPr>
              <a:t>Multiple Arrangement Model</a:t>
            </a:r>
          </a:p>
        </p:txBody>
      </p:sp>
      <p:sp>
        <p:nvSpPr>
          <p:cNvPr id="332816" name="TextBox 47"/>
          <p:cNvSpPr txBox="1">
            <a:spLocks noChangeArrowheads="1"/>
          </p:cNvSpPr>
          <p:nvPr/>
        </p:nvSpPr>
        <p:spPr bwMode="auto">
          <a:xfrm>
            <a:off x="3049588" y="2133600"/>
            <a:ext cx="649287" cy="368300"/>
          </a:xfrm>
          <a:prstGeom prst="rect">
            <a:avLst/>
          </a:prstGeom>
          <a:noFill/>
          <a:ln w="19050">
            <a:solidFill>
              <a:srgbClr val="7030A0"/>
            </a:solidFill>
            <a:miter lim="800000"/>
            <a:headEnd/>
            <a:tailEnd/>
          </a:ln>
        </p:spPr>
        <p:txBody>
          <a:bodyPr>
            <a:spAutoFit/>
          </a:bodyPr>
          <a:lstStyle/>
          <a:p>
            <a:pPr algn="ctr" eaLnBrk="1" hangingPunct="1"/>
            <a:r>
              <a:rPr lang="en-GB" sz="1800" b="1">
                <a:solidFill>
                  <a:srgbClr val="7030A0"/>
                </a:solidFill>
              </a:rPr>
              <a:t>£</a:t>
            </a:r>
          </a:p>
        </p:txBody>
      </p:sp>
      <p:cxnSp>
        <p:nvCxnSpPr>
          <p:cNvPr id="52" name="Straight Connector 51"/>
          <p:cNvCxnSpPr/>
          <p:nvPr/>
        </p:nvCxnSpPr>
        <p:spPr>
          <a:xfrm rot="5400000">
            <a:off x="975519" y="3136107"/>
            <a:ext cx="287178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32818" name="TextBox 62"/>
          <p:cNvSpPr txBox="1">
            <a:spLocks noChangeArrowheads="1"/>
          </p:cNvSpPr>
          <p:nvPr/>
        </p:nvSpPr>
        <p:spPr bwMode="auto">
          <a:xfrm>
            <a:off x="468313" y="1908175"/>
            <a:ext cx="1582737" cy="368300"/>
          </a:xfrm>
          <a:prstGeom prst="rect">
            <a:avLst/>
          </a:prstGeom>
          <a:noFill/>
          <a:ln w="19050">
            <a:solidFill>
              <a:schemeClr val="tx1"/>
            </a:solidFill>
            <a:miter lim="800000"/>
            <a:headEnd/>
            <a:tailEnd/>
          </a:ln>
        </p:spPr>
        <p:txBody>
          <a:bodyPr>
            <a:spAutoFit/>
          </a:bodyPr>
          <a:lstStyle/>
          <a:p>
            <a:pPr algn="ctr" eaLnBrk="1" hangingPunct="1"/>
            <a:r>
              <a:rPr lang="en-GB" sz="1800" b="1">
                <a:solidFill>
                  <a:schemeClr val="tx1"/>
                </a:solidFill>
              </a:rPr>
              <a:t>Transfer</a:t>
            </a:r>
          </a:p>
        </p:txBody>
      </p:sp>
      <p:sp>
        <p:nvSpPr>
          <p:cNvPr id="332819" name="TextBox 85"/>
          <p:cNvSpPr txBox="1">
            <a:spLocks noChangeArrowheads="1"/>
          </p:cNvSpPr>
          <p:nvPr/>
        </p:nvSpPr>
        <p:spPr bwMode="auto">
          <a:xfrm>
            <a:off x="2401888" y="2133600"/>
            <a:ext cx="647700" cy="368300"/>
          </a:xfrm>
          <a:prstGeom prst="rect">
            <a:avLst/>
          </a:prstGeom>
          <a:noFill/>
          <a:ln w="19050">
            <a:solidFill>
              <a:srgbClr val="FF0000"/>
            </a:solidFill>
            <a:miter lim="800000"/>
            <a:headEnd/>
            <a:tailEnd/>
          </a:ln>
        </p:spPr>
        <p:txBody>
          <a:bodyPr>
            <a:spAutoFit/>
          </a:bodyPr>
          <a:lstStyle/>
          <a:p>
            <a:pPr algn="ctr" eaLnBrk="1" hangingPunct="1"/>
            <a:r>
              <a:rPr lang="en-GB" sz="1800" b="1">
                <a:solidFill>
                  <a:srgbClr val="FF0000"/>
                </a:solidFill>
              </a:rPr>
              <a:t>£</a:t>
            </a:r>
          </a:p>
        </p:txBody>
      </p:sp>
      <p:sp>
        <p:nvSpPr>
          <p:cNvPr id="332820" name="TextBox 87"/>
          <p:cNvSpPr txBox="1">
            <a:spLocks noChangeArrowheads="1"/>
          </p:cNvSpPr>
          <p:nvPr/>
        </p:nvSpPr>
        <p:spPr bwMode="auto">
          <a:xfrm>
            <a:off x="2401888" y="1763713"/>
            <a:ext cx="647700" cy="369887"/>
          </a:xfrm>
          <a:prstGeom prst="rect">
            <a:avLst/>
          </a:prstGeom>
          <a:noFill/>
          <a:ln w="19050">
            <a:solidFill>
              <a:srgbClr val="00B050"/>
            </a:solidFill>
            <a:miter lim="800000"/>
            <a:headEnd/>
            <a:tailEnd/>
          </a:ln>
        </p:spPr>
        <p:txBody>
          <a:bodyPr>
            <a:spAutoFit/>
          </a:bodyPr>
          <a:lstStyle/>
          <a:p>
            <a:pPr algn="ctr" eaLnBrk="1" hangingPunct="1"/>
            <a:r>
              <a:rPr lang="en-GB" sz="1800" b="1">
                <a:solidFill>
                  <a:srgbClr val="00B050"/>
                </a:solidFill>
              </a:rPr>
              <a:t>£</a:t>
            </a:r>
          </a:p>
        </p:txBody>
      </p:sp>
      <p:sp>
        <p:nvSpPr>
          <p:cNvPr id="332821" name="TextBox 88"/>
          <p:cNvSpPr txBox="1">
            <a:spLocks noChangeArrowheads="1"/>
          </p:cNvSpPr>
          <p:nvPr/>
        </p:nvSpPr>
        <p:spPr bwMode="auto">
          <a:xfrm>
            <a:off x="3049588" y="1763713"/>
            <a:ext cx="649287" cy="369887"/>
          </a:xfrm>
          <a:prstGeom prst="rect">
            <a:avLst/>
          </a:prstGeom>
          <a:noFill/>
          <a:ln w="19050">
            <a:solidFill>
              <a:srgbClr val="0070C0"/>
            </a:solidFill>
            <a:miter lim="800000"/>
            <a:headEnd/>
            <a:tailEnd/>
          </a:ln>
        </p:spPr>
        <p:txBody>
          <a:bodyPr>
            <a:spAutoFit/>
          </a:bodyPr>
          <a:lstStyle/>
          <a:p>
            <a:pPr algn="ctr" eaLnBrk="1" hangingPunct="1"/>
            <a:r>
              <a:rPr lang="en-GB" sz="1800" b="1">
                <a:solidFill>
                  <a:srgbClr val="0070C0"/>
                </a:solidFill>
              </a:rPr>
              <a:t>£</a:t>
            </a:r>
          </a:p>
        </p:txBody>
      </p:sp>
      <p:cxnSp>
        <p:nvCxnSpPr>
          <p:cNvPr id="60" name="Straight Arrow Connector 59"/>
          <p:cNvCxnSpPr/>
          <p:nvPr/>
        </p:nvCxnSpPr>
        <p:spPr>
          <a:xfrm>
            <a:off x="539750" y="2420938"/>
            <a:ext cx="1800225" cy="15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a:off x="3313907" y="3086893"/>
            <a:ext cx="2952750" cy="3651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2" name="TextBox 61"/>
          <p:cNvSpPr txBox="1">
            <a:spLocks noChangeArrowheads="1"/>
          </p:cNvSpPr>
          <p:nvPr/>
        </p:nvSpPr>
        <p:spPr bwMode="auto">
          <a:xfrm>
            <a:off x="4284663" y="1258888"/>
            <a:ext cx="1079500" cy="369887"/>
          </a:xfrm>
          <a:prstGeom prst="rect">
            <a:avLst/>
          </a:prstGeom>
          <a:noFill/>
          <a:ln w="9525">
            <a:solidFill>
              <a:srgbClr val="FF0000"/>
            </a:solidFill>
            <a:miter lim="800000"/>
            <a:headEnd/>
            <a:tailEnd/>
          </a:ln>
        </p:spPr>
        <p:txBody>
          <a:bodyPr>
            <a:spAutoFit/>
          </a:bodyPr>
          <a:lstStyle/>
          <a:p>
            <a:pPr algn="ctr" eaLnBrk="1" hangingPunct="1"/>
            <a:r>
              <a:rPr lang="en-GB" sz="1800" b="1">
                <a:solidFill>
                  <a:srgbClr val="FF0000"/>
                </a:solidFill>
              </a:rPr>
              <a:t>Age 75</a:t>
            </a:r>
          </a:p>
        </p:txBody>
      </p:sp>
      <p:cxnSp>
        <p:nvCxnSpPr>
          <p:cNvPr id="65" name="Straight Arrow Connector 64"/>
          <p:cNvCxnSpPr/>
          <p:nvPr/>
        </p:nvCxnSpPr>
        <p:spPr>
          <a:xfrm>
            <a:off x="3851275" y="2133600"/>
            <a:ext cx="936625"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a:spLocks noChangeArrowheads="1"/>
          </p:cNvSpPr>
          <p:nvPr/>
        </p:nvSpPr>
        <p:spPr bwMode="auto">
          <a:xfrm>
            <a:off x="4787900" y="1773238"/>
            <a:ext cx="1079500" cy="708025"/>
          </a:xfrm>
          <a:prstGeom prst="rect">
            <a:avLst/>
          </a:prstGeom>
          <a:noFill/>
          <a:ln w="9525">
            <a:solidFill>
              <a:srgbClr val="FF0000"/>
            </a:solidFill>
            <a:miter lim="800000"/>
            <a:headEnd/>
            <a:tailEnd/>
          </a:ln>
        </p:spPr>
        <p:txBody>
          <a:bodyPr>
            <a:spAutoFit/>
          </a:bodyPr>
          <a:lstStyle/>
          <a:p>
            <a:pPr algn="ctr" eaLnBrk="1" hangingPunct="1"/>
            <a:r>
              <a:rPr lang="en-GB" sz="4000" b="1">
                <a:solidFill>
                  <a:srgbClr val="FF0000"/>
                </a:solidFill>
              </a:rPr>
              <a:t>£</a:t>
            </a:r>
          </a:p>
        </p:txBody>
      </p:sp>
      <p:sp>
        <p:nvSpPr>
          <p:cNvPr id="69" name="TextBox 68"/>
          <p:cNvSpPr txBox="1">
            <a:spLocks noChangeArrowheads="1"/>
          </p:cNvSpPr>
          <p:nvPr/>
        </p:nvSpPr>
        <p:spPr bwMode="auto">
          <a:xfrm>
            <a:off x="6443663" y="1125538"/>
            <a:ext cx="1944687" cy="1476375"/>
          </a:xfrm>
          <a:prstGeom prst="rect">
            <a:avLst/>
          </a:prstGeom>
          <a:noFill/>
          <a:ln w="9525">
            <a:solidFill>
              <a:srgbClr val="007DC3"/>
            </a:solidFill>
            <a:miter lim="800000"/>
            <a:headEnd/>
            <a:tailEnd/>
          </a:ln>
        </p:spPr>
        <p:txBody>
          <a:bodyPr>
            <a:spAutoFit/>
          </a:bodyPr>
          <a:lstStyle/>
          <a:p>
            <a:pPr algn="ctr" eaLnBrk="1" hangingPunct="1"/>
            <a:r>
              <a:rPr lang="en-GB" sz="1800">
                <a:solidFill>
                  <a:schemeClr val="tx1"/>
                </a:solidFill>
              </a:rPr>
              <a:t>Currently arrangements can be amalgamated at age 75</a:t>
            </a:r>
          </a:p>
        </p:txBody>
      </p:sp>
      <p:cxnSp>
        <p:nvCxnSpPr>
          <p:cNvPr id="71" name="Shape 70"/>
          <p:cNvCxnSpPr>
            <a:endCxn id="68" idx="3"/>
          </p:cNvCxnSpPr>
          <p:nvPr/>
        </p:nvCxnSpPr>
        <p:spPr>
          <a:xfrm rot="5400000">
            <a:off x="5834063" y="1517650"/>
            <a:ext cx="642937" cy="576263"/>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pic>
        <p:nvPicPr>
          <p:cNvPr id="332829"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1000"/>
                                        <p:tgtEl>
                                          <p:spTgt spid="62"/>
                                        </p:tgtEl>
                                      </p:cBhvr>
                                    </p:animEffect>
                                    <p:anim calcmode="lin" valueType="num">
                                      <p:cBhvr>
                                        <p:cTn id="13" dur="1000" fill="hold"/>
                                        <p:tgtEl>
                                          <p:spTgt spid="62"/>
                                        </p:tgtEl>
                                        <p:attrNameLst>
                                          <p:attrName>ppt_x</p:attrName>
                                        </p:attrNameLst>
                                      </p:cBhvr>
                                      <p:tavLst>
                                        <p:tav tm="0">
                                          <p:val>
                                            <p:strVal val="#ppt_x"/>
                                          </p:val>
                                        </p:tav>
                                        <p:tav tm="100000">
                                          <p:val>
                                            <p:strVal val="#ppt_x"/>
                                          </p:val>
                                        </p:tav>
                                      </p:tavLst>
                                    </p:anim>
                                    <p:anim calcmode="lin" valueType="num">
                                      <p:cBhvr>
                                        <p:cTn id="14"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1000" fill="hold"/>
                                        <p:tgtEl>
                                          <p:spTgt spid="65"/>
                                        </p:tgtEl>
                                        <p:attrNameLst>
                                          <p:attrName>ppt_x</p:attrName>
                                        </p:attrNameLst>
                                      </p:cBhvr>
                                      <p:tavLst>
                                        <p:tav tm="0">
                                          <p:val>
                                            <p:strVal val="0-#ppt_w/2"/>
                                          </p:val>
                                        </p:tav>
                                        <p:tav tm="100000">
                                          <p:val>
                                            <p:strVal val="#ppt_x"/>
                                          </p:val>
                                        </p:tav>
                                      </p:tavLst>
                                    </p:anim>
                                    <p:anim calcmode="lin" valueType="num">
                                      <p:cBhvr additive="base">
                                        <p:cTn id="20" dur="1000" fill="hold"/>
                                        <p:tgtEl>
                                          <p:spTgt spid="6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additive="base">
                                        <p:cTn id="23" dur="1000" fill="hold"/>
                                        <p:tgtEl>
                                          <p:spTgt spid="68"/>
                                        </p:tgtEl>
                                        <p:attrNameLst>
                                          <p:attrName>ppt_x</p:attrName>
                                        </p:attrNameLst>
                                      </p:cBhvr>
                                      <p:tavLst>
                                        <p:tav tm="0">
                                          <p:val>
                                            <p:strVal val="0-#ppt_w/2"/>
                                          </p:val>
                                        </p:tav>
                                        <p:tav tm="100000">
                                          <p:val>
                                            <p:strVal val="#ppt_x"/>
                                          </p:val>
                                        </p:tav>
                                      </p:tavLst>
                                    </p:anim>
                                    <p:anim calcmode="lin" valueType="num">
                                      <p:cBhvr additive="base">
                                        <p:cTn id="24" dur="10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8" grpId="0" animBg="1"/>
      <p:bldP spid="69" grpId="0" animBg="1"/>
    </p:bldLst>
  </p:timing>
</p:sld>
</file>

<file path=ppt/slides/slide1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3825" name="Text Box 3"/>
          <p:cNvSpPr txBox="1">
            <a:spLocks noChangeArrowheads="1"/>
          </p:cNvSpPr>
          <p:nvPr/>
        </p:nvSpPr>
        <p:spPr bwMode="auto">
          <a:xfrm>
            <a:off x="357188" y="404813"/>
            <a:ext cx="8429625" cy="584200"/>
          </a:xfrm>
          <a:prstGeom prst="rect">
            <a:avLst/>
          </a:prstGeom>
          <a:noFill/>
          <a:ln w="9525">
            <a:noFill/>
            <a:miter lim="800000"/>
            <a:headEnd/>
            <a:tailEnd/>
          </a:ln>
        </p:spPr>
        <p:txBody>
          <a:bodyPr>
            <a:spAutoFit/>
          </a:bodyPr>
          <a:lstStyle/>
          <a:p>
            <a:pPr marL="361950" indent="-361950" eaLnBrk="1" hangingPunct="1">
              <a:spcBef>
                <a:spcPct val="50000"/>
              </a:spcBef>
            </a:pPr>
            <a:r>
              <a:rPr lang="en-GB" sz="3200" b="1">
                <a:solidFill>
                  <a:srgbClr val="6699FF"/>
                </a:solidFill>
              </a:rPr>
              <a:t>Issue 7: Lack of amalgamation</a:t>
            </a:r>
            <a:endParaRPr lang="en-GB">
              <a:solidFill>
                <a:schemeClr val="tx1"/>
              </a:solidFill>
            </a:endParaRPr>
          </a:p>
        </p:txBody>
      </p:sp>
      <p:cxnSp>
        <p:nvCxnSpPr>
          <p:cNvPr id="333826" name="Straight Connector 6"/>
          <p:cNvCxnSpPr>
            <a:cxnSpLocks noChangeShapeType="1"/>
          </p:cNvCxnSpPr>
          <p:nvPr/>
        </p:nvCxnSpPr>
        <p:spPr bwMode="auto">
          <a:xfrm>
            <a:off x="285750" y="4083050"/>
            <a:ext cx="8572500" cy="0"/>
          </a:xfrm>
          <a:prstGeom prst="line">
            <a:avLst/>
          </a:prstGeom>
          <a:noFill/>
          <a:ln w="57150" algn="ctr">
            <a:solidFill>
              <a:schemeClr val="tx1"/>
            </a:solidFill>
            <a:round/>
            <a:headEnd/>
            <a:tailEnd/>
          </a:ln>
        </p:spPr>
      </p:cxnSp>
      <p:cxnSp>
        <p:nvCxnSpPr>
          <p:cNvPr id="333827" name="Straight Connector 9"/>
          <p:cNvCxnSpPr>
            <a:cxnSpLocks noChangeShapeType="1"/>
          </p:cNvCxnSpPr>
          <p:nvPr/>
        </p:nvCxnSpPr>
        <p:spPr bwMode="auto">
          <a:xfrm rot="5400000">
            <a:off x="928688" y="3868738"/>
            <a:ext cx="857250" cy="0"/>
          </a:xfrm>
          <a:prstGeom prst="line">
            <a:avLst/>
          </a:prstGeom>
          <a:noFill/>
          <a:ln w="19050" algn="ctr">
            <a:solidFill>
              <a:srgbClr val="6699FF"/>
            </a:solidFill>
            <a:round/>
            <a:headEnd/>
            <a:tailEnd/>
          </a:ln>
        </p:spPr>
      </p:cxnSp>
      <p:cxnSp>
        <p:nvCxnSpPr>
          <p:cNvPr id="333828" name="Straight Connector 10"/>
          <p:cNvCxnSpPr>
            <a:cxnSpLocks noChangeShapeType="1"/>
          </p:cNvCxnSpPr>
          <p:nvPr/>
        </p:nvCxnSpPr>
        <p:spPr bwMode="auto">
          <a:xfrm rot="5400000">
            <a:off x="2357438" y="3868738"/>
            <a:ext cx="857250" cy="0"/>
          </a:xfrm>
          <a:prstGeom prst="line">
            <a:avLst/>
          </a:prstGeom>
          <a:noFill/>
          <a:ln w="19050" algn="ctr">
            <a:solidFill>
              <a:srgbClr val="6699FF"/>
            </a:solidFill>
            <a:round/>
            <a:headEnd/>
            <a:tailEnd/>
          </a:ln>
        </p:spPr>
      </p:cxnSp>
      <p:cxnSp>
        <p:nvCxnSpPr>
          <p:cNvPr id="333829" name="Straight Connector 11"/>
          <p:cNvCxnSpPr>
            <a:cxnSpLocks noChangeShapeType="1"/>
          </p:cNvCxnSpPr>
          <p:nvPr/>
        </p:nvCxnSpPr>
        <p:spPr bwMode="auto">
          <a:xfrm rot="5400000">
            <a:off x="3786188" y="3868738"/>
            <a:ext cx="857250" cy="0"/>
          </a:xfrm>
          <a:prstGeom prst="line">
            <a:avLst/>
          </a:prstGeom>
          <a:noFill/>
          <a:ln w="19050" algn="ctr">
            <a:solidFill>
              <a:srgbClr val="6699FF"/>
            </a:solidFill>
            <a:round/>
            <a:headEnd/>
            <a:tailEnd/>
          </a:ln>
        </p:spPr>
      </p:cxnSp>
      <p:cxnSp>
        <p:nvCxnSpPr>
          <p:cNvPr id="333830" name="Straight Connector 12"/>
          <p:cNvCxnSpPr>
            <a:cxnSpLocks noChangeShapeType="1"/>
          </p:cNvCxnSpPr>
          <p:nvPr/>
        </p:nvCxnSpPr>
        <p:spPr bwMode="auto">
          <a:xfrm rot="5400000">
            <a:off x="5286375" y="3868738"/>
            <a:ext cx="857250" cy="0"/>
          </a:xfrm>
          <a:prstGeom prst="line">
            <a:avLst/>
          </a:prstGeom>
          <a:noFill/>
          <a:ln w="19050" algn="ctr">
            <a:solidFill>
              <a:srgbClr val="6699FF"/>
            </a:solidFill>
            <a:round/>
            <a:headEnd/>
            <a:tailEnd/>
          </a:ln>
        </p:spPr>
      </p:cxnSp>
      <p:cxnSp>
        <p:nvCxnSpPr>
          <p:cNvPr id="333831" name="Straight Connector 13"/>
          <p:cNvCxnSpPr>
            <a:cxnSpLocks noChangeShapeType="1"/>
          </p:cNvCxnSpPr>
          <p:nvPr/>
        </p:nvCxnSpPr>
        <p:spPr bwMode="auto">
          <a:xfrm rot="5400000">
            <a:off x="6715125" y="3868738"/>
            <a:ext cx="857250" cy="0"/>
          </a:xfrm>
          <a:prstGeom prst="line">
            <a:avLst/>
          </a:prstGeom>
          <a:noFill/>
          <a:ln w="19050" algn="ctr">
            <a:solidFill>
              <a:srgbClr val="6699FF"/>
            </a:solidFill>
            <a:round/>
            <a:headEnd/>
            <a:tailEnd/>
          </a:ln>
        </p:spPr>
      </p:cxnSp>
      <p:sp>
        <p:nvSpPr>
          <p:cNvPr id="333832" name="TextBox 14"/>
          <p:cNvSpPr txBox="1">
            <a:spLocks noChangeArrowheads="1"/>
          </p:cNvSpPr>
          <p:nvPr/>
        </p:nvSpPr>
        <p:spPr bwMode="auto">
          <a:xfrm rot="-5400000">
            <a:off x="610394" y="275193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6/4/2010</a:t>
            </a:r>
          </a:p>
        </p:txBody>
      </p:sp>
      <p:sp>
        <p:nvSpPr>
          <p:cNvPr id="333833" name="TextBox 15"/>
          <p:cNvSpPr txBox="1">
            <a:spLocks noChangeArrowheads="1"/>
          </p:cNvSpPr>
          <p:nvPr/>
        </p:nvSpPr>
        <p:spPr bwMode="auto">
          <a:xfrm rot="-5400000">
            <a:off x="2026444" y="275828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6/4/2011</a:t>
            </a:r>
          </a:p>
        </p:txBody>
      </p:sp>
      <p:sp>
        <p:nvSpPr>
          <p:cNvPr id="333834" name="TextBox 16"/>
          <p:cNvSpPr txBox="1">
            <a:spLocks noChangeArrowheads="1"/>
          </p:cNvSpPr>
          <p:nvPr/>
        </p:nvSpPr>
        <p:spPr bwMode="auto">
          <a:xfrm rot="-5400000">
            <a:off x="3455194" y="2751931"/>
            <a:ext cx="1435100" cy="369888"/>
          </a:xfrm>
          <a:prstGeom prst="rect">
            <a:avLst/>
          </a:prstGeom>
          <a:noFill/>
          <a:ln w="9525">
            <a:noFill/>
            <a:miter lim="800000"/>
            <a:headEnd/>
            <a:tailEnd/>
          </a:ln>
        </p:spPr>
        <p:txBody>
          <a:bodyPr>
            <a:spAutoFit/>
          </a:bodyPr>
          <a:lstStyle/>
          <a:p>
            <a:pPr eaLnBrk="1" hangingPunct="1"/>
            <a:r>
              <a:rPr lang="en-GB" sz="1800">
                <a:solidFill>
                  <a:schemeClr val="tx1"/>
                </a:solidFill>
              </a:rPr>
              <a:t>6/4/2012</a:t>
            </a:r>
          </a:p>
        </p:txBody>
      </p:sp>
      <p:sp>
        <p:nvSpPr>
          <p:cNvPr id="333835" name="TextBox 17"/>
          <p:cNvSpPr txBox="1">
            <a:spLocks noChangeArrowheads="1"/>
          </p:cNvSpPr>
          <p:nvPr/>
        </p:nvSpPr>
        <p:spPr bwMode="auto">
          <a:xfrm rot="-5400000">
            <a:off x="4955382" y="27582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6/4/2013</a:t>
            </a:r>
          </a:p>
        </p:txBody>
      </p:sp>
      <p:sp>
        <p:nvSpPr>
          <p:cNvPr id="333836" name="TextBox 18"/>
          <p:cNvSpPr txBox="1">
            <a:spLocks noChangeArrowheads="1"/>
          </p:cNvSpPr>
          <p:nvPr/>
        </p:nvSpPr>
        <p:spPr bwMode="auto">
          <a:xfrm rot="-5400000">
            <a:off x="6384132" y="27582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6/4/2014</a:t>
            </a:r>
          </a:p>
        </p:txBody>
      </p:sp>
      <p:cxnSp>
        <p:nvCxnSpPr>
          <p:cNvPr id="333837" name="Straight Connector 19"/>
          <p:cNvCxnSpPr>
            <a:cxnSpLocks noChangeShapeType="1"/>
          </p:cNvCxnSpPr>
          <p:nvPr/>
        </p:nvCxnSpPr>
        <p:spPr bwMode="auto">
          <a:xfrm rot="5400000">
            <a:off x="8143875" y="3868738"/>
            <a:ext cx="857250" cy="0"/>
          </a:xfrm>
          <a:prstGeom prst="line">
            <a:avLst/>
          </a:prstGeom>
          <a:noFill/>
          <a:ln w="19050" algn="ctr">
            <a:solidFill>
              <a:srgbClr val="6699FF"/>
            </a:solidFill>
            <a:round/>
            <a:headEnd/>
            <a:tailEnd/>
          </a:ln>
        </p:spPr>
      </p:cxnSp>
      <p:sp>
        <p:nvSpPr>
          <p:cNvPr id="333838" name="TextBox 20"/>
          <p:cNvSpPr txBox="1">
            <a:spLocks noChangeArrowheads="1"/>
          </p:cNvSpPr>
          <p:nvPr/>
        </p:nvSpPr>
        <p:spPr bwMode="auto">
          <a:xfrm rot="-5400000">
            <a:off x="7812882" y="2758281"/>
            <a:ext cx="1435100" cy="369887"/>
          </a:xfrm>
          <a:prstGeom prst="rect">
            <a:avLst/>
          </a:prstGeom>
          <a:noFill/>
          <a:ln w="9525">
            <a:noFill/>
            <a:miter lim="800000"/>
            <a:headEnd/>
            <a:tailEnd/>
          </a:ln>
        </p:spPr>
        <p:txBody>
          <a:bodyPr>
            <a:spAutoFit/>
          </a:bodyPr>
          <a:lstStyle/>
          <a:p>
            <a:pPr eaLnBrk="1" hangingPunct="1"/>
            <a:r>
              <a:rPr lang="en-GB" sz="1800">
                <a:solidFill>
                  <a:schemeClr val="tx1"/>
                </a:solidFill>
              </a:rPr>
              <a:t>6/4/2015</a:t>
            </a:r>
          </a:p>
        </p:txBody>
      </p:sp>
      <p:sp>
        <p:nvSpPr>
          <p:cNvPr id="333839" name="TextBox 47"/>
          <p:cNvSpPr txBox="1">
            <a:spLocks noChangeArrowheads="1"/>
          </p:cNvSpPr>
          <p:nvPr/>
        </p:nvSpPr>
        <p:spPr bwMode="auto">
          <a:xfrm>
            <a:off x="466725" y="1268413"/>
            <a:ext cx="3313113" cy="369887"/>
          </a:xfrm>
          <a:prstGeom prst="rect">
            <a:avLst/>
          </a:prstGeom>
          <a:noFill/>
          <a:ln w="28575">
            <a:solidFill>
              <a:srgbClr val="6699FF"/>
            </a:solidFill>
            <a:miter lim="800000"/>
            <a:headEnd/>
            <a:tailEnd/>
          </a:ln>
        </p:spPr>
        <p:txBody>
          <a:bodyPr>
            <a:spAutoFit/>
          </a:bodyPr>
          <a:lstStyle/>
          <a:p>
            <a:pPr algn="ctr" eaLnBrk="1" hangingPunct="1"/>
            <a:r>
              <a:rPr lang="en-GB" sz="1800">
                <a:solidFill>
                  <a:schemeClr val="tx1"/>
                </a:solidFill>
              </a:rPr>
              <a:t>Multiple Arrangement Model</a:t>
            </a:r>
          </a:p>
        </p:txBody>
      </p:sp>
      <p:sp>
        <p:nvSpPr>
          <p:cNvPr id="333840" name="TextBox 47"/>
          <p:cNvSpPr txBox="1">
            <a:spLocks noChangeArrowheads="1"/>
          </p:cNvSpPr>
          <p:nvPr/>
        </p:nvSpPr>
        <p:spPr bwMode="auto">
          <a:xfrm>
            <a:off x="3049588" y="2133600"/>
            <a:ext cx="649287" cy="368300"/>
          </a:xfrm>
          <a:prstGeom prst="rect">
            <a:avLst/>
          </a:prstGeom>
          <a:noFill/>
          <a:ln w="19050">
            <a:solidFill>
              <a:srgbClr val="7030A0"/>
            </a:solidFill>
            <a:miter lim="800000"/>
            <a:headEnd/>
            <a:tailEnd/>
          </a:ln>
        </p:spPr>
        <p:txBody>
          <a:bodyPr>
            <a:spAutoFit/>
          </a:bodyPr>
          <a:lstStyle/>
          <a:p>
            <a:pPr algn="ctr" eaLnBrk="1" hangingPunct="1"/>
            <a:r>
              <a:rPr lang="en-GB" sz="1800" b="1">
                <a:solidFill>
                  <a:srgbClr val="7030A0"/>
                </a:solidFill>
              </a:rPr>
              <a:t>£</a:t>
            </a:r>
          </a:p>
        </p:txBody>
      </p:sp>
      <p:cxnSp>
        <p:nvCxnSpPr>
          <p:cNvPr id="52" name="Straight Connector 51"/>
          <p:cNvCxnSpPr/>
          <p:nvPr/>
        </p:nvCxnSpPr>
        <p:spPr>
          <a:xfrm rot="5400000">
            <a:off x="975519" y="3136107"/>
            <a:ext cx="2871787"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33842" name="TextBox 62"/>
          <p:cNvSpPr txBox="1">
            <a:spLocks noChangeArrowheads="1"/>
          </p:cNvSpPr>
          <p:nvPr/>
        </p:nvSpPr>
        <p:spPr bwMode="auto">
          <a:xfrm>
            <a:off x="468313" y="1908175"/>
            <a:ext cx="1582737" cy="368300"/>
          </a:xfrm>
          <a:prstGeom prst="rect">
            <a:avLst/>
          </a:prstGeom>
          <a:noFill/>
          <a:ln w="19050">
            <a:solidFill>
              <a:schemeClr val="tx1"/>
            </a:solidFill>
            <a:miter lim="800000"/>
            <a:headEnd/>
            <a:tailEnd/>
          </a:ln>
        </p:spPr>
        <p:txBody>
          <a:bodyPr>
            <a:spAutoFit/>
          </a:bodyPr>
          <a:lstStyle/>
          <a:p>
            <a:pPr algn="ctr" eaLnBrk="1" hangingPunct="1"/>
            <a:r>
              <a:rPr lang="en-GB" sz="1800" b="1">
                <a:solidFill>
                  <a:schemeClr val="tx1"/>
                </a:solidFill>
              </a:rPr>
              <a:t>Transfer</a:t>
            </a:r>
          </a:p>
        </p:txBody>
      </p:sp>
      <p:sp>
        <p:nvSpPr>
          <p:cNvPr id="333843" name="TextBox 85"/>
          <p:cNvSpPr txBox="1">
            <a:spLocks noChangeArrowheads="1"/>
          </p:cNvSpPr>
          <p:nvPr/>
        </p:nvSpPr>
        <p:spPr bwMode="auto">
          <a:xfrm>
            <a:off x="2401888" y="2133600"/>
            <a:ext cx="647700" cy="368300"/>
          </a:xfrm>
          <a:prstGeom prst="rect">
            <a:avLst/>
          </a:prstGeom>
          <a:noFill/>
          <a:ln w="19050">
            <a:solidFill>
              <a:srgbClr val="FF0000"/>
            </a:solidFill>
            <a:miter lim="800000"/>
            <a:headEnd/>
            <a:tailEnd/>
          </a:ln>
        </p:spPr>
        <p:txBody>
          <a:bodyPr>
            <a:spAutoFit/>
          </a:bodyPr>
          <a:lstStyle/>
          <a:p>
            <a:pPr algn="ctr" eaLnBrk="1" hangingPunct="1"/>
            <a:r>
              <a:rPr lang="en-GB" sz="1800" b="1">
                <a:solidFill>
                  <a:srgbClr val="FF0000"/>
                </a:solidFill>
              </a:rPr>
              <a:t>£</a:t>
            </a:r>
          </a:p>
        </p:txBody>
      </p:sp>
      <p:sp>
        <p:nvSpPr>
          <p:cNvPr id="333844" name="TextBox 87"/>
          <p:cNvSpPr txBox="1">
            <a:spLocks noChangeArrowheads="1"/>
          </p:cNvSpPr>
          <p:nvPr/>
        </p:nvSpPr>
        <p:spPr bwMode="auto">
          <a:xfrm>
            <a:off x="2401888" y="1763713"/>
            <a:ext cx="647700" cy="369887"/>
          </a:xfrm>
          <a:prstGeom prst="rect">
            <a:avLst/>
          </a:prstGeom>
          <a:noFill/>
          <a:ln w="19050">
            <a:solidFill>
              <a:srgbClr val="00B050"/>
            </a:solidFill>
            <a:miter lim="800000"/>
            <a:headEnd/>
            <a:tailEnd/>
          </a:ln>
        </p:spPr>
        <p:txBody>
          <a:bodyPr>
            <a:spAutoFit/>
          </a:bodyPr>
          <a:lstStyle/>
          <a:p>
            <a:pPr algn="ctr" eaLnBrk="1" hangingPunct="1"/>
            <a:r>
              <a:rPr lang="en-GB" sz="1800" b="1">
                <a:solidFill>
                  <a:srgbClr val="00B050"/>
                </a:solidFill>
              </a:rPr>
              <a:t>£</a:t>
            </a:r>
          </a:p>
        </p:txBody>
      </p:sp>
      <p:sp>
        <p:nvSpPr>
          <p:cNvPr id="333845" name="TextBox 88"/>
          <p:cNvSpPr txBox="1">
            <a:spLocks noChangeArrowheads="1"/>
          </p:cNvSpPr>
          <p:nvPr/>
        </p:nvSpPr>
        <p:spPr bwMode="auto">
          <a:xfrm>
            <a:off x="3049588" y="1763713"/>
            <a:ext cx="649287" cy="369887"/>
          </a:xfrm>
          <a:prstGeom prst="rect">
            <a:avLst/>
          </a:prstGeom>
          <a:noFill/>
          <a:ln w="19050">
            <a:solidFill>
              <a:srgbClr val="0070C0"/>
            </a:solidFill>
            <a:miter lim="800000"/>
            <a:headEnd/>
            <a:tailEnd/>
          </a:ln>
        </p:spPr>
        <p:txBody>
          <a:bodyPr>
            <a:spAutoFit/>
          </a:bodyPr>
          <a:lstStyle/>
          <a:p>
            <a:pPr algn="ctr" eaLnBrk="1" hangingPunct="1"/>
            <a:r>
              <a:rPr lang="en-GB" sz="1800" b="1">
                <a:solidFill>
                  <a:srgbClr val="0070C0"/>
                </a:solidFill>
              </a:rPr>
              <a:t>£</a:t>
            </a:r>
          </a:p>
        </p:txBody>
      </p:sp>
      <p:cxnSp>
        <p:nvCxnSpPr>
          <p:cNvPr id="60" name="Straight Arrow Connector 59"/>
          <p:cNvCxnSpPr/>
          <p:nvPr/>
        </p:nvCxnSpPr>
        <p:spPr>
          <a:xfrm>
            <a:off x="539750" y="2420938"/>
            <a:ext cx="1800225" cy="158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a:off x="3313907" y="3086893"/>
            <a:ext cx="2952750" cy="3651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33848" name="TextBox 61"/>
          <p:cNvSpPr txBox="1">
            <a:spLocks noChangeArrowheads="1"/>
          </p:cNvSpPr>
          <p:nvPr/>
        </p:nvSpPr>
        <p:spPr bwMode="auto">
          <a:xfrm>
            <a:off x="4284663" y="1258888"/>
            <a:ext cx="1079500" cy="369887"/>
          </a:xfrm>
          <a:prstGeom prst="rect">
            <a:avLst/>
          </a:prstGeom>
          <a:noFill/>
          <a:ln w="9525">
            <a:solidFill>
              <a:srgbClr val="FF0000"/>
            </a:solidFill>
            <a:miter lim="800000"/>
            <a:headEnd/>
            <a:tailEnd/>
          </a:ln>
        </p:spPr>
        <p:txBody>
          <a:bodyPr>
            <a:spAutoFit/>
          </a:bodyPr>
          <a:lstStyle/>
          <a:p>
            <a:pPr algn="ctr" eaLnBrk="1" hangingPunct="1"/>
            <a:r>
              <a:rPr lang="en-GB" sz="1800" b="1">
                <a:solidFill>
                  <a:srgbClr val="FF0000"/>
                </a:solidFill>
              </a:rPr>
              <a:t>Age 75</a:t>
            </a:r>
          </a:p>
        </p:txBody>
      </p:sp>
      <p:cxnSp>
        <p:nvCxnSpPr>
          <p:cNvPr id="65" name="Straight Arrow Connector 64"/>
          <p:cNvCxnSpPr/>
          <p:nvPr/>
        </p:nvCxnSpPr>
        <p:spPr>
          <a:xfrm>
            <a:off x="3851275" y="2133600"/>
            <a:ext cx="936625"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3850" name="TextBox 68"/>
          <p:cNvSpPr txBox="1">
            <a:spLocks noChangeArrowheads="1"/>
          </p:cNvSpPr>
          <p:nvPr/>
        </p:nvSpPr>
        <p:spPr bwMode="auto">
          <a:xfrm>
            <a:off x="6659563" y="1125538"/>
            <a:ext cx="1944687" cy="1200150"/>
          </a:xfrm>
          <a:prstGeom prst="rect">
            <a:avLst/>
          </a:prstGeom>
          <a:noFill/>
          <a:ln w="9525">
            <a:solidFill>
              <a:srgbClr val="007DC3"/>
            </a:solidFill>
            <a:miter lim="800000"/>
            <a:headEnd/>
            <a:tailEnd/>
          </a:ln>
        </p:spPr>
        <p:txBody>
          <a:bodyPr>
            <a:spAutoFit/>
          </a:bodyPr>
          <a:lstStyle/>
          <a:p>
            <a:pPr algn="ctr" eaLnBrk="1" hangingPunct="1"/>
            <a:r>
              <a:rPr lang="en-GB" sz="1800">
                <a:solidFill>
                  <a:schemeClr val="tx1"/>
                </a:solidFill>
              </a:rPr>
              <a:t>New rules will not give this opportunity to amalgamate</a:t>
            </a:r>
          </a:p>
        </p:txBody>
      </p:sp>
      <p:cxnSp>
        <p:nvCxnSpPr>
          <p:cNvPr id="71" name="Shape 70"/>
          <p:cNvCxnSpPr>
            <a:stCxn id="333850" idx="1"/>
          </p:cNvCxnSpPr>
          <p:nvPr/>
        </p:nvCxnSpPr>
        <p:spPr>
          <a:xfrm rot="10800000" flipV="1">
            <a:off x="6084888" y="1725613"/>
            <a:ext cx="574675" cy="479425"/>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333852" name="TextBox 29"/>
          <p:cNvSpPr txBox="1">
            <a:spLocks noChangeArrowheads="1"/>
          </p:cNvSpPr>
          <p:nvPr/>
        </p:nvSpPr>
        <p:spPr bwMode="auto">
          <a:xfrm>
            <a:off x="5435600" y="2141538"/>
            <a:ext cx="649288" cy="369887"/>
          </a:xfrm>
          <a:prstGeom prst="rect">
            <a:avLst/>
          </a:prstGeom>
          <a:noFill/>
          <a:ln w="19050">
            <a:solidFill>
              <a:srgbClr val="7030A0"/>
            </a:solidFill>
            <a:miter lim="800000"/>
            <a:headEnd/>
            <a:tailEnd/>
          </a:ln>
        </p:spPr>
        <p:txBody>
          <a:bodyPr>
            <a:spAutoFit/>
          </a:bodyPr>
          <a:lstStyle/>
          <a:p>
            <a:pPr algn="ctr" eaLnBrk="1" hangingPunct="1"/>
            <a:r>
              <a:rPr lang="en-GB" sz="1800" b="1">
                <a:solidFill>
                  <a:srgbClr val="7030A0"/>
                </a:solidFill>
              </a:rPr>
              <a:t>£</a:t>
            </a:r>
          </a:p>
        </p:txBody>
      </p:sp>
      <p:sp>
        <p:nvSpPr>
          <p:cNvPr id="333853" name="TextBox 30"/>
          <p:cNvSpPr txBox="1">
            <a:spLocks noChangeArrowheads="1"/>
          </p:cNvSpPr>
          <p:nvPr/>
        </p:nvSpPr>
        <p:spPr bwMode="auto">
          <a:xfrm>
            <a:off x="4787900" y="2141538"/>
            <a:ext cx="647700" cy="369887"/>
          </a:xfrm>
          <a:prstGeom prst="rect">
            <a:avLst/>
          </a:prstGeom>
          <a:noFill/>
          <a:ln w="19050">
            <a:solidFill>
              <a:srgbClr val="FF0000"/>
            </a:solidFill>
            <a:miter lim="800000"/>
            <a:headEnd/>
            <a:tailEnd/>
          </a:ln>
        </p:spPr>
        <p:txBody>
          <a:bodyPr>
            <a:spAutoFit/>
          </a:bodyPr>
          <a:lstStyle/>
          <a:p>
            <a:pPr algn="ctr" eaLnBrk="1" hangingPunct="1"/>
            <a:r>
              <a:rPr lang="en-GB" sz="1800" b="1">
                <a:solidFill>
                  <a:srgbClr val="FF0000"/>
                </a:solidFill>
              </a:rPr>
              <a:t>£</a:t>
            </a:r>
          </a:p>
        </p:txBody>
      </p:sp>
      <p:sp>
        <p:nvSpPr>
          <p:cNvPr id="333854" name="TextBox 31"/>
          <p:cNvSpPr txBox="1">
            <a:spLocks noChangeArrowheads="1"/>
          </p:cNvSpPr>
          <p:nvPr/>
        </p:nvSpPr>
        <p:spPr bwMode="auto">
          <a:xfrm>
            <a:off x="4787900" y="1773238"/>
            <a:ext cx="647700" cy="368300"/>
          </a:xfrm>
          <a:prstGeom prst="rect">
            <a:avLst/>
          </a:prstGeom>
          <a:noFill/>
          <a:ln w="19050">
            <a:solidFill>
              <a:srgbClr val="00B050"/>
            </a:solidFill>
            <a:miter lim="800000"/>
            <a:headEnd/>
            <a:tailEnd/>
          </a:ln>
        </p:spPr>
        <p:txBody>
          <a:bodyPr>
            <a:spAutoFit/>
          </a:bodyPr>
          <a:lstStyle/>
          <a:p>
            <a:pPr algn="ctr" eaLnBrk="1" hangingPunct="1"/>
            <a:r>
              <a:rPr lang="en-GB" sz="1800" b="1">
                <a:solidFill>
                  <a:srgbClr val="00B050"/>
                </a:solidFill>
              </a:rPr>
              <a:t>£</a:t>
            </a:r>
          </a:p>
        </p:txBody>
      </p:sp>
      <p:sp>
        <p:nvSpPr>
          <p:cNvPr id="333855" name="TextBox 32"/>
          <p:cNvSpPr txBox="1">
            <a:spLocks noChangeArrowheads="1"/>
          </p:cNvSpPr>
          <p:nvPr/>
        </p:nvSpPr>
        <p:spPr bwMode="auto">
          <a:xfrm>
            <a:off x="5435600" y="1773238"/>
            <a:ext cx="649288" cy="368300"/>
          </a:xfrm>
          <a:prstGeom prst="rect">
            <a:avLst/>
          </a:prstGeom>
          <a:noFill/>
          <a:ln w="19050">
            <a:solidFill>
              <a:srgbClr val="0070C0"/>
            </a:solidFill>
            <a:miter lim="800000"/>
            <a:headEnd/>
            <a:tailEnd/>
          </a:ln>
        </p:spPr>
        <p:txBody>
          <a:bodyPr>
            <a:spAutoFit/>
          </a:bodyPr>
          <a:lstStyle/>
          <a:p>
            <a:pPr algn="ctr" eaLnBrk="1" hangingPunct="1"/>
            <a:r>
              <a:rPr lang="en-GB" sz="1800" b="1">
                <a:solidFill>
                  <a:srgbClr val="0070C0"/>
                </a:solidFill>
              </a:rPr>
              <a:t>£</a:t>
            </a:r>
          </a:p>
        </p:txBody>
      </p:sp>
      <p:sp>
        <p:nvSpPr>
          <p:cNvPr id="333856" name="TextBox 36"/>
          <p:cNvSpPr txBox="1">
            <a:spLocks noChangeArrowheads="1"/>
          </p:cNvSpPr>
          <p:nvPr/>
        </p:nvSpPr>
        <p:spPr bwMode="auto">
          <a:xfrm>
            <a:off x="4932363" y="4797425"/>
            <a:ext cx="3816350" cy="922338"/>
          </a:xfrm>
          <a:prstGeom prst="rect">
            <a:avLst/>
          </a:prstGeom>
          <a:noFill/>
          <a:ln w="9525">
            <a:noFill/>
            <a:miter lim="800000"/>
            <a:headEnd/>
            <a:tailEnd/>
          </a:ln>
        </p:spPr>
        <p:txBody>
          <a:bodyPr>
            <a:spAutoFit/>
          </a:bodyPr>
          <a:lstStyle/>
          <a:p>
            <a:pPr eaLnBrk="1" hangingPunct="1"/>
            <a:r>
              <a:rPr lang="en-GB" sz="1800">
                <a:solidFill>
                  <a:schemeClr val="tx1"/>
                </a:solidFill>
              </a:rPr>
              <a:t>Each arrangement will be reviewed on each of their anniversaries</a:t>
            </a:r>
          </a:p>
          <a:p>
            <a:pPr eaLnBrk="1" hangingPunct="1"/>
            <a:endParaRPr lang="en-GB" sz="1800">
              <a:solidFill>
                <a:schemeClr val="tx1"/>
              </a:solidFill>
            </a:endParaRPr>
          </a:p>
        </p:txBody>
      </p:sp>
      <p:pic>
        <p:nvPicPr>
          <p:cNvPr id="333857"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Text Box 3"/>
          <p:cNvSpPr txBox="1">
            <a:spLocks noChangeArrowheads="1"/>
          </p:cNvSpPr>
          <p:nvPr/>
        </p:nvSpPr>
        <p:spPr bwMode="auto">
          <a:xfrm>
            <a:off x="539750" y="404813"/>
            <a:ext cx="8032750" cy="4786312"/>
          </a:xfrm>
          <a:prstGeom prst="rect">
            <a:avLst/>
          </a:prstGeom>
          <a:noFill/>
          <a:ln w="9525">
            <a:noFill/>
            <a:miter lim="800000"/>
            <a:headEnd/>
            <a:tailEnd/>
          </a:ln>
        </p:spPr>
        <p:txBody>
          <a:bodyPr>
            <a:spAutoFit/>
          </a:bodyPr>
          <a:lstStyle/>
          <a:p>
            <a:pPr marL="361950" indent="-361950" eaLnBrk="1" hangingPunct="1">
              <a:spcBef>
                <a:spcPct val="50000"/>
              </a:spcBef>
              <a:defRPr/>
            </a:pPr>
            <a:r>
              <a:rPr lang="en-GB" sz="3200" b="1" dirty="0">
                <a:solidFill>
                  <a:srgbClr val="6699FF"/>
                </a:solidFill>
              </a:rPr>
              <a:t>Carry Forward – Example 1</a:t>
            </a:r>
          </a:p>
          <a:p>
            <a:pPr eaLnBrk="1" hangingPunct="1">
              <a:defRPr/>
            </a:pPr>
            <a:endParaRPr lang="en-GB" dirty="0">
              <a:solidFill>
                <a:schemeClr val="tx1"/>
              </a:solidFill>
            </a:endParaRPr>
          </a:p>
          <a:p>
            <a:pPr eaLnBrk="1" hangingPunct="1">
              <a:defRPr/>
            </a:pPr>
            <a:endParaRPr lang="en-GB" dirty="0">
              <a:solidFill>
                <a:schemeClr val="tx1"/>
              </a:solidFill>
            </a:endParaRPr>
          </a:p>
          <a:p>
            <a:pPr eaLnBrk="1" hangingPunct="1">
              <a:defRPr/>
            </a:pPr>
            <a:r>
              <a:rPr lang="en-GB" dirty="0" err="1">
                <a:solidFill>
                  <a:schemeClr val="tx1"/>
                </a:solidFill>
              </a:rPr>
              <a:t>Conts</a:t>
            </a:r>
            <a:r>
              <a:rPr lang="en-GB" dirty="0">
                <a:solidFill>
                  <a:schemeClr val="tx1"/>
                </a:solidFill>
              </a:rPr>
              <a:t> paid in last three years were:</a:t>
            </a:r>
          </a:p>
          <a:p>
            <a:pPr eaLnBrk="1" hangingPunct="1">
              <a:defRPr/>
            </a:pPr>
            <a:r>
              <a:rPr lang="en-GB" dirty="0">
                <a:solidFill>
                  <a:schemeClr val="tx1"/>
                </a:solidFill>
              </a:rPr>
              <a:t> </a:t>
            </a:r>
          </a:p>
          <a:p>
            <a:pPr eaLnBrk="1" hangingPunct="1">
              <a:defRPr/>
            </a:pPr>
            <a:r>
              <a:rPr lang="en-GB" dirty="0">
                <a:solidFill>
                  <a:schemeClr val="tx1"/>
                </a:solidFill>
              </a:rPr>
              <a:t>Tax Year	Amount		C/F		Total</a:t>
            </a:r>
          </a:p>
          <a:p>
            <a:pPr eaLnBrk="1" hangingPunct="1">
              <a:defRPr/>
            </a:pPr>
            <a:r>
              <a:rPr lang="en-GB" dirty="0">
                <a:solidFill>
                  <a:schemeClr val="tx1"/>
                </a:solidFill>
              </a:rPr>
              <a:t>08/09		£80,000		£ Nil		£ Nil</a:t>
            </a:r>
          </a:p>
          <a:p>
            <a:pPr eaLnBrk="1" hangingPunct="1">
              <a:defRPr/>
            </a:pPr>
            <a:r>
              <a:rPr lang="en-GB" dirty="0">
                <a:solidFill>
                  <a:schemeClr val="tx1"/>
                </a:solidFill>
              </a:rPr>
              <a:t>09/10		£40,000		£10,000	£10,000</a:t>
            </a:r>
          </a:p>
          <a:p>
            <a:pPr eaLnBrk="1" hangingPunct="1">
              <a:defRPr/>
            </a:pPr>
            <a:r>
              <a:rPr lang="en-GB" dirty="0">
                <a:solidFill>
                  <a:schemeClr val="tx1"/>
                </a:solidFill>
              </a:rPr>
              <a:t>10/11		£30,000		£20,000         £30,000</a:t>
            </a:r>
          </a:p>
          <a:p>
            <a:pPr eaLnBrk="1" hangingPunct="1">
              <a:defRPr/>
            </a:pPr>
            <a:r>
              <a:rPr lang="en-GB" dirty="0">
                <a:solidFill>
                  <a:schemeClr val="tx1"/>
                </a:solidFill>
              </a:rPr>
              <a:t> </a:t>
            </a:r>
          </a:p>
          <a:p>
            <a:pPr eaLnBrk="1" hangingPunct="1">
              <a:defRPr/>
            </a:pPr>
            <a:r>
              <a:rPr lang="en-GB" dirty="0">
                <a:solidFill>
                  <a:schemeClr val="tx1"/>
                </a:solidFill>
              </a:rPr>
              <a:t>Carry forward would be 		£30,000</a:t>
            </a:r>
          </a:p>
          <a:p>
            <a:pPr marL="361950" indent="-361950" eaLnBrk="1" hangingPunct="1">
              <a:spcBef>
                <a:spcPct val="50000"/>
              </a:spcBef>
              <a:buClr>
                <a:srgbClr val="6699FF"/>
              </a:buClr>
              <a:buSzPct val="150000"/>
              <a:buFontTx/>
              <a:buChar char="•"/>
              <a:defRPr/>
            </a:pPr>
            <a:endParaRPr lang="en-GB" sz="2200" dirty="0">
              <a:solidFill>
                <a:schemeClr val="tx1"/>
              </a:solidFill>
            </a:endParaRPr>
          </a:p>
        </p:txBody>
      </p:sp>
      <p:pic>
        <p:nvPicPr>
          <p:cNvPr id="334850"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Text Box 3"/>
          <p:cNvSpPr txBox="1">
            <a:spLocks noChangeArrowheads="1"/>
          </p:cNvSpPr>
          <p:nvPr/>
        </p:nvSpPr>
        <p:spPr bwMode="auto">
          <a:xfrm>
            <a:off x="539750" y="404813"/>
            <a:ext cx="8032750" cy="4786312"/>
          </a:xfrm>
          <a:prstGeom prst="rect">
            <a:avLst/>
          </a:prstGeom>
          <a:noFill/>
          <a:ln w="9525">
            <a:noFill/>
            <a:miter lim="800000"/>
            <a:headEnd/>
            <a:tailEnd/>
          </a:ln>
        </p:spPr>
        <p:txBody>
          <a:bodyPr>
            <a:spAutoFit/>
          </a:bodyPr>
          <a:lstStyle/>
          <a:p>
            <a:pPr marL="361950" indent="-361950" eaLnBrk="1" hangingPunct="1">
              <a:spcBef>
                <a:spcPct val="50000"/>
              </a:spcBef>
              <a:defRPr/>
            </a:pPr>
            <a:r>
              <a:rPr lang="en-GB" sz="3200" b="1" dirty="0">
                <a:solidFill>
                  <a:srgbClr val="6699FF"/>
                </a:solidFill>
              </a:rPr>
              <a:t>Carry Forward – Example 2</a:t>
            </a:r>
          </a:p>
          <a:p>
            <a:pPr eaLnBrk="1" hangingPunct="1">
              <a:defRPr/>
            </a:pPr>
            <a:endParaRPr lang="en-GB" dirty="0">
              <a:solidFill>
                <a:schemeClr val="tx1"/>
              </a:solidFill>
            </a:endParaRPr>
          </a:p>
          <a:p>
            <a:pPr eaLnBrk="1" hangingPunct="1">
              <a:defRPr/>
            </a:pPr>
            <a:endParaRPr lang="en-GB" dirty="0">
              <a:solidFill>
                <a:schemeClr val="tx1"/>
              </a:solidFill>
            </a:endParaRPr>
          </a:p>
          <a:p>
            <a:pPr eaLnBrk="1" hangingPunct="1">
              <a:defRPr/>
            </a:pPr>
            <a:r>
              <a:rPr lang="en-GB" dirty="0">
                <a:solidFill>
                  <a:schemeClr val="tx1"/>
                </a:solidFill>
              </a:rPr>
              <a:t>Same </a:t>
            </a:r>
            <a:r>
              <a:rPr lang="en-GB" dirty="0" err="1">
                <a:solidFill>
                  <a:schemeClr val="tx1"/>
                </a:solidFill>
              </a:rPr>
              <a:t>Conts</a:t>
            </a:r>
            <a:r>
              <a:rPr lang="en-GB" dirty="0">
                <a:solidFill>
                  <a:schemeClr val="tx1"/>
                </a:solidFill>
              </a:rPr>
              <a:t>  - Different order</a:t>
            </a:r>
          </a:p>
          <a:p>
            <a:pPr eaLnBrk="1" hangingPunct="1">
              <a:defRPr/>
            </a:pPr>
            <a:r>
              <a:rPr lang="en-GB" dirty="0">
                <a:solidFill>
                  <a:schemeClr val="tx1"/>
                </a:solidFill>
              </a:rPr>
              <a:t> </a:t>
            </a:r>
          </a:p>
          <a:p>
            <a:pPr eaLnBrk="1" hangingPunct="1">
              <a:defRPr/>
            </a:pPr>
            <a:r>
              <a:rPr lang="en-GB" dirty="0">
                <a:solidFill>
                  <a:schemeClr val="tx1"/>
                </a:solidFill>
              </a:rPr>
              <a:t>Tax Year	Amount		C/F		Total	</a:t>
            </a:r>
          </a:p>
          <a:p>
            <a:pPr eaLnBrk="1" hangingPunct="1">
              <a:defRPr/>
            </a:pPr>
            <a:r>
              <a:rPr lang="en-GB" dirty="0">
                <a:solidFill>
                  <a:schemeClr val="tx1"/>
                </a:solidFill>
              </a:rPr>
              <a:t>08/09		£30,000		 £20,000	£20,000</a:t>
            </a:r>
          </a:p>
          <a:p>
            <a:pPr eaLnBrk="1" hangingPunct="1">
              <a:defRPr/>
            </a:pPr>
            <a:r>
              <a:rPr lang="en-GB" dirty="0">
                <a:solidFill>
                  <a:schemeClr val="tx1"/>
                </a:solidFill>
              </a:rPr>
              <a:t>09/10		£80,000		-£30,000	£ Nil</a:t>
            </a:r>
          </a:p>
          <a:p>
            <a:pPr eaLnBrk="1" hangingPunct="1">
              <a:defRPr/>
            </a:pPr>
            <a:r>
              <a:rPr lang="en-GB" dirty="0">
                <a:solidFill>
                  <a:schemeClr val="tx1"/>
                </a:solidFill>
              </a:rPr>
              <a:t>10/11		£40,000		 £10,000	£10,000</a:t>
            </a:r>
          </a:p>
          <a:p>
            <a:pPr eaLnBrk="1" hangingPunct="1">
              <a:defRPr/>
            </a:pPr>
            <a:r>
              <a:rPr lang="en-GB" dirty="0">
                <a:solidFill>
                  <a:schemeClr val="tx1"/>
                </a:solidFill>
              </a:rPr>
              <a:t> </a:t>
            </a:r>
          </a:p>
          <a:p>
            <a:pPr eaLnBrk="1" hangingPunct="1">
              <a:defRPr/>
            </a:pPr>
            <a:r>
              <a:rPr lang="en-GB" dirty="0">
                <a:solidFill>
                  <a:schemeClr val="tx1"/>
                </a:solidFill>
              </a:rPr>
              <a:t>Carry forward would be 		£10,000</a:t>
            </a:r>
          </a:p>
          <a:p>
            <a:pPr marL="361950" indent="-361950" eaLnBrk="1" hangingPunct="1">
              <a:spcBef>
                <a:spcPct val="50000"/>
              </a:spcBef>
              <a:buClr>
                <a:srgbClr val="6699FF"/>
              </a:buClr>
              <a:buSzPct val="150000"/>
              <a:buFontTx/>
              <a:buChar char="•"/>
              <a:defRPr/>
            </a:pPr>
            <a:endParaRPr lang="en-GB" sz="2200" dirty="0">
              <a:solidFill>
                <a:schemeClr val="tx1"/>
              </a:solidFill>
            </a:endParaRPr>
          </a:p>
        </p:txBody>
      </p:sp>
      <p:pic>
        <p:nvPicPr>
          <p:cNvPr id="335874"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Text Box 3"/>
          <p:cNvSpPr txBox="1">
            <a:spLocks noChangeArrowheads="1"/>
          </p:cNvSpPr>
          <p:nvPr/>
        </p:nvSpPr>
        <p:spPr bwMode="auto">
          <a:xfrm>
            <a:off x="539750" y="404813"/>
            <a:ext cx="8032750" cy="4786312"/>
          </a:xfrm>
          <a:prstGeom prst="rect">
            <a:avLst/>
          </a:prstGeom>
          <a:noFill/>
          <a:ln w="9525">
            <a:noFill/>
            <a:miter lim="800000"/>
            <a:headEnd/>
            <a:tailEnd/>
          </a:ln>
        </p:spPr>
        <p:txBody>
          <a:bodyPr>
            <a:spAutoFit/>
          </a:bodyPr>
          <a:lstStyle/>
          <a:p>
            <a:pPr marL="361950" indent="-361950" eaLnBrk="1" hangingPunct="1">
              <a:spcBef>
                <a:spcPct val="50000"/>
              </a:spcBef>
              <a:defRPr/>
            </a:pPr>
            <a:r>
              <a:rPr lang="en-GB" sz="3200" b="1" dirty="0">
                <a:solidFill>
                  <a:srgbClr val="6699FF"/>
                </a:solidFill>
              </a:rPr>
              <a:t>Carry Forward – Example 3</a:t>
            </a:r>
          </a:p>
          <a:p>
            <a:pPr eaLnBrk="1" hangingPunct="1">
              <a:defRPr/>
            </a:pPr>
            <a:endParaRPr lang="en-GB" dirty="0">
              <a:solidFill>
                <a:schemeClr val="tx1"/>
              </a:solidFill>
            </a:endParaRPr>
          </a:p>
          <a:p>
            <a:pPr eaLnBrk="1" hangingPunct="1">
              <a:defRPr/>
            </a:pPr>
            <a:endParaRPr lang="en-GB" dirty="0">
              <a:solidFill>
                <a:schemeClr val="tx1"/>
              </a:solidFill>
            </a:endParaRPr>
          </a:p>
          <a:p>
            <a:pPr eaLnBrk="1" hangingPunct="1">
              <a:defRPr/>
            </a:pPr>
            <a:r>
              <a:rPr lang="en-GB" dirty="0">
                <a:solidFill>
                  <a:schemeClr val="tx1"/>
                </a:solidFill>
              </a:rPr>
              <a:t>Shuffle the contributions again</a:t>
            </a:r>
          </a:p>
          <a:p>
            <a:pPr eaLnBrk="1" hangingPunct="1">
              <a:defRPr/>
            </a:pPr>
            <a:r>
              <a:rPr lang="en-GB" dirty="0">
                <a:solidFill>
                  <a:schemeClr val="tx1"/>
                </a:solidFill>
              </a:rPr>
              <a:t> </a:t>
            </a:r>
          </a:p>
          <a:p>
            <a:pPr eaLnBrk="1" hangingPunct="1">
              <a:defRPr/>
            </a:pPr>
            <a:r>
              <a:rPr lang="en-GB" dirty="0">
                <a:solidFill>
                  <a:schemeClr val="tx1"/>
                </a:solidFill>
              </a:rPr>
              <a:t>Tax Year	Amount		C/F		Total	</a:t>
            </a:r>
          </a:p>
          <a:p>
            <a:pPr eaLnBrk="1" hangingPunct="1">
              <a:defRPr/>
            </a:pPr>
            <a:r>
              <a:rPr lang="en-GB" dirty="0">
                <a:solidFill>
                  <a:schemeClr val="tx1"/>
                </a:solidFill>
              </a:rPr>
              <a:t>08/09		£40,000		£10,000	£10,000</a:t>
            </a:r>
          </a:p>
          <a:p>
            <a:pPr eaLnBrk="1" hangingPunct="1">
              <a:defRPr/>
            </a:pPr>
            <a:r>
              <a:rPr lang="en-GB" dirty="0">
                <a:solidFill>
                  <a:schemeClr val="tx1"/>
                </a:solidFill>
              </a:rPr>
              <a:t>09/10		£30,000		£20,000	£30,000</a:t>
            </a:r>
          </a:p>
          <a:p>
            <a:pPr eaLnBrk="1" hangingPunct="1">
              <a:defRPr/>
            </a:pPr>
            <a:r>
              <a:rPr lang="en-GB" dirty="0">
                <a:solidFill>
                  <a:schemeClr val="tx1"/>
                </a:solidFill>
              </a:rPr>
              <a:t>10/11		£80,000		-£30,000	£ Nil</a:t>
            </a:r>
          </a:p>
          <a:p>
            <a:pPr eaLnBrk="1" hangingPunct="1">
              <a:defRPr/>
            </a:pPr>
            <a:r>
              <a:rPr lang="en-GB" dirty="0">
                <a:solidFill>
                  <a:schemeClr val="tx1"/>
                </a:solidFill>
              </a:rPr>
              <a:t> </a:t>
            </a:r>
          </a:p>
          <a:p>
            <a:pPr eaLnBrk="1" hangingPunct="1">
              <a:defRPr/>
            </a:pPr>
            <a:r>
              <a:rPr lang="en-GB" dirty="0">
                <a:solidFill>
                  <a:schemeClr val="tx1"/>
                </a:solidFill>
              </a:rPr>
              <a:t>Carry forward would be 	</a:t>
            </a:r>
            <a:r>
              <a:rPr lang="en-GB">
                <a:solidFill>
                  <a:schemeClr val="tx1"/>
                </a:solidFill>
              </a:rPr>
              <a:t>	£ Nil</a:t>
            </a:r>
            <a:endParaRPr lang="en-GB" dirty="0">
              <a:solidFill>
                <a:schemeClr val="tx1"/>
              </a:solidFill>
            </a:endParaRPr>
          </a:p>
          <a:p>
            <a:pPr marL="361950" indent="-361950" eaLnBrk="1" hangingPunct="1">
              <a:spcBef>
                <a:spcPct val="50000"/>
              </a:spcBef>
              <a:buClr>
                <a:srgbClr val="6699FF"/>
              </a:buClr>
              <a:buSzPct val="150000"/>
              <a:buFontTx/>
              <a:buChar char="•"/>
              <a:defRPr/>
            </a:pPr>
            <a:endParaRPr lang="en-GB" sz="2200" dirty="0">
              <a:solidFill>
                <a:schemeClr val="tx1"/>
              </a:solidFill>
            </a:endParaRPr>
          </a:p>
        </p:txBody>
      </p:sp>
      <p:pic>
        <p:nvPicPr>
          <p:cNvPr id="336898" name="Picture 4" descr="AMPS Logo"/>
          <p:cNvPicPr>
            <a:picLocks noChangeAspect="1" noChangeArrowheads="1"/>
          </p:cNvPicPr>
          <p:nvPr/>
        </p:nvPicPr>
        <p:blipFill>
          <a:blip r:embed="rId2" cstate="print"/>
          <a:srcRect/>
          <a:stretch>
            <a:fillRect/>
          </a:stretch>
        </p:blipFill>
        <p:spPr bwMode="auto">
          <a:xfrm>
            <a:off x="5580063" y="6289675"/>
            <a:ext cx="3313112" cy="452438"/>
          </a:xfrm>
          <a:prstGeom prst="rect">
            <a:avLst/>
          </a:prstGeom>
          <a:noFill/>
          <a:ln w="9525">
            <a:noFill/>
            <a:miter lim="800000"/>
            <a:headEnd/>
            <a:tailEnd/>
          </a:ln>
        </p:spPr>
      </p:pic>
    </p:spTree>
  </p:cSld>
  <p:clrMapOvr>
    <a:masterClrMapping/>
  </p:clrMapOvr>
  <p:transition>
    <p:pull dir="rd"/>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21" name="Picture 2"/>
          <p:cNvPicPr>
            <a:picLocks noChangeAspect="1" noChangeArrowheads="1"/>
          </p:cNvPicPr>
          <p:nvPr/>
        </p:nvPicPr>
        <p:blipFill>
          <a:blip r:embed="rId3" cstate="print"/>
          <a:srcRect/>
          <a:stretch>
            <a:fillRect/>
          </a:stretch>
        </p:blipFill>
        <p:spPr bwMode="auto">
          <a:xfrm>
            <a:off x="900113" y="981075"/>
            <a:ext cx="7640637" cy="1073150"/>
          </a:xfrm>
          <a:prstGeom prst="rect">
            <a:avLst/>
          </a:prstGeom>
          <a:noFill/>
          <a:ln w="9360">
            <a:noFill/>
            <a:miter lim="800000"/>
            <a:headEnd/>
            <a:tailEnd/>
          </a:ln>
        </p:spPr>
      </p:pic>
      <p:sp>
        <p:nvSpPr>
          <p:cNvPr id="337922" name="Rectangle 3"/>
          <p:cNvSpPr>
            <a:spLocks noChangeArrowheads="1"/>
          </p:cNvSpPr>
          <p:nvPr/>
        </p:nvSpPr>
        <p:spPr bwMode="auto">
          <a:xfrm>
            <a:off x="539750" y="2420938"/>
            <a:ext cx="8208963" cy="3121025"/>
          </a:xfrm>
          <a:prstGeom prst="rect">
            <a:avLst/>
          </a:prstGeom>
          <a:noFill/>
          <a:ln w="9360">
            <a:noFill/>
            <a:miter lim="800000"/>
            <a:headEnd/>
            <a:tailEnd/>
          </a:ln>
        </p:spPr>
        <p:txBody>
          <a:bodyPr lIns="90000" tIns="45000" rIns="90000" bIns="45000">
            <a:spAutoFit/>
          </a:bodyPr>
          <a:lstStyle/>
          <a:p>
            <a:pPr algn="ctr" defTabSz="449263" eaLnBrk="1" hangingPunct="1">
              <a:spcBef>
                <a:spcPts val="9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Lst>
            </a:pPr>
            <a:r>
              <a:rPr lang="en-GB" sz="4000" b="1">
                <a:solidFill>
                  <a:srgbClr val="6699FF"/>
                </a:solidFill>
                <a:cs typeface="Lucida Sans Unicode" pitchFamily="34" charset="0"/>
              </a:rPr>
              <a:t>Michael Smith</a:t>
            </a:r>
          </a:p>
          <a:p>
            <a:pPr algn="ctr" defTabSz="449263" eaLnBrk="1" hangingPunct="1">
              <a:spcBef>
                <a:spcPts val="9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Lst>
            </a:pPr>
            <a:r>
              <a:rPr lang="en-GB" sz="4000" b="1">
                <a:solidFill>
                  <a:srgbClr val="6699FF"/>
                </a:solidFill>
                <a:cs typeface="Lucida Sans Unicode" pitchFamily="34" charset="0"/>
              </a:rPr>
              <a:t>AMPS Committee </a:t>
            </a:r>
          </a:p>
          <a:p>
            <a:pPr algn="ctr" defTabSz="449263" eaLnBrk="1" hangingPunct="1">
              <a:spcBef>
                <a:spcPts val="9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Lst>
            </a:pPr>
            <a:r>
              <a:rPr lang="en-GB" sz="4400" b="1">
                <a:solidFill>
                  <a:schemeClr val="tx1"/>
                </a:solidFill>
                <a:cs typeface="Lucida Sans Unicode" pitchFamily="34" charset="0"/>
              </a:rPr>
              <a:t>Discussion on other HMRC Issues</a:t>
            </a:r>
            <a:r>
              <a:rPr lang="en-GB" sz="6000" b="1">
                <a:solidFill>
                  <a:srgbClr val="6699FF"/>
                </a:solidFill>
                <a:latin typeface="Tahoma" pitchFamily="34" charset="0"/>
                <a:cs typeface="Lucida Sans Unicode" pitchFamily="34" charset="0"/>
              </a:rPr>
              <a:t> </a:t>
            </a:r>
          </a:p>
        </p:txBody>
      </p:sp>
    </p:spTree>
  </p:cSld>
  <p:clrMapOvr>
    <a:masterClrMapping/>
  </p:clrMapOvr>
  <p:transition>
    <p:pull dir="rd"/>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6699FF"/>
                </a:solidFill>
                <a:latin typeface="Tahoma" pitchFamily="34" charset="0"/>
              </a:rPr>
              <a:t>Rise in NMPA to 55 – HMRC Pension Schemes Newsletter 44</a:t>
            </a:r>
          </a:p>
        </p:txBody>
      </p:sp>
      <p:sp>
        <p:nvSpPr>
          <p:cNvPr id="435203"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800">
              <a:solidFill>
                <a:srgbClr val="000000"/>
              </a:solidFill>
              <a:latin typeface="Tahoma" pitchFamily="34" charset="0"/>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Change in interpretation.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Test at point of first payment, not entitlement.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Test pension and PCLS separately.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1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Issue of those 50-55 in April 2010 vesting and relying on earlier Newsletter 38.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Not pursuing unauthorised payment charges, but Newsletter does not cover all scenarios.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339971"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6699FF"/>
                </a:solidFill>
                <a:latin typeface="Tahoma" pitchFamily="34" charset="0"/>
              </a:rPr>
              <a:t>Rise in NMPA to 55 – HMRC Pension Schemes Newsletter 44</a:t>
            </a:r>
          </a:p>
        </p:txBody>
      </p:sp>
      <p:sp>
        <p:nvSpPr>
          <p:cNvPr id="437251" name="Text Box 3"/>
          <p:cNvSpPr txBox="1">
            <a:spLocks noChangeArrowheads="1"/>
          </p:cNvSpPr>
          <p:nvPr/>
        </p:nvSpPr>
        <p:spPr bwMode="auto">
          <a:xfrm>
            <a:off x="411163" y="1439863"/>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800">
              <a:solidFill>
                <a:srgbClr val="000000"/>
              </a:solidFill>
              <a:latin typeface="Tahoma" pitchFamily="34" charset="0"/>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000000"/>
                </a:solidFill>
                <a:latin typeface="Tahoma" pitchFamily="34" charset="0"/>
              </a:rPr>
              <a:t>Pension Schemes Newsletter 44 says...... </a:t>
            </a:r>
          </a:p>
          <a:p>
            <a:pPr marL="363538" indent="-254000"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
              <a:solidFill>
                <a:srgbClr val="000000"/>
              </a:solidFill>
              <a:latin typeface="Tahoma" pitchFamily="34" charset="0"/>
              <a:cs typeface="Lucida Sans Unicode" pitchFamily="34" charset="0"/>
            </a:endParaRPr>
          </a:p>
          <a:p>
            <a:pPr marL="363538" indent="-254000"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a:solidFill>
                  <a:srgbClr val="000000"/>
                </a:solidFill>
                <a:latin typeface="Tahoma" pitchFamily="34" charset="0"/>
                <a:cs typeface="Lucida Sans Unicode" pitchFamily="34" charset="0"/>
              </a:rPr>
              <a:t>"</a:t>
            </a:r>
            <a:r>
              <a:rPr lang="en-GB" sz="1800" i="1">
                <a:solidFill>
                  <a:srgbClr val="000000"/>
                </a:solidFill>
                <a:latin typeface="Tahoma" pitchFamily="34" charset="0"/>
                <a:cs typeface="Lucida Sans Unicode" pitchFamily="34" charset="0"/>
              </a:rPr>
              <a:t>HMRC is aware that some scheme administrators and members have acted in reliance on that Newsletter in deciding to draw their pension before 6 April 2010 from an age of more than 50 but less than 55. In such cases, where the first pension payment does not occur until after 5 April 2010, the prevailing NMPA of 55 in fact applies. </a:t>
            </a:r>
          </a:p>
          <a:p>
            <a:pPr marL="363538" indent="-254000"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i="1">
                <a:solidFill>
                  <a:srgbClr val="000000"/>
                </a:solidFill>
                <a:latin typeface="Tahoma" pitchFamily="34" charset="0"/>
                <a:cs typeface="Lucida Sans Unicode" pitchFamily="34" charset="0"/>
              </a:rPr>
              <a:t>Nevertheless, HMRC accepts that i</a:t>
            </a:r>
            <a:r>
              <a:rPr lang="en-GB" sz="1800" i="1" u="sng">
                <a:solidFill>
                  <a:srgbClr val="FF0000"/>
                </a:solidFill>
                <a:latin typeface="Tahoma" pitchFamily="34" charset="0"/>
                <a:cs typeface="Lucida Sans Unicode" pitchFamily="34" charset="0"/>
              </a:rPr>
              <a:t>n these circumstances </a:t>
            </a:r>
            <a:r>
              <a:rPr lang="en-GB" sz="1800" i="1">
                <a:solidFill>
                  <a:srgbClr val="000000"/>
                </a:solidFill>
                <a:latin typeface="Tahoma" pitchFamily="34" charset="0"/>
                <a:cs typeface="Lucida Sans Unicode" pitchFamily="34" charset="0"/>
              </a:rPr>
              <a:t>people and schemes should not incur an unauthorised payments tax charge in respect of any payments of that </a:t>
            </a:r>
            <a:r>
              <a:rPr lang="en-GB" sz="1800" i="1" u="sng">
                <a:solidFill>
                  <a:srgbClr val="FF0000"/>
                </a:solidFill>
                <a:latin typeface="Tahoma" pitchFamily="34" charset="0"/>
                <a:cs typeface="Lucida Sans Unicode" pitchFamily="34" charset="0"/>
              </a:rPr>
              <a:t>pension </a:t>
            </a:r>
            <a:r>
              <a:rPr lang="en-GB" sz="1800" i="1">
                <a:solidFill>
                  <a:srgbClr val="000000"/>
                </a:solidFill>
                <a:latin typeface="Tahoma" pitchFamily="34" charset="0"/>
                <a:cs typeface="Lucida Sans Unicode" pitchFamily="34" charset="0"/>
              </a:rPr>
              <a:t>made before age 55 is reached."</a:t>
            </a:r>
          </a:p>
          <a:p>
            <a:pPr marL="363538" indent="-254000" defTabSz="449263" eaLnBrk="1" hangingPunct="1">
              <a:lnSpc>
                <a:spcPct val="90000"/>
              </a:lnSpc>
              <a:spcBef>
                <a:spcPts val="400"/>
              </a:spcBef>
              <a:buClr>
                <a:srgbClr val="2DA2BF"/>
              </a:buClr>
              <a:buSzPct val="68000"/>
              <a:buFont typeface="Wingdings 3"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8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a:spcAft>
                <a:spcPts val="1425"/>
              </a:spcAft>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800" i="1">
              <a:solidFill>
                <a:srgbClr val="000000"/>
              </a:solidFill>
              <a:latin typeface="Tahoma" pitchFamily="34" charset="0"/>
              <a:cs typeface="Lucida Sans Unicode"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342019"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6699FF"/>
                </a:solidFill>
                <a:latin typeface="Tahoma" pitchFamily="34" charset="0"/>
              </a:rPr>
              <a:t>Rise in NMPA to 55 – HMRC Pension Schemes Newsletter 44</a:t>
            </a:r>
          </a:p>
        </p:txBody>
      </p:sp>
      <p:sp>
        <p:nvSpPr>
          <p:cNvPr id="439299"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800">
              <a:solidFill>
                <a:srgbClr val="000000"/>
              </a:solidFill>
              <a:latin typeface="Tahoma" pitchFamily="34" charset="0"/>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What about PCLS payments after 5</a:t>
            </a:r>
            <a:r>
              <a:rPr lang="en-GB" baseline="33000">
                <a:solidFill>
                  <a:srgbClr val="000000"/>
                </a:solidFill>
                <a:latin typeface="Tahoma" pitchFamily="34" charset="0"/>
              </a:rPr>
              <a:t>th</a:t>
            </a:r>
            <a:r>
              <a:rPr lang="en-GB">
                <a:solidFill>
                  <a:srgbClr val="000000"/>
                </a:solidFill>
                <a:latin typeface="Tahoma" pitchFamily="34" charset="0"/>
              </a:rPr>
              <a:t> April 2010? (linked frozen NMPA of 50 based on Newsletter 38).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Issue where (first) payment not occurred by publication of Newsletter 44?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What about those vested well before 5</a:t>
            </a:r>
            <a:r>
              <a:rPr lang="en-GB" baseline="33000">
                <a:solidFill>
                  <a:srgbClr val="000000"/>
                </a:solidFill>
                <a:latin typeface="Tahoma" pitchFamily="34" charset="0"/>
              </a:rPr>
              <a:t>th</a:t>
            </a:r>
            <a:r>
              <a:rPr lang="en-GB">
                <a:solidFill>
                  <a:srgbClr val="000000"/>
                </a:solidFill>
                <a:latin typeface="Tahoma" pitchFamily="34" charset="0"/>
              </a:rPr>
              <a:t> April 2010 issues and taken nil income since?  If 55, can they start taking payments?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latin typeface="Tahoma" pitchFamily="34" charset="0"/>
              </a:rPr>
              <a:t>Issue where transferring in drawdown and not taken any payment.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344067"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6699FF"/>
                </a:solidFill>
                <a:latin typeface="Tahoma" pitchFamily="34" charset="0"/>
              </a:rPr>
              <a:t>Question: How many under 55 cases do you think you have where PCLS paid after 5</a:t>
            </a:r>
            <a:r>
              <a:rPr lang="en-GB" sz="2800" baseline="33000">
                <a:solidFill>
                  <a:srgbClr val="6699FF"/>
                </a:solidFill>
                <a:latin typeface="Tahoma" pitchFamily="34" charset="0"/>
              </a:rPr>
              <a:t>th</a:t>
            </a:r>
            <a:r>
              <a:rPr lang="en-GB" sz="2800">
                <a:solidFill>
                  <a:srgbClr val="6699FF"/>
                </a:solidFill>
                <a:latin typeface="Tahoma" pitchFamily="34" charset="0"/>
              </a:rPr>
              <a:t> April 2010?</a:t>
            </a:r>
          </a:p>
        </p:txBody>
      </p:sp>
      <p:sp>
        <p:nvSpPr>
          <p:cNvPr id="441347"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200">
              <a:solidFill>
                <a:srgbClr val="000000"/>
              </a:solidFill>
              <a:latin typeface="Tahoma" pitchFamily="34" charset="0"/>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a:solidFill>
                  <a:srgbClr val="000000"/>
                </a:solidFill>
                <a:latin typeface="Tahoma" pitchFamily="34" charset="0"/>
              </a:rPr>
              <a:t>A: None</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4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a:solidFill>
                  <a:srgbClr val="000000"/>
                </a:solidFill>
                <a:latin typeface="Tahoma" pitchFamily="34" charset="0"/>
              </a:rPr>
              <a:t>B: 1 to 3</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4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a:solidFill>
                  <a:srgbClr val="000000"/>
                </a:solidFill>
                <a:latin typeface="Tahoma" pitchFamily="34" charset="0"/>
              </a:rPr>
              <a:t>C: 3 to 5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4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a:solidFill>
                  <a:srgbClr val="000000"/>
                </a:solidFill>
                <a:latin typeface="Tahoma" pitchFamily="34" charset="0"/>
              </a:rPr>
              <a:t>D: More than 5</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346115"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pic>
        <p:nvPicPr>
          <p:cNvPr id="346116" name="Picture 5"/>
          <p:cNvPicPr>
            <a:picLocks noChangeAspect="1" noChangeArrowheads="1"/>
          </p:cNvPicPr>
          <p:nvPr/>
        </p:nvPicPr>
        <p:blipFill>
          <a:blip r:embed="rId4" cstate="print"/>
          <a:srcRect/>
          <a:stretch>
            <a:fillRect/>
          </a:stretch>
        </p:blipFill>
        <p:spPr bwMode="auto">
          <a:xfrm>
            <a:off x="4376738" y="1979613"/>
            <a:ext cx="3363912" cy="3419475"/>
          </a:xfrm>
          <a:prstGeom prst="rect">
            <a:avLst/>
          </a:prstGeom>
          <a:noFill/>
          <a:ln w="9525">
            <a:noFill/>
            <a:round/>
            <a:headEnd/>
            <a:tailEnd/>
          </a:ln>
        </p:spPr>
      </p:pic>
    </p:spTree>
  </p:cSld>
  <p:clrMapOvr>
    <a:masterClrMapping/>
  </p:clrMapOvr>
  <p:transition>
    <p:pull dir="rd"/>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Transfer between schemes and borrowing</a:t>
            </a:r>
          </a:p>
        </p:txBody>
      </p:sp>
      <p:sp>
        <p:nvSpPr>
          <p:cNvPr id="443395" name="Text Box 3"/>
          <p:cNvSpPr txBox="1">
            <a:spLocks noChangeArrowheads="1"/>
          </p:cNvSpPr>
          <p:nvPr/>
        </p:nvSpPr>
        <p:spPr bwMode="auto">
          <a:xfrm>
            <a:off x="457200" y="981075"/>
            <a:ext cx="8229600" cy="5026025"/>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8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000000"/>
                </a:solidFill>
                <a:latin typeface="Tahoma" pitchFamily="34" charset="0"/>
              </a:rPr>
              <a:t>HMRC still maintaining need individual clearance.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8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000000"/>
                </a:solidFill>
                <a:latin typeface="Tahoma" pitchFamily="34" charset="0"/>
              </a:rPr>
              <a:t>Experience of firms from help desk is that do not need to do this provided the lender and amount outstanding the same.</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000000"/>
                </a:solidFill>
                <a:latin typeface="Tahoma" pitchFamily="34" charset="0"/>
              </a:rPr>
              <a:t> </a:t>
            </a: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000000"/>
                </a:solidFill>
                <a:latin typeface="Tahoma" pitchFamily="34" charset="0"/>
              </a:rPr>
              <a:t>Is this still the case?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8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000000"/>
                </a:solidFill>
                <a:latin typeface="Tahoma" pitchFamily="34" charset="0"/>
              </a:rPr>
              <a:t>What are the principles HMRC are applying?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348163"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Joint property ownership and borrowing issues</a:t>
            </a:r>
          </a:p>
        </p:txBody>
      </p:sp>
      <p:sp>
        <p:nvSpPr>
          <p:cNvPr id="445443"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a:solidFill>
                  <a:srgbClr val="000000"/>
                </a:solidFill>
                <a:latin typeface="Tahoma" pitchFamily="34" charset="0"/>
              </a:rPr>
              <a:t>How are you dealing with cases where over 50% borrowing in joint ownership cases and one wants out?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a:solidFill>
                  <a:srgbClr val="000000"/>
                </a:solidFill>
                <a:latin typeface="Tahoma" pitchFamily="34" charset="0"/>
              </a:rPr>
              <a:t>How big an issue is this?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350211"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Relief at Source : issues HMRC are challenging</a:t>
            </a:r>
          </a:p>
        </p:txBody>
      </p:sp>
      <p:sp>
        <p:nvSpPr>
          <p:cNvPr id="447491"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a:solidFill>
                  <a:srgbClr val="000000"/>
                </a:solidFill>
                <a:latin typeface="Tahoma" pitchFamily="34" charset="0"/>
              </a:rPr>
              <a:t>What issues are HMRC challenging?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a:solidFill>
                  <a:srgbClr val="000000"/>
                </a:solidFill>
                <a:latin typeface="Tahoma" pitchFamily="34" charset="0"/>
              </a:rPr>
              <a:t>Member declarations?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a:solidFill>
                  <a:srgbClr val="000000"/>
                </a:solidFill>
                <a:latin typeface="Tahoma" pitchFamily="34" charset="0"/>
              </a:rPr>
              <a:t>Issues with In-specie contributions?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a:solidFill>
                  <a:srgbClr val="000000"/>
                </a:solidFill>
                <a:latin typeface="Tahoma" pitchFamily="34" charset="0"/>
              </a:rPr>
              <a:t>Issues with making reports?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352259"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Scheme Sanction Charges (Pensions Newsletter 44) </a:t>
            </a:r>
          </a:p>
        </p:txBody>
      </p:sp>
      <p:sp>
        <p:nvSpPr>
          <p:cNvPr id="449539"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
              <a:solidFill>
                <a:srgbClr val="000000"/>
              </a:solidFill>
              <a:latin typeface="Tahoma" pitchFamily="34" charset="0"/>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rPr>
              <a:t>HMRC not assessed SSC yet for 2006/07 +.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rPr>
              <a:t>Applying 25% deduction, but interest from 31</a:t>
            </a:r>
            <a:r>
              <a:rPr lang="en-GB" baseline="33000">
                <a:solidFill>
                  <a:srgbClr val="000000"/>
                </a:solidFill>
              </a:rPr>
              <a:t>st</a:t>
            </a:r>
            <a:r>
              <a:rPr lang="en-GB">
                <a:solidFill>
                  <a:srgbClr val="000000"/>
                </a:solidFill>
              </a:rPr>
              <a:t> January end tax year UP occurred.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rPr>
              <a:t>Harsh.  No assessments or process (and does Reg 4 of SI2005/3454 (A&amp;A Regs) required an assessment before can pay?).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rPr>
              <a:t>HMRC say no discretion over the due date of interest.  Set by statute {Sec 254, FA04 and (SI 2005/3454)}.  Need to pay on account by 31st January.</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rPr>
              <a:t>Still debating this. Is this a big issue?</a:t>
            </a:r>
          </a:p>
        </p:txBody>
      </p:sp>
      <p:pic>
        <p:nvPicPr>
          <p:cNvPr id="354307"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Question: Is this a significant issue?  </a:t>
            </a:r>
          </a:p>
        </p:txBody>
      </p:sp>
      <p:sp>
        <p:nvSpPr>
          <p:cNvPr id="451587"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latin typeface="Tahoma" pitchFamily="34" charset="0"/>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rPr>
              <a:t> </a:t>
            </a: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rPr>
              <a:t>A: Yes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rPr>
              <a:t>B: No</a:t>
            </a:r>
          </a:p>
          <a:p>
            <a:pPr marL="363538" indent="-254000" defTabSz="449263" eaLnBrk="1">
              <a:spcAft>
                <a:spcPts val="1425"/>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rPr>
              <a:t>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0">
              <a:solidFill>
                <a:srgbClr val="000000"/>
              </a:solidFill>
              <a:latin typeface="Tahoma" pitchFamily="34" charset="0"/>
            </a:endParaRPr>
          </a:p>
        </p:txBody>
      </p:sp>
      <p:pic>
        <p:nvPicPr>
          <p:cNvPr id="356355"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pic>
        <p:nvPicPr>
          <p:cNvPr id="356356" name="Picture 5"/>
          <p:cNvPicPr>
            <a:picLocks noChangeAspect="1" noChangeArrowheads="1"/>
          </p:cNvPicPr>
          <p:nvPr/>
        </p:nvPicPr>
        <p:blipFill>
          <a:blip r:embed="rId4" cstate="print"/>
          <a:srcRect/>
          <a:stretch>
            <a:fillRect/>
          </a:stretch>
        </p:blipFill>
        <p:spPr bwMode="auto">
          <a:xfrm>
            <a:off x="4140200" y="1260475"/>
            <a:ext cx="3959225" cy="4319588"/>
          </a:xfrm>
          <a:prstGeom prst="rect">
            <a:avLst/>
          </a:prstGeom>
          <a:noFill/>
          <a:ln w="9525">
            <a:noFill/>
            <a:round/>
            <a:headEnd/>
            <a:tailEnd/>
          </a:ln>
        </p:spPr>
      </p:pic>
    </p:spTree>
  </p:cSld>
  <p:clrMapOvr>
    <a:masterClrMapping/>
  </p:clrMapOvr>
  <p:transition>
    <p:pull dir="rd"/>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300">
                <a:solidFill>
                  <a:srgbClr val="6699FF"/>
                </a:solidFill>
                <a:latin typeface="Tahoma" pitchFamily="34" charset="0"/>
              </a:rPr>
              <a:t>Scheme Sanction Charges (Pensions Newsletter 44) </a:t>
            </a:r>
          </a:p>
        </p:txBody>
      </p:sp>
      <p:sp>
        <p:nvSpPr>
          <p:cNvPr id="453635"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
              <a:solidFill>
                <a:srgbClr val="000000"/>
              </a:solidFill>
              <a:latin typeface="Tahoma" pitchFamily="34" charset="0"/>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rPr>
              <a:t>HMRC have re-iterated that scheme administrator was liable to the full 40% SSC, unless they could prove the member had met their liability.</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rPr>
              <a:t>Views?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rPr>
              <a:t>How is this being dealt with in practice by HMRC and administrators?  </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endParaRPr>
          </a:p>
        </p:txBody>
      </p:sp>
      <p:pic>
        <p:nvPicPr>
          <p:cNvPr id="358403"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a:solidFill>
                  <a:srgbClr val="6699FF"/>
                </a:solidFill>
                <a:latin typeface="Tahoma" pitchFamily="34" charset="0"/>
              </a:rPr>
              <a:t>GDCV and Trading concerns – 'Scheme' versus 'Arrangement' </a:t>
            </a:r>
          </a:p>
        </p:txBody>
      </p:sp>
      <p:sp>
        <p:nvSpPr>
          <p:cNvPr id="455683"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
              <a:solidFill>
                <a:srgbClr val="000000"/>
              </a:solidFill>
              <a:latin typeface="Tahoma" pitchFamily="34" charset="0"/>
            </a:endParaRPr>
          </a:p>
          <a:p>
            <a:pPr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solidFill>
                  <a:srgbClr val="000000"/>
                </a:solidFill>
              </a:rPr>
              <a:t>Para 21, Schedule 29A, FA2004</a:t>
            </a:r>
          </a:p>
          <a:p>
            <a:pPr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
              <a:solidFill>
                <a:srgbClr val="000000"/>
              </a:solidFill>
            </a:endParaRP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600">
                <a:solidFill>
                  <a:srgbClr val="000000"/>
                </a:solidFill>
              </a:rPr>
              <a:t>21(1)  This paragraph applies to a vehicle in which a </a:t>
            </a:r>
            <a:r>
              <a:rPr lang="en-GB" sz="1600" b="1" u="sng">
                <a:solidFill>
                  <a:srgbClr val="FF0000"/>
                </a:solidFill>
              </a:rPr>
              <a:t>pension scheme</a:t>
            </a:r>
            <a:r>
              <a:rPr lang="en-GB" sz="1600">
                <a:solidFill>
                  <a:srgbClr val="000000"/>
                </a:solidFill>
              </a:rPr>
              <a:t> directly or indirectly holds an interest where —</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600">
                <a:solidFill>
                  <a:srgbClr val="000000"/>
                </a:solidFill>
              </a:rPr>
              <a:t>(a) the vehicle's main activity is the carrying on of a trade, profession or vocation,</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600">
                <a:solidFill>
                  <a:srgbClr val="000000"/>
                </a:solidFill>
              </a:rPr>
              <a:t>(b) the</a:t>
            </a:r>
            <a:r>
              <a:rPr lang="en-GB" sz="1600" b="1" u="sng">
                <a:solidFill>
                  <a:srgbClr val="FF0000"/>
                </a:solidFill>
              </a:rPr>
              <a:t> pension scheme</a:t>
            </a:r>
            <a:r>
              <a:rPr lang="en-GB" sz="1600">
                <a:solidFill>
                  <a:srgbClr val="000000"/>
                </a:solidFill>
              </a:rPr>
              <a:t> does not, whether alone or together with one or more associated persons, have control of the vehicle, and</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600">
                <a:solidFill>
                  <a:srgbClr val="000000"/>
                </a:solidFill>
              </a:rPr>
              <a:t>(c) neither a member of the </a:t>
            </a:r>
            <a:r>
              <a:rPr lang="en-GB" sz="1600" b="1" u="sng">
                <a:solidFill>
                  <a:srgbClr val="FF0000"/>
                </a:solidFill>
              </a:rPr>
              <a:t>pension scheme</a:t>
            </a:r>
            <a:r>
              <a:rPr lang="en-GB" sz="1600">
                <a:solidFill>
                  <a:srgbClr val="000000"/>
                </a:solidFill>
              </a:rPr>
              <a:t> nor a person connected with such a member is a controlling director of the vehicle or any other vehicle which holds an interest in the vehicle directly or indirectly.</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000">
                <a:solidFill>
                  <a:srgbClr val="000000"/>
                </a:solidFill>
              </a:rPr>
              <a:t>…............</a:t>
            </a:r>
          </a:p>
          <a:p>
            <a:pPr defTabSz="449263" eaLnBrk="1">
              <a:spcAft>
                <a:spcPts val="1425"/>
              </a:spcAft>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600">
                <a:solidFill>
                  <a:srgbClr val="000000"/>
                </a:solidFill>
              </a:rPr>
              <a:t>(4) For the purposes of this </a:t>
            </a:r>
            <a:r>
              <a:rPr lang="en-GB" sz="1600" b="1" u="sng">
                <a:solidFill>
                  <a:srgbClr val="FF0000"/>
                </a:solidFill>
              </a:rPr>
              <a:t>paragraph</a:t>
            </a:r>
            <a:r>
              <a:rPr lang="en-GB" sz="1600">
                <a:solidFill>
                  <a:srgbClr val="000000"/>
                </a:solidFill>
              </a:rPr>
              <a:t> a</a:t>
            </a:r>
            <a:r>
              <a:rPr lang="en-GB" sz="1600" b="1" u="sng">
                <a:solidFill>
                  <a:srgbClr val="FF0000"/>
                </a:solidFill>
              </a:rPr>
              <a:t> pension scheme </a:t>
            </a:r>
            <a:r>
              <a:rPr lang="en-GB" sz="1600">
                <a:solidFill>
                  <a:srgbClr val="000000"/>
                </a:solidFill>
              </a:rPr>
              <a:t>or an</a:t>
            </a:r>
            <a:r>
              <a:rPr lang="en-GB" sz="1600" b="1" u="sng">
                <a:solidFill>
                  <a:srgbClr val="FF0000"/>
                </a:solidFill>
              </a:rPr>
              <a:t> arrangement</a:t>
            </a:r>
            <a:r>
              <a:rPr lang="en-GB" sz="1600">
                <a:solidFill>
                  <a:srgbClr val="000000"/>
                </a:solidFill>
              </a:rPr>
              <a:t> under a pension scheme has control of a vehicle if the pension scheme or the</a:t>
            </a:r>
            <a:r>
              <a:rPr lang="en-GB" sz="1600" b="1" u="sng">
                <a:solidFill>
                  <a:srgbClr val="FF0000"/>
                </a:solidFill>
              </a:rPr>
              <a:t> arrangement</a:t>
            </a:r>
            <a:r>
              <a:rPr lang="en-GB" sz="1600">
                <a:solidFill>
                  <a:srgbClr val="000000"/>
                </a:solidFill>
              </a:rPr>
              <a:t> holds such interest as would, if the pension scheme or the </a:t>
            </a:r>
            <a:r>
              <a:rPr lang="en-GB" sz="1600" b="1" u="sng">
                <a:solidFill>
                  <a:srgbClr val="FF0000"/>
                </a:solidFill>
              </a:rPr>
              <a:t>arrangement</a:t>
            </a:r>
            <a:r>
              <a:rPr lang="en-GB" sz="1600">
                <a:solidFill>
                  <a:srgbClr val="000000"/>
                </a:solidFill>
              </a:rPr>
              <a:t> were a person, mean that the person had control of the vehicle.</a:t>
            </a:r>
          </a:p>
          <a:p>
            <a:pPr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endParaRPr>
          </a:p>
          <a:p>
            <a:pPr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endParaRPr>
          </a:p>
        </p:txBody>
      </p:sp>
      <p:pic>
        <p:nvPicPr>
          <p:cNvPr id="360451"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600">
                <a:solidFill>
                  <a:srgbClr val="6699FF"/>
                </a:solidFill>
                <a:latin typeface="Tahoma" pitchFamily="34" charset="0"/>
              </a:rPr>
              <a:t>Question: For those with SSASs only, do you have existing cases with legal charges on taxable</a:t>
            </a:r>
            <a:r>
              <a:rPr lang="en-GB" sz="2800">
                <a:solidFill>
                  <a:srgbClr val="6699FF"/>
                </a:solidFill>
                <a:latin typeface="Tahoma" pitchFamily="34" charset="0"/>
              </a:rPr>
              <a:t> </a:t>
            </a:r>
            <a:r>
              <a:rPr lang="en-GB" sz="2600">
                <a:solidFill>
                  <a:srgbClr val="6699FF"/>
                </a:solidFill>
                <a:latin typeface="Tahoma" pitchFamily="34" charset="0"/>
              </a:rPr>
              <a:t>property? </a:t>
            </a:r>
          </a:p>
        </p:txBody>
      </p:sp>
      <p:sp>
        <p:nvSpPr>
          <p:cNvPr id="457731" name="Text Box 3"/>
          <p:cNvSpPr txBox="1">
            <a:spLocks noChangeArrowheads="1"/>
          </p:cNvSpPr>
          <p:nvPr/>
        </p:nvSpPr>
        <p:spPr bwMode="auto">
          <a:xfrm>
            <a:off x="457200" y="1481138"/>
            <a:ext cx="8229600" cy="45259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
              <a:solidFill>
                <a:srgbClr val="000000"/>
              </a:solidFill>
              <a:latin typeface="Tahoma" pitchFamily="34" charset="0"/>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rPr>
              <a:t>A= Yes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3600">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600">
                <a:solidFill>
                  <a:srgbClr val="000000"/>
                </a:solidFill>
              </a:rPr>
              <a:t>B= No</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endParaRPr>
          </a:p>
        </p:txBody>
      </p:sp>
      <p:pic>
        <p:nvPicPr>
          <p:cNvPr id="362499"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pic>
        <p:nvPicPr>
          <p:cNvPr id="362500" name="Picture 5"/>
          <p:cNvPicPr>
            <a:picLocks noChangeAspect="1" noChangeArrowheads="1"/>
          </p:cNvPicPr>
          <p:nvPr/>
        </p:nvPicPr>
        <p:blipFill>
          <a:blip r:embed="rId4" cstate="print"/>
          <a:srcRect/>
          <a:stretch>
            <a:fillRect/>
          </a:stretch>
        </p:blipFill>
        <p:spPr bwMode="auto">
          <a:xfrm>
            <a:off x="4140200" y="1543050"/>
            <a:ext cx="3905250" cy="3857625"/>
          </a:xfrm>
          <a:prstGeom prst="rect">
            <a:avLst/>
          </a:prstGeom>
          <a:noFill/>
          <a:ln w="9525">
            <a:noFill/>
            <a:round/>
            <a:headEnd/>
            <a:tailEnd/>
          </a:ln>
        </p:spPr>
      </p:pic>
    </p:spTree>
  </p:cSld>
  <p:clrMapOvr>
    <a:masterClrMapping/>
  </p:clrMapOvr>
  <p:transition>
    <p:pull dir="rd"/>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Text Box 2"/>
          <p:cNvSpPr txBox="1">
            <a:spLocks noChangeArrowheads="1"/>
          </p:cNvSpPr>
          <p:nvPr/>
        </p:nvSpPr>
        <p:spPr bwMode="auto">
          <a:xfrm>
            <a:off x="457200" y="274638"/>
            <a:ext cx="8229600" cy="1143000"/>
          </a:xfrm>
          <a:prstGeom prst="rect">
            <a:avLst/>
          </a:prstGeom>
          <a:noFill/>
          <a:ln w="9525">
            <a:noFill/>
            <a:round/>
            <a:headEnd/>
            <a:tailEnd/>
          </a:ln>
        </p:spPr>
        <p:txBody>
          <a:bodyPr/>
          <a:lstStyle/>
          <a:p>
            <a:pPr defTabSz="449263" eaLnBrk="1" hangingPunct="1">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3200">
                <a:solidFill>
                  <a:srgbClr val="6699FF"/>
                </a:solidFill>
                <a:latin typeface="Tahoma" pitchFamily="34" charset="0"/>
              </a:rPr>
              <a:t>Other issues in recent Q&amp;A</a:t>
            </a:r>
          </a:p>
        </p:txBody>
      </p:sp>
      <p:sp>
        <p:nvSpPr>
          <p:cNvPr id="459779" name="Text Box 3"/>
          <p:cNvSpPr txBox="1">
            <a:spLocks noChangeArrowheads="1"/>
          </p:cNvSpPr>
          <p:nvPr/>
        </p:nvSpPr>
        <p:spPr bwMode="auto">
          <a:xfrm>
            <a:off x="457200" y="1125538"/>
            <a:ext cx="8229600" cy="4881562"/>
          </a:xfrm>
          <a:prstGeom prst="rect">
            <a:avLst/>
          </a:prstGeom>
          <a:noFill/>
          <a:ln w="9360">
            <a:noFill/>
            <a:miter lim="800000"/>
            <a:headEnd/>
            <a:tailEnd/>
          </a:ln>
        </p:spPr>
        <p:txBody>
          <a:bodyPr lIns="90000" tIns="45000" rIns="90000" bIns="45000"/>
          <a:lstStyle/>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00">
              <a:solidFill>
                <a:srgbClr val="000000"/>
              </a:solidFill>
              <a:latin typeface="Tahoma" pitchFamily="34" charset="0"/>
            </a:endParaRPr>
          </a:p>
          <a:p>
            <a:pPr marL="363538" indent="-254000" defTabSz="449263" eaLnBrk="1" hangingPunct="1">
              <a:lnSpc>
                <a:spcPct val="90000"/>
              </a:lnSpc>
              <a:spcBef>
                <a:spcPts val="400"/>
              </a:spcBef>
              <a:buClr>
                <a:srgbClr val="000000"/>
              </a:buClr>
              <a:buSzPct val="100000"/>
              <a:buFont typeface="Times New Roman"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200">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000000"/>
                </a:solidFill>
              </a:rPr>
              <a:t>Any thoughts on any other of issues raised?</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800">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000000"/>
                </a:solidFill>
              </a:rPr>
              <a:t>LA Charge from PR funds?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800">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000000"/>
                </a:solidFill>
              </a:rPr>
              <a:t>Valuing suspended funds?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800">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000000"/>
                </a:solidFill>
              </a:rPr>
              <a:t>Over-ride Regs?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2800">
              <a:solidFill>
                <a:srgbClr val="000000"/>
              </a:solidFill>
            </a:endParaRPr>
          </a:p>
          <a:p>
            <a:pPr marL="363538" indent="-254000" defTabSz="449263" eaLnBrk="1" hangingPunct="1">
              <a:lnSpc>
                <a:spcPct val="90000"/>
              </a:lnSpc>
              <a:spcBef>
                <a:spcPts val="400"/>
              </a:spcBef>
              <a:buClr>
                <a:srgbClr val="2DA2BF"/>
              </a:buClr>
              <a:buSzPct val="68000"/>
              <a:buFont typeface="Wingdings 3"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2800">
                <a:solidFill>
                  <a:srgbClr val="000000"/>
                </a:solidFill>
              </a:rPr>
              <a:t>Any other issues to discuss?</a:t>
            </a: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sz="1000">
              <a:solidFill>
                <a:srgbClr val="000000"/>
              </a:solidFill>
            </a:endParaRPr>
          </a:p>
          <a:p>
            <a:pPr marL="363538" indent="-254000" defTabSz="449263" eaLnBrk="1" hangingPunct="1">
              <a:lnSpc>
                <a:spcPct val="90000"/>
              </a:lnSpc>
              <a:spcBef>
                <a:spcPts val="400"/>
              </a:spcBef>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solidFill>
                <a:srgbClr val="000000"/>
              </a:solidFill>
            </a:endParaRPr>
          </a:p>
        </p:txBody>
      </p:sp>
      <p:pic>
        <p:nvPicPr>
          <p:cNvPr id="364547" name="Picture 4"/>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360">
            <a:noFill/>
            <a:miter lim="800000"/>
            <a:headEnd/>
            <a:tailEnd/>
          </a:ln>
        </p:spPr>
      </p:pic>
    </p:spTree>
  </p:cSld>
  <p:clrMapOvr>
    <a:masterClrMapping/>
  </p:clrMapOvr>
  <p:transition>
    <p:pull dir="rd"/>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6593" name="Picture 2" descr="ampslogo"/>
          <p:cNvPicPr>
            <a:picLocks noChangeAspect="1" noChangeArrowheads="1"/>
          </p:cNvPicPr>
          <p:nvPr/>
        </p:nvPicPr>
        <p:blipFill>
          <a:blip r:embed="rId3" cstate="print"/>
          <a:srcRect/>
          <a:stretch>
            <a:fillRect/>
          </a:stretch>
        </p:blipFill>
        <p:spPr bwMode="auto">
          <a:xfrm>
            <a:off x="900113" y="981075"/>
            <a:ext cx="7640637" cy="1073150"/>
          </a:xfrm>
          <a:prstGeom prst="rect">
            <a:avLst/>
          </a:prstGeom>
          <a:noFill/>
          <a:ln w="9525">
            <a:noFill/>
            <a:miter lim="800000"/>
            <a:headEnd/>
            <a:tailEnd/>
          </a:ln>
        </p:spPr>
      </p:pic>
      <p:sp>
        <p:nvSpPr>
          <p:cNvPr id="366594" name="Text Box 3"/>
          <p:cNvSpPr txBox="1">
            <a:spLocks noChangeArrowheads="1"/>
          </p:cNvSpPr>
          <p:nvPr/>
        </p:nvSpPr>
        <p:spPr bwMode="auto">
          <a:xfrm>
            <a:off x="1187450" y="2349500"/>
            <a:ext cx="7561263" cy="3776663"/>
          </a:xfrm>
          <a:prstGeom prst="rect">
            <a:avLst/>
          </a:prstGeom>
          <a:noFill/>
          <a:ln w="9525">
            <a:noFill/>
            <a:miter lim="800000"/>
            <a:headEnd/>
            <a:tailEnd/>
          </a:ln>
        </p:spPr>
        <p:txBody>
          <a:bodyPr>
            <a:spAutoFit/>
          </a:bodyPr>
          <a:lstStyle/>
          <a:p>
            <a:pPr algn="ctr" eaLnBrk="1" hangingPunct="1">
              <a:spcBef>
                <a:spcPct val="50000"/>
              </a:spcBef>
            </a:pPr>
            <a:r>
              <a:rPr lang="en-GB" sz="4400" b="1">
                <a:solidFill>
                  <a:srgbClr val="6699FF"/>
                </a:solidFill>
              </a:rPr>
              <a:t>Discussion Session </a:t>
            </a:r>
          </a:p>
          <a:p>
            <a:pPr algn="ctr" eaLnBrk="1" hangingPunct="1">
              <a:spcBef>
                <a:spcPct val="50000"/>
              </a:spcBef>
            </a:pPr>
            <a:r>
              <a:rPr lang="en-GB" sz="4400" b="1">
                <a:solidFill>
                  <a:srgbClr val="6699FF"/>
                </a:solidFill>
              </a:rPr>
              <a:t>Hosted by </a:t>
            </a:r>
          </a:p>
          <a:p>
            <a:pPr algn="ctr" eaLnBrk="1" hangingPunct="1">
              <a:spcBef>
                <a:spcPct val="50000"/>
              </a:spcBef>
            </a:pPr>
            <a:r>
              <a:rPr lang="en-GB" sz="4400" b="1">
                <a:solidFill>
                  <a:srgbClr val="6699FF"/>
                </a:solidFill>
              </a:rPr>
              <a:t>Robert Graves &amp; </a:t>
            </a:r>
          </a:p>
          <a:p>
            <a:pPr algn="ctr" eaLnBrk="1" hangingPunct="1">
              <a:spcBef>
                <a:spcPct val="50000"/>
              </a:spcBef>
            </a:pPr>
            <a:r>
              <a:rPr lang="en-GB" sz="4400" b="1">
                <a:solidFill>
                  <a:srgbClr val="6699FF"/>
                </a:solidFill>
              </a:rPr>
              <a:t>Michael Smith </a:t>
            </a:r>
            <a:endParaRPr lang="en-US" sz="4400" b="1">
              <a:solidFill>
                <a:srgbClr val="6699FF"/>
              </a:solidFill>
            </a:endParaRPr>
          </a:p>
        </p:txBody>
      </p:sp>
    </p:spTree>
  </p:cSld>
  <p:clrMapOvr>
    <a:masterClrMapping/>
  </p:clrMapOvr>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41" name="Picture 2" descr="ampslogo"/>
          <p:cNvPicPr>
            <a:picLocks noChangeAspect="1" noChangeArrowheads="1"/>
          </p:cNvPicPr>
          <p:nvPr/>
        </p:nvPicPr>
        <p:blipFill>
          <a:blip r:embed="rId3" cstate="print"/>
          <a:srcRect/>
          <a:stretch>
            <a:fillRect/>
          </a:stretch>
        </p:blipFill>
        <p:spPr bwMode="auto">
          <a:xfrm>
            <a:off x="1403350" y="765175"/>
            <a:ext cx="6624638" cy="930275"/>
          </a:xfrm>
          <a:prstGeom prst="rect">
            <a:avLst/>
          </a:prstGeom>
          <a:noFill/>
          <a:ln w="9525">
            <a:noFill/>
            <a:miter lim="800000"/>
            <a:headEnd/>
            <a:tailEnd/>
          </a:ln>
        </p:spPr>
      </p:pic>
      <p:sp>
        <p:nvSpPr>
          <p:cNvPr id="368642" name="Text Box 3"/>
          <p:cNvSpPr txBox="1">
            <a:spLocks noChangeArrowheads="1"/>
          </p:cNvSpPr>
          <p:nvPr/>
        </p:nvSpPr>
        <p:spPr bwMode="auto">
          <a:xfrm>
            <a:off x="684213" y="2349500"/>
            <a:ext cx="7991475" cy="3021013"/>
          </a:xfrm>
          <a:prstGeom prst="rect">
            <a:avLst/>
          </a:prstGeom>
          <a:noFill/>
          <a:ln w="9525">
            <a:noFill/>
            <a:miter lim="800000"/>
            <a:headEnd/>
            <a:tailEnd/>
          </a:ln>
        </p:spPr>
        <p:txBody>
          <a:bodyPr>
            <a:spAutoFit/>
          </a:bodyPr>
          <a:lstStyle/>
          <a:p>
            <a:pPr algn="ctr" eaLnBrk="1" hangingPunct="1">
              <a:spcBef>
                <a:spcPct val="50000"/>
              </a:spcBef>
            </a:pPr>
            <a:r>
              <a:rPr lang="en-GB" sz="4800" b="1">
                <a:solidFill>
                  <a:schemeClr val="tx1"/>
                </a:solidFill>
              </a:rPr>
              <a:t>Coffee </a:t>
            </a:r>
          </a:p>
          <a:p>
            <a:pPr algn="ctr" eaLnBrk="1" hangingPunct="1">
              <a:spcBef>
                <a:spcPct val="50000"/>
              </a:spcBef>
            </a:pPr>
            <a:r>
              <a:rPr lang="en-GB" sz="4800" b="1">
                <a:solidFill>
                  <a:schemeClr val="tx1"/>
                </a:solidFill>
              </a:rPr>
              <a:t>served in the </a:t>
            </a:r>
          </a:p>
          <a:p>
            <a:pPr algn="ctr" eaLnBrk="1" hangingPunct="1">
              <a:spcBef>
                <a:spcPct val="50000"/>
              </a:spcBef>
            </a:pPr>
            <a:r>
              <a:rPr lang="en-GB" sz="4800" b="1">
                <a:solidFill>
                  <a:schemeClr val="tx1"/>
                </a:solidFill>
              </a:rPr>
              <a:t>St James 2 Room</a:t>
            </a:r>
          </a:p>
        </p:txBody>
      </p:sp>
    </p:spTree>
  </p:cSld>
  <p:clrMapOvr>
    <a:masterClrMapping/>
  </p:clrMapOvr>
  <p:transition>
    <p:pull dir="rd"/>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689" name="Picture 2" descr="ampslogo"/>
          <p:cNvPicPr>
            <a:picLocks noChangeAspect="1" noChangeArrowheads="1"/>
          </p:cNvPicPr>
          <p:nvPr/>
        </p:nvPicPr>
        <p:blipFill>
          <a:blip r:embed="rId3" cstate="print"/>
          <a:srcRect/>
          <a:stretch>
            <a:fillRect/>
          </a:stretch>
        </p:blipFill>
        <p:spPr bwMode="auto">
          <a:xfrm>
            <a:off x="900113" y="981075"/>
            <a:ext cx="7640637" cy="1073150"/>
          </a:xfrm>
          <a:prstGeom prst="rect">
            <a:avLst/>
          </a:prstGeom>
          <a:noFill/>
          <a:ln w="9525">
            <a:noFill/>
            <a:miter lim="800000"/>
            <a:headEnd/>
            <a:tailEnd/>
          </a:ln>
        </p:spPr>
      </p:pic>
      <p:sp>
        <p:nvSpPr>
          <p:cNvPr id="370690" name="Text Box 3"/>
          <p:cNvSpPr txBox="1">
            <a:spLocks noChangeArrowheads="1"/>
          </p:cNvSpPr>
          <p:nvPr/>
        </p:nvSpPr>
        <p:spPr bwMode="auto">
          <a:xfrm>
            <a:off x="1187450" y="2924175"/>
            <a:ext cx="7561263" cy="2925763"/>
          </a:xfrm>
          <a:prstGeom prst="rect">
            <a:avLst/>
          </a:prstGeom>
          <a:noFill/>
          <a:ln w="9525">
            <a:noFill/>
            <a:miter lim="800000"/>
            <a:headEnd/>
            <a:tailEnd/>
          </a:ln>
        </p:spPr>
        <p:txBody>
          <a:bodyPr>
            <a:spAutoFit/>
          </a:bodyPr>
          <a:lstStyle/>
          <a:p>
            <a:pPr algn="ctr" eaLnBrk="1" hangingPunct="1">
              <a:spcBef>
                <a:spcPct val="50000"/>
              </a:spcBef>
            </a:pPr>
            <a:r>
              <a:rPr lang="en-GB" sz="4400" b="1">
                <a:solidFill>
                  <a:srgbClr val="6699FF"/>
                </a:solidFill>
              </a:rPr>
              <a:t>Neil MacGillivray</a:t>
            </a:r>
            <a:br>
              <a:rPr lang="en-GB" sz="4400" b="1">
                <a:solidFill>
                  <a:srgbClr val="6699FF"/>
                </a:solidFill>
              </a:rPr>
            </a:br>
            <a:r>
              <a:rPr lang="en-GB" sz="4400" b="1">
                <a:solidFill>
                  <a:srgbClr val="6699FF"/>
                </a:solidFill>
              </a:rPr>
              <a:t>James Hay Partnership</a:t>
            </a:r>
            <a:r>
              <a:rPr lang="en-GB" sz="4400" b="1">
                <a:solidFill>
                  <a:schemeClr val="tx1"/>
                </a:solidFill>
              </a:rPr>
              <a:t/>
            </a:r>
            <a:br>
              <a:rPr lang="en-GB" sz="4400" b="1">
                <a:solidFill>
                  <a:schemeClr val="tx1"/>
                </a:solidFill>
              </a:rPr>
            </a:br>
            <a:endParaRPr lang="en-GB" sz="4400" b="1">
              <a:solidFill>
                <a:schemeClr val="tx1"/>
              </a:solidFill>
            </a:endParaRPr>
          </a:p>
          <a:p>
            <a:pPr algn="ctr" eaLnBrk="1" hangingPunct="1">
              <a:spcBef>
                <a:spcPct val="50000"/>
              </a:spcBef>
            </a:pPr>
            <a:r>
              <a:rPr lang="en-GB" sz="3600" b="1">
                <a:solidFill>
                  <a:schemeClr val="tx1"/>
                </a:solidFill>
              </a:rPr>
              <a:t>Thoughts on pensions post 2011</a:t>
            </a:r>
            <a:endParaRPr lang="en-US" sz="3600" b="1">
              <a:solidFill>
                <a:schemeClr val="tx1"/>
              </a:solidFill>
            </a:endParaRPr>
          </a:p>
        </p:txBody>
      </p:sp>
    </p:spTree>
  </p:cSld>
  <p:clrMapOvr>
    <a:masterClrMapping/>
  </p:clrMapOvr>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737" name="Picture 2" descr="ampslogo"/>
          <p:cNvPicPr>
            <a:picLocks noChangeAspect="1" noChangeArrowheads="1"/>
          </p:cNvPicPr>
          <p:nvPr/>
        </p:nvPicPr>
        <p:blipFill>
          <a:blip r:embed="rId3" cstate="print"/>
          <a:srcRect/>
          <a:stretch>
            <a:fillRect/>
          </a:stretch>
        </p:blipFill>
        <p:spPr bwMode="auto">
          <a:xfrm>
            <a:off x="900113" y="981075"/>
            <a:ext cx="7640637" cy="1073150"/>
          </a:xfrm>
          <a:prstGeom prst="rect">
            <a:avLst/>
          </a:prstGeom>
          <a:noFill/>
          <a:ln w="9525">
            <a:noFill/>
            <a:miter lim="800000"/>
            <a:headEnd/>
            <a:tailEnd/>
          </a:ln>
        </p:spPr>
      </p:pic>
      <p:sp>
        <p:nvSpPr>
          <p:cNvPr id="372738" name="Text Box 3"/>
          <p:cNvSpPr txBox="1">
            <a:spLocks noChangeArrowheads="1"/>
          </p:cNvSpPr>
          <p:nvPr/>
        </p:nvSpPr>
        <p:spPr bwMode="auto">
          <a:xfrm>
            <a:off x="1187450" y="2924175"/>
            <a:ext cx="7561263" cy="1920875"/>
          </a:xfrm>
          <a:prstGeom prst="rect">
            <a:avLst/>
          </a:prstGeom>
          <a:noFill/>
          <a:ln w="9525">
            <a:noFill/>
            <a:miter lim="800000"/>
            <a:headEnd/>
            <a:tailEnd/>
          </a:ln>
        </p:spPr>
        <p:txBody>
          <a:bodyPr>
            <a:spAutoFit/>
          </a:bodyPr>
          <a:lstStyle/>
          <a:p>
            <a:pPr algn="ctr" eaLnBrk="1" hangingPunct="1">
              <a:spcBef>
                <a:spcPct val="50000"/>
              </a:spcBef>
            </a:pPr>
            <a:r>
              <a:rPr lang="en-GB" sz="6000" b="1">
                <a:solidFill>
                  <a:srgbClr val="6699FF"/>
                </a:solidFill>
                <a:latin typeface="Tahoma" pitchFamily="34" charset="0"/>
              </a:rPr>
              <a:t>Tax effective at 55%?</a:t>
            </a:r>
            <a:endParaRPr lang="en-US" sz="6000" b="1">
              <a:solidFill>
                <a:srgbClr val="6699FF"/>
              </a:solidFill>
              <a:latin typeface="Tahoma" pitchFamily="34" charset="0"/>
            </a:endParaRPr>
          </a:p>
        </p:txBody>
      </p:sp>
    </p:spTree>
  </p:cSld>
  <p:clrMapOvr>
    <a:masterClrMapping/>
  </p:clrMapOvr>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4785" name="Picture 2" descr="ampslogo"/>
          <p:cNvPicPr>
            <a:picLocks noChangeAspect="1" noChangeArrowheads="1"/>
          </p:cNvPicPr>
          <p:nvPr/>
        </p:nvPicPr>
        <p:blipFill>
          <a:blip r:embed="rId3" cstate="print"/>
          <a:srcRect/>
          <a:stretch>
            <a:fillRect/>
          </a:stretch>
        </p:blipFill>
        <p:spPr bwMode="auto">
          <a:xfrm>
            <a:off x="900113" y="981075"/>
            <a:ext cx="7640637" cy="1073150"/>
          </a:xfrm>
          <a:prstGeom prst="rect">
            <a:avLst/>
          </a:prstGeom>
          <a:noFill/>
          <a:ln w="9525">
            <a:noFill/>
            <a:miter lim="800000"/>
            <a:headEnd/>
            <a:tailEnd/>
          </a:ln>
        </p:spPr>
      </p:pic>
      <p:sp>
        <p:nvSpPr>
          <p:cNvPr id="374786" name="Text Box 3"/>
          <p:cNvSpPr txBox="1">
            <a:spLocks noChangeArrowheads="1"/>
          </p:cNvSpPr>
          <p:nvPr/>
        </p:nvSpPr>
        <p:spPr bwMode="auto">
          <a:xfrm>
            <a:off x="1187450" y="2924175"/>
            <a:ext cx="7561263" cy="1006475"/>
          </a:xfrm>
          <a:prstGeom prst="rect">
            <a:avLst/>
          </a:prstGeom>
          <a:noFill/>
          <a:ln w="9525">
            <a:noFill/>
            <a:miter lim="800000"/>
            <a:headEnd/>
            <a:tailEnd/>
          </a:ln>
        </p:spPr>
        <p:txBody>
          <a:bodyPr>
            <a:spAutoFit/>
          </a:bodyPr>
          <a:lstStyle/>
          <a:p>
            <a:pPr algn="ctr" eaLnBrk="1" hangingPunct="1">
              <a:spcBef>
                <a:spcPct val="50000"/>
              </a:spcBef>
            </a:pPr>
            <a:r>
              <a:rPr lang="en-GB" sz="6000" b="1">
                <a:solidFill>
                  <a:srgbClr val="6699FF"/>
                </a:solidFill>
                <a:latin typeface="Tahoma" pitchFamily="34" charset="0"/>
              </a:rPr>
              <a:t>Surely not!</a:t>
            </a:r>
            <a:endParaRPr lang="en-US" sz="6000" b="1">
              <a:solidFill>
                <a:srgbClr val="6699FF"/>
              </a:solidFill>
              <a:latin typeface="Tahoma" pitchFamily="34" charset="0"/>
            </a:endParaRPr>
          </a:p>
        </p:txBody>
      </p:sp>
    </p:spTree>
  </p:cSld>
  <p:clrMapOvr>
    <a:masterClrMapping/>
  </p:clrMapOvr>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955" name="Rectangle 3"/>
          <p:cNvSpPr>
            <a:spLocks noGrp="1" noChangeArrowheads="1"/>
          </p:cNvSpPr>
          <p:nvPr>
            <p:ph type="body" idx="4294967295"/>
          </p:nvPr>
        </p:nvSpPr>
        <p:spPr/>
        <p:txBody>
          <a:bodyPr/>
          <a:lstStyle/>
          <a:p>
            <a:pPr eaLnBrk="1" hangingPunct="1">
              <a:lnSpc>
                <a:spcPct val="90000"/>
              </a:lnSpc>
            </a:pPr>
            <a:r>
              <a:rPr lang="en-GB" sz="2800" smtClean="0">
                <a:latin typeface="Tahoma" pitchFamily="34" charset="0"/>
              </a:rPr>
              <a:t>Two key outcomes </a:t>
            </a:r>
          </a:p>
          <a:p>
            <a:pPr eaLnBrk="1" hangingPunct="1">
              <a:lnSpc>
                <a:spcPct val="90000"/>
              </a:lnSpc>
            </a:pPr>
            <a:endParaRPr lang="en-GB" sz="2800" smtClean="0">
              <a:latin typeface="Tahoma" pitchFamily="34" charset="0"/>
            </a:endParaRPr>
          </a:p>
          <a:p>
            <a:pPr marL="742950" lvl="1" indent="-285750" eaLnBrk="1" hangingPunct="1">
              <a:lnSpc>
                <a:spcPct val="90000"/>
              </a:lnSpc>
            </a:pPr>
            <a:r>
              <a:rPr lang="en-GB" sz="2800" smtClean="0">
                <a:latin typeface="Tahoma" pitchFamily="34" charset="0"/>
              </a:rPr>
              <a:t>How to void 55% recovery charge</a:t>
            </a:r>
          </a:p>
          <a:p>
            <a:pPr marL="742950" lvl="1" indent="-285750" eaLnBrk="1" hangingPunct="1">
              <a:lnSpc>
                <a:spcPct val="90000"/>
              </a:lnSpc>
              <a:buFont typeface="Verdana" pitchFamily="34" charset="0"/>
              <a:buNone/>
            </a:pPr>
            <a:endParaRPr lang="en-GB" sz="2800" smtClean="0">
              <a:latin typeface="Tahoma" pitchFamily="34" charset="0"/>
            </a:endParaRPr>
          </a:p>
          <a:p>
            <a:pPr marL="742950" lvl="1" indent="-285750" eaLnBrk="1" hangingPunct="1">
              <a:lnSpc>
                <a:spcPct val="90000"/>
              </a:lnSpc>
            </a:pPr>
            <a:r>
              <a:rPr lang="en-GB" sz="2800" smtClean="0">
                <a:latin typeface="Tahoma" pitchFamily="34" charset="0"/>
              </a:rPr>
              <a:t>Should other tax wrappers be considered over pension</a:t>
            </a:r>
          </a:p>
          <a:p>
            <a:pPr marL="742950" lvl="1" indent="-285750" eaLnBrk="1" hangingPunct="1">
              <a:lnSpc>
                <a:spcPct val="90000"/>
              </a:lnSpc>
            </a:pPr>
            <a:endParaRPr lang="en-GB" sz="2800" smtClean="0">
              <a:latin typeface="Tahoma" pitchFamily="34" charset="0"/>
            </a:endParaRPr>
          </a:p>
          <a:p>
            <a:pPr eaLnBrk="1" hangingPunct="1">
              <a:lnSpc>
                <a:spcPct val="90000"/>
              </a:lnSpc>
            </a:pPr>
            <a:r>
              <a:rPr lang="en-GB" sz="2800" smtClean="0">
                <a:latin typeface="Tahoma" pitchFamily="34" charset="0"/>
              </a:rPr>
              <a:t>The number crunching </a:t>
            </a:r>
          </a:p>
          <a:p>
            <a:pPr marL="742950" lvl="1" indent="-285750" eaLnBrk="1" hangingPunct="1">
              <a:lnSpc>
                <a:spcPct val="90000"/>
              </a:lnSpc>
              <a:buFont typeface="Verdana" pitchFamily="34" charset="0"/>
              <a:buNone/>
            </a:pPr>
            <a:endParaRPr lang="en-GB" sz="2800" smtClean="0">
              <a:latin typeface="Tahoma" pitchFamily="34" charset="0"/>
            </a:endParaRPr>
          </a:p>
          <a:p>
            <a:pPr eaLnBrk="1" hangingPunct="1">
              <a:lnSpc>
                <a:spcPct val="90000"/>
              </a:lnSpc>
            </a:pPr>
            <a:endParaRPr lang="en-GB" sz="2800" smtClean="0">
              <a:latin typeface="Tahoma" pitchFamily="34" charset="0"/>
            </a:endParaRPr>
          </a:p>
          <a:p>
            <a:pPr eaLnBrk="1" hangingPunct="1">
              <a:lnSpc>
                <a:spcPct val="90000"/>
              </a:lnSpc>
              <a:buFont typeface="Wingdings 3" pitchFamily="18" charset="2"/>
              <a:buNone/>
            </a:pPr>
            <a:endParaRPr lang="en-GB" sz="2000" smtClean="0">
              <a:latin typeface="Tahoma" pitchFamily="34" charset="0"/>
            </a:endParaRPr>
          </a:p>
        </p:txBody>
      </p:sp>
      <p:pic>
        <p:nvPicPr>
          <p:cNvPr id="376834" name="Picture 4" descr="AMPS Logo"/>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525">
            <a:noFill/>
            <a:miter lim="800000"/>
            <a:headEnd/>
            <a:tailEnd/>
          </a:ln>
        </p:spPr>
      </p:pic>
      <p:sp>
        <p:nvSpPr>
          <p:cNvPr id="376835" name="Text Box 5"/>
          <p:cNvSpPr txBox="1">
            <a:spLocks noChangeArrowheads="1"/>
          </p:cNvSpPr>
          <p:nvPr/>
        </p:nvSpPr>
        <p:spPr bwMode="auto">
          <a:xfrm>
            <a:off x="1187450" y="404813"/>
            <a:ext cx="7256463" cy="457200"/>
          </a:xfrm>
          <a:prstGeom prst="rect">
            <a:avLst/>
          </a:prstGeom>
          <a:noFill/>
          <a:ln w="9525">
            <a:noFill/>
            <a:miter lim="800000"/>
            <a:headEnd/>
            <a:tailEnd/>
          </a:ln>
        </p:spPr>
        <p:txBody>
          <a:bodyPr>
            <a:spAutoFit/>
          </a:bodyPr>
          <a:lstStyle/>
          <a:p>
            <a:pPr eaLnBrk="1" hangingPunct="1">
              <a:spcBef>
                <a:spcPct val="50000"/>
              </a:spcBef>
            </a:pPr>
            <a:r>
              <a:rPr lang="en-GB" b="1">
                <a:solidFill>
                  <a:srgbClr val="6699FF"/>
                </a:solidFill>
                <a:latin typeface="Tahoma" pitchFamily="34" charset="0"/>
              </a:rPr>
              <a:t>Tax effective at rate of 55% - surely not?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93955">
                                            <p:txEl>
                                              <p:pRg st="0" end="0"/>
                                            </p:txEl>
                                          </p:spTgt>
                                        </p:tgtEl>
                                        <p:attrNameLst>
                                          <p:attrName>style.visibility</p:attrName>
                                        </p:attrNameLst>
                                      </p:cBhvr>
                                      <p:to>
                                        <p:strVal val="visible"/>
                                      </p:to>
                                    </p:set>
                                    <p:anim calcmode="lin" valueType="num">
                                      <p:cBhvr additive="base">
                                        <p:cTn id="7" dur="500" fill="hold"/>
                                        <p:tgtEl>
                                          <p:spTgt spid="8939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939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93955">
                                            <p:txEl>
                                              <p:pRg st="2" end="2"/>
                                            </p:txEl>
                                          </p:spTgt>
                                        </p:tgtEl>
                                        <p:attrNameLst>
                                          <p:attrName>style.visibility</p:attrName>
                                        </p:attrNameLst>
                                      </p:cBhvr>
                                      <p:to>
                                        <p:strVal val="visible"/>
                                      </p:to>
                                    </p:set>
                                    <p:anim calcmode="lin" valueType="num">
                                      <p:cBhvr additive="base">
                                        <p:cTn id="13" dur="500" fill="hold"/>
                                        <p:tgtEl>
                                          <p:spTgt spid="89395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939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93955">
                                            <p:txEl>
                                              <p:pRg st="4" end="4"/>
                                            </p:txEl>
                                          </p:spTgt>
                                        </p:tgtEl>
                                        <p:attrNameLst>
                                          <p:attrName>style.visibility</p:attrName>
                                        </p:attrNameLst>
                                      </p:cBhvr>
                                      <p:to>
                                        <p:strVal val="visible"/>
                                      </p:to>
                                    </p:set>
                                    <p:anim calcmode="lin" valueType="num">
                                      <p:cBhvr additive="base">
                                        <p:cTn id="19" dur="500" fill="hold"/>
                                        <p:tgtEl>
                                          <p:spTgt spid="893955">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939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93955">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93955">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93955">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939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3955" grpId="0" build="p"/>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955" name="Rectangle 3"/>
          <p:cNvSpPr>
            <a:spLocks noGrp="1" noChangeArrowheads="1"/>
          </p:cNvSpPr>
          <p:nvPr>
            <p:ph type="body" idx="4294967295"/>
          </p:nvPr>
        </p:nvSpPr>
        <p:spPr>
          <a:xfrm>
            <a:off x="468313" y="1412875"/>
            <a:ext cx="8229600" cy="4525963"/>
          </a:xfrm>
        </p:spPr>
        <p:txBody>
          <a:bodyPr/>
          <a:lstStyle/>
          <a:p>
            <a:pPr eaLnBrk="1" hangingPunct="1">
              <a:lnSpc>
                <a:spcPct val="90000"/>
              </a:lnSpc>
            </a:pPr>
            <a:r>
              <a:rPr lang="en-GB" sz="2800" smtClean="0">
                <a:latin typeface="Tahoma" pitchFamily="34" charset="0"/>
              </a:rPr>
              <a:t>Examples based on individual</a:t>
            </a:r>
          </a:p>
          <a:p>
            <a:pPr eaLnBrk="1" hangingPunct="1">
              <a:lnSpc>
                <a:spcPct val="90000"/>
              </a:lnSpc>
            </a:pPr>
            <a:endParaRPr lang="en-GB" sz="2800" smtClean="0">
              <a:latin typeface="Tahoma" pitchFamily="34" charset="0"/>
            </a:endParaRPr>
          </a:p>
          <a:p>
            <a:pPr marL="742950" lvl="1" indent="-285750" eaLnBrk="1" hangingPunct="1">
              <a:lnSpc>
                <a:spcPct val="90000"/>
              </a:lnSpc>
            </a:pPr>
            <a:r>
              <a:rPr lang="en-GB" sz="2800" smtClean="0">
                <a:latin typeface="Tahoma" pitchFamily="34" charset="0"/>
              </a:rPr>
              <a:t>Being higher rate tax payer (40%)</a:t>
            </a:r>
          </a:p>
          <a:p>
            <a:pPr marL="742950" lvl="1" indent="-285750" eaLnBrk="1" hangingPunct="1">
              <a:lnSpc>
                <a:spcPct val="90000"/>
              </a:lnSpc>
            </a:pPr>
            <a:endParaRPr lang="en-GB" sz="2800" smtClean="0">
              <a:latin typeface="Tahoma" pitchFamily="34" charset="0"/>
            </a:endParaRPr>
          </a:p>
          <a:p>
            <a:pPr marL="742950" lvl="1" indent="-285750" eaLnBrk="1" hangingPunct="1">
              <a:lnSpc>
                <a:spcPct val="90000"/>
              </a:lnSpc>
            </a:pPr>
            <a:r>
              <a:rPr lang="en-GB" sz="2800" smtClean="0">
                <a:latin typeface="Tahoma" pitchFamily="34" charset="0"/>
              </a:rPr>
              <a:t>Having £10,680 net (£17,800 gross) income available to invest pa</a:t>
            </a:r>
          </a:p>
          <a:p>
            <a:pPr marL="742950" lvl="1" indent="-285750" eaLnBrk="1" hangingPunct="1">
              <a:lnSpc>
                <a:spcPct val="90000"/>
              </a:lnSpc>
            </a:pPr>
            <a:endParaRPr lang="en-GB" sz="2800" smtClean="0">
              <a:latin typeface="Tahoma" pitchFamily="34" charset="0"/>
            </a:endParaRPr>
          </a:p>
          <a:p>
            <a:pPr marL="742950" lvl="1" indent="-285750" eaLnBrk="1" hangingPunct="1">
              <a:lnSpc>
                <a:spcPct val="90000"/>
              </a:lnSpc>
            </a:pPr>
            <a:r>
              <a:rPr lang="en-GB" sz="2800" smtClean="0">
                <a:latin typeface="Tahoma" pitchFamily="34" charset="0"/>
              </a:rPr>
              <a:t>Return of 5% gross (3% net) pa</a:t>
            </a:r>
          </a:p>
          <a:p>
            <a:pPr marL="742950" lvl="1" indent="-285750" eaLnBrk="1" hangingPunct="1">
              <a:lnSpc>
                <a:spcPct val="90000"/>
              </a:lnSpc>
            </a:pPr>
            <a:endParaRPr lang="en-GB" sz="2800" smtClean="0">
              <a:latin typeface="Tahoma" pitchFamily="34" charset="0"/>
            </a:endParaRPr>
          </a:p>
          <a:p>
            <a:pPr marL="742950" lvl="1" indent="-285750" eaLnBrk="1" hangingPunct="1">
              <a:lnSpc>
                <a:spcPct val="90000"/>
              </a:lnSpc>
            </a:pPr>
            <a:r>
              <a:rPr lang="en-GB" sz="2800" smtClean="0">
                <a:latin typeface="Tahoma" pitchFamily="34" charset="0"/>
              </a:rPr>
              <a:t>Having estate liable to IHT</a:t>
            </a:r>
          </a:p>
          <a:p>
            <a:pPr marL="742950" lvl="1" indent="-285750" eaLnBrk="1" hangingPunct="1">
              <a:lnSpc>
                <a:spcPct val="90000"/>
              </a:lnSpc>
            </a:pPr>
            <a:endParaRPr lang="en-GB" sz="3300" smtClean="0">
              <a:latin typeface="Tahoma" pitchFamily="34" charset="0"/>
            </a:endParaRPr>
          </a:p>
          <a:p>
            <a:pPr marL="742950" lvl="1" indent="-285750" eaLnBrk="1" hangingPunct="1">
              <a:lnSpc>
                <a:spcPct val="90000"/>
              </a:lnSpc>
            </a:pPr>
            <a:endParaRPr lang="en-GB" sz="3300" smtClean="0">
              <a:latin typeface="Tahoma" pitchFamily="34" charset="0"/>
            </a:endParaRPr>
          </a:p>
          <a:p>
            <a:pPr eaLnBrk="1" hangingPunct="1">
              <a:lnSpc>
                <a:spcPct val="90000"/>
              </a:lnSpc>
            </a:pPr>
            <a:endParaRPr lang="en-GB" sz="3600" smtClean="0">
              <a:latin typeface="Tahoma" pitchFamily="34" charset="0"/>
            </a:endParaRPr>
          </a:p>
          <a:p>
            <a:pPr eaLnBrk="1" hangingPunct="1">
              <a:lnSpc>
                <a:spcPct val="90000"/>
              </a:lnSpc>
              <a:buFont typeface="Wingdings 3" pitchFamily="18" charset="2"/>
              <a:buNone/>
            </a:pPr>
            <a:endParaRPr lang="en-GB" sz="2000" smtClean="0">
              <a:latin typeface="Tahoma" pitchFamily="34" charset="0"/>
            </a:endParaRPr>
          </a:p>
        </p:txBody>
      </p:sp>
      <p:pic>
        <p:nvPicPr>
          <p:cNvPr id="378882" name="Picture 4" descr="AMPS Logo"/>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525">
            <a:noFill/>
            <a:miter lim="800000"/>
            <a:headEnd/>
            <a:tailEnd/>
          </a:ln>
        </p:spPr>
      </p:pic>
      <p:sp>
        <p:nvSpPr>
          <p:cNvPr id="378883" name="Text Box 4"/>
          <p:cNvSpPr txBox="1">
            <a:spLocks noChangeArrowheads="1"/>
          </p:cNvSpPr>
          <p:nvPr/>
        </p:nvSpPr>
        <p:spPr bwMode="auto">
          <a:xfrm>
            <a:off x="1187450" y="404813"/>
            <a:ext cx="7256463" cy="457200"/>
          </a:xfrm>
          <a:prstGeom prst="rect">
            <a:avLst/>
          </a:prstGeom>
          <a:noFill/>
          <a:ln w="9525">
            <a:noFill/>
            <a:miter lim="800000"/>
            <a:headEnd/>
            <a:tailEnd/>
          </a:ln>
        </p:spPr>
        <p:txBody>
          <a:bodyPr>
            <a:spAutoFit/>
          </a:bodyPr>
          <a:lstStyle/>
          <a:p>
            <a:pPr eaLnBrk="1" hangingPunct="1">
              <a:spcBef>
                <a:spcPct val="50000"/>
              </a:spcBef>
            </a:pPr>
            <a:r>
              <a:rPr lang="en-GB" b="1">
                <a:solidFill>
                  <a:srgbClr val="6699FF"/>
                </a:solidFill>
                <a:latin typeface="Tahoma" pitchFamily="34" charset="0"/>
              </a:rPr>
              <a:t>Tax effective at rate of 55% - surely not?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93955">
                                            <p:txEl>
                                              <p:pRg st="0" end="0"/>
                                            </p:txEl>
                                          </p:spTgt>
                                        </p:tgtEl>
                                        <p:attrNameLst>
                                          <p:attrName>style.visibility</p:attrName>
                                        </p:attrNameLst>
                                      </p:cBhvr>
                                      <p:to>
                                        <p:strVal val="visible"/>
                                      </p:to>
                                    </p:set>
                                    <p:anim calcmode="lin" valueType="num">
                                      <p:cBhvr additive="base">
                                        <p:cTn id="7" dur="500" fill="hold"/>
                                        <p:tgtEl>
                                          <p:spTgt spid="8939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939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93955">
                                            <p:txEl>
                                              <p:pRg st="2" end="2"/>
                                            </p:txEl>
                                          </p:spTgt>
                                        </p:tgtEl>
                                        <p:attrNameLst>
                                          <p:attrName>style.visibility</p:attrName>
                                        </p:attrNameLst>
                                      </p:cBhvr>
                                      <p:to>
                                        <p:strVal val="visible"/>
                                      </p:to>
                                    </p:set>
                                    <p:anim calcmode="lin" valueType="num">
                                      <p:cBhvr additive="base">
                                        <p:cTn id="13" dur="500" fill="hold"/>
                                        <p:tgtEl>
                                          <p:spTgt spid="89395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939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93955">
                                            <p:txEl>
                                              <p:pRg st="4" end="4"/>
                                            </p:txEl>
                                          </p:spTgt>
                                        </p:tgtEl>
                                        <p:attrNameLst>
                                          <p:attrName>style.visibility</p:attrName>
                                        </p:attrNameLst>
                                      </p:cBhvr>
                                      <p:to>
                                        <p:strVal val="visible"/>
                                      </p:to>
                                    </p:set>
                                    <p:anim calcmode="lin" valueType="num">
                                      <p:cBhvr additive="base">
                                        <p:cTn id="19" dur="500" fill="hold"/>
                                        <p:tgtEl>
                                          <p:spTgt spid="893955">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939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893955">
                                            <p:txEl>
                                              <p:pRg st="6" end="6"/>
                                            </p:txEl>
                                          </p:spTgt>
                                        </p:tgtEl>
                                        <p:attrNameLst>
                                          <p:attrName>style.visibility</p:attrName>
                                        </p:attrNameLst>
                                      </p:cBhvr>
                                      <p:to>
                                        <p:strVal val="visible"/>
                                      </p:to>
                                    </p:set>
                                    <p:anim calcmode="lin" valueType="num">
                                      <p:cBhvr additive="base">
                                        <p:cTn id="25" dur="500" fill="hold"/>
                                        <p:tgtEl>
                                          <p:spTgt spid="893955">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9395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893955">
                                            <p:txEl>
                                              <p:pRg st="8" end="8"/>
                                            </p:txEl>
                                          </p:spTgt>
                                        </p:tgtEl>
                                        <p:attrNameLst>
                                          <p:attrName>style.visibility</p:attrName>
                                        </p:attrNameLst>
                                      </p:cBhvr>
                                      <p:to>
                                        <p:strVal val="visible"/>
                                      </p:to>
                                    </p:set>
                                    <p:anim calcmode="lin" valueType="num">
                                      <p:cBhvr additive="base">
                                        <p:cTn id="31" dur="500" fill="hold"/>
                                        <p:tgtEl>
                                          <p:spTgt spid="893955">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9395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Rectangle 4"/>
          <p:cNvSpPr>
            <a:spLocks noGrp="1"/>
          </p:cNvSpPr>
          <p:nvPr>
            <p:ph type="title"/>
          </p:nvPr>
        </p:nvSpPr>
        <p:spPr bwMode="auto"/>
        <p:txBody>
          <a:bodyPr wrap="square" lIns="91440" tIns="45720" rIns="91440" bIns="45720" numCol="1" anchorCtr="0" compatLnSpc="1">
            <a:prstTxWarp prst="textNoShape">
              <a:avLst/>
            </a:prstTxWarp>
          </a:bodyPr>
          <a:lstStyle/>
          <a:p>
            <a:pPr algn="ctr">
              <a:defRPr/>
            </a:pPr>
            <a:r>
              <a:rPr lang="en-GB" smtClean="0"/>
              <a:t>Summary of investment return</a:t>
            </a:r>
          </a:p>
        </p:txBody>
      </p:sp>
      <p:graphicFrame>
        <p:nvGraphicFramePr>
          <p:cNvPr id="109601" name="Group 33"/>
          <p:cNvGraphicFramePr>
            <a:graphicFrameLocks noGrp="1"/>
          </p:cNvGraphicFramePr>
          <p:nvPr/>
        </p:nvGraphicFramePr>
        <p:xfrm>
          <a:off x="468313" y="1341438"/>
          <a:ext cx="8229600" cy="4525963"/>
        </p:xfrm>
        <a:graphic>
          <a:graphicData uri="http://schemas.openxmlformats.org/drawingml/2006/table">
            <a:tbl>
              <a:tblPr/>
              <a:tblGrid>
                <a:gridCol w="2743200"/>
                <a:gridCol w="2743200"/>
                <a:gridCol w="2743200"/>
              </a:tblGrid>
              <a:tr h="904875">
                <a:tc>
                  <a:txBody>
                    <a:bodyPr/>
                    <a:lstStyle/>
                    <a:p>
                      <a:pPr marL="109538" marR="0" lvl="0" indent="0" algn="ctr"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r>
                        <a:rPr kumimoji="0" lang="en-GB" sz="2000" b="0" i="0" u="none" strike="noStrike" cap="none" normalizeH="0" baseline="0" smtClean="0">
                          <a:ln>
                            <a:noFill/>
                          </a:ln>
                          <a:solidFill>
                            <a:schemeClr val="tx1"/>
                          </a:solidFill>
                          <a:effectLst/>
                          <a:latin typeface="Lucida Sans Unicode" pitchFamily="34" charset="0"/>
                        </a:rPr>
                        <a:t>Type of investment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9538" marR="0" lvl="0" indent="0" algn="ctr"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r>
                        <a:rPr kumimoji="0" lang="en-GB" sz="2000" b="0" i="0" u="none" strike="noStrike" cap="none" normalizeH="0" baseline="0" smtClean="0">
                          <a:ln>
                            <a:noFill/>
                          </a:ln>
                          <a:solidFill>
                            <a:schemeClr val="tx1"/>
                          </a:solidFill>
                          <a:effectLst/>
                          <a:latin typeface="Lucida Sans Unicode" pitchFamily="34" charset="0"/>
                        </a:rPr>
                        <a:t>Investment value at end of 20 years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9538" marR="0" lvl="0" indent="0" algn="ctr"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r>
                        <a:rPr kumimoji="0" lang="en-GB" sz="2000" b="0" i="0" u="none" strike="noStrike" cap="none" normalizeH="0" baseline="0" smtClean="0">
                          <a:ln>
                            <a:noFill/>
                          </a:ln>
                          <a:solidFill>
                            <a:schemeClr val="tx1"/>
                          </a:solidFill>
                          <a:effectLst/>
                          <a:latin typeface="Lucida Sans Unicode" pitchFamily="34" charset="0"/>
                        </a:rPr>
                        <a:t>Net value on death after all taxes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109538" marR="0" lvl="0" indent="0" algn="l"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r>
                        <a:rPr kumimoji="0" lang="en-GB" sz="2000" b="0" i="0" u="none" strike="noStrike" cap="none" normalizeH="0" baseline="0" smtClean="0">
                          <a:ln>
                            <a:noFill/>
                          </a:ln>
                          <a:solidFill>
                            <a:schemeClr val="tx1"/>
                          </a:solidFill>
                          <a:effectLst/>
                          <a:latin typeface="Lucida Sans Unicode" pitchFamily="34" charset="0"/>
                        </a:rPr>
                        <a:t>Deposit account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9538" marR="0" lvl="0" indent="0" algn="l"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endParaRPr kumimoji="0" lang="en-US" sz="2300" b="0" i="0" u="none" strike="noStrike" cap="none" normalizeH="0" baseline="0" smtClean="0">
                        <a:ln>
                          <a:noFill/>
                        </a:ln>
                        <a:solidFill>
                          <a:schemeClr val="tx1"/>
                        </a:solidFill>
                        <a:effectLst/>
                        <a:latin typeface="Lucida Sans Unicode"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9538" marR="0" lvl="0" indent="0" algn="l"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endParaRPr kumimoji="0" lang="en-US" sz="2300" b="0" i="0" u="none" strike="noStrike" cap="none" normalizeH="0" baseline="0" smtClean="0">
                        <a:ln>
                          <a:noFill/>
                        </a:ln>
                        <a:solidFill>
                          <a:schemeClr val="tx1"/>
                        </a:solidFill>
                        <a:effectLst/>
                        <a:latin typeface="Lucida Sans Unicode"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109538" marR="0" lvl="0" indent="0" algn="l"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r>
                        <a:rPr kumimoji="0" lang="en-GB" sz="2000" b="0" i="0" u="none" strike="noStrike" cap="none" normalizeH="0" baseline="0" smtClean="0">
                          <a:ln>
                            <a:noFill/>
                          </a:ln>
                          <a:solidFill>
                            <a:schemeClr val="tx1"/>
                          </a:solidFill>
                          <a:effectLst/>
                          <a:latin typeface="Lucida Sans Unicode" pitchFamily="34" charset="0"/>
                        </a:rPr>
                        <a:t>Offshore bond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9538" marR="0" lvl="0" indent="0" algn="l"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endParaRPr kumimoji="0" lang="en-US" sz="2300" b="0" i="0" u="none" strike="noStrike" cap="none" normalizeH="0" baseline="0" smtClean="0">
                        <a:ln>
                          <a:noFill/>
                        </a:ln>
                        <a:solidFill>
                          <a:schemeClr val="tx1"/>
                        </a:solidFill>
                        <a:effectLst/>
                        <a:latin typeface="Lucida Sans Unicode"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9538" marR="0" lvl="0" indent="0" algn="l"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endParaRPr kumimoji="0" lang="en-US" sz="2300" b="0" i="0" u="none" strike="noStrike" cap="none" normalizeH="0" baseline="0" smtClean="0">
                        <a:ln>
                          <a:noFill/>
                        </a:ln>
                        <a:solidFill>
                          <a:schemeClr val="tx1"/>
                        </a:solidFill>
                        <a:effectLst/>
                        <a:latin typeface="Lucida Sans Unicode"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109538" marR="0" lvl="0" indent="0" algn="l"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r>
                        <a:rPr kumimoji="0" lang="en-GB" sz="2000" b="0" i="0" u="none" strike="noStrike" cap="none" normalizeH="0" baseline="0" smtClean="0">
                          <a:ln>
                            <a:noFill/>
                          </a:ln>
                          <a:solidFill>
                            <a:schemeClr val="tx1"/>
                          </a:solidFill>
                          <a:effectLst/>
                          <a:latin typeface="Lucida Sans Unicode" pitchFamily="34" charset="0"/>
                        </a:rPr>
                        <a:t>ISA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9538" marR="0" lvl="0" indent="0" algn="l"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endParaRPr kumimoji="0" lang="en-US" sz="2300" b="0" i="0" u="none" strike="noStrike" cap="none" normalizeH="0" baseline="0" smtClean="0">
                        <a:ln>
                          <a:noFill/>
                        </a:ln>
                        <a:solidFill>
                          <a:schemeClr val="tx1"/>
                        </a:solidFill>
                        <a:effectLst/>
                        <a:latin typeface="Lucida Sans Unicode"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09538" marR="0" lvl="0" indent="0" algn="l"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endParaRPr kumimoji="0" lang="en-US" sz="2300" b="0" i="0" u="none" strike="noStrike" cap="none" normalizeH="0" baseline="0" smtClean="0">
                        <a:ln>
                          <a:noFill/>
                        </a:ln>
                        <a:solidFill>
                          <a:schemeClr val="tx1"/>
                        </a:solidFill>
                        <a:effectLst/>
                        <a:latin typeface="Lucida Sans Unicode"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109538" marR="0" lvl="0" indent="0" algn="l"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r>
                        <a:rPr kumimoji="0" lang="en-GB" sz="2000" b="0" i="0" u="none" strike="noStrike" cap="none" normalizeH="0" baseline="0" smtClean="0">
                          <a:ln>
                            <a:noFill/>
                          </a:ln>
                          <a:solidFill>
                            <a:schemeClr val="tx1"/>
                          </a:solidFill>
                          <a:effectLst/>
                          <a:latin typeface="Lucida Sans Unicode" pitchFamily="34" charset="0"/>
                        </a:rPr>
                        <a:t>Pension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09538" marR="0" lvl="0" indent="0" algn="l"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endParaRPr kumimoji="0" lang="en-US" sz="2300" b="0" i="0" u="none" strike="noStrike" cap="none" normalizeH="0" baseline="0" smtClean="0">
                        <a:ln>
                          <a:noFill/>
                        </a:ln>
                        <a:solidFill>
                          <a:schemeClr val="tx1"/>
                        </a:solidFill>
                        <a:effectLst/>
                        <a:latin typeface="Lucida Sans Unicode"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09538" marR="0" lvl="0" indent="0" algn="l" defTabSz="914400" rtl="0" eaLnBrk="0" fontAlgn="base" latinLnBrk="0" hangingPunct="0">
                        <a:lnSpc>
                          <a:spcPct val="100000"/>
                        </a:lnSpc>
                        <a:spcBef>
                          <a:spcPts val="400"/>
                        </a:spcBef>
                        <a:spcAft>
                          <a:spcPct val="0"/>
                        </a:spcAft>
                        <a:buClr>
                          <a:schemeClr val="accent1"/>
                        </a:buClr>
                        <a:buSzPct val="68000"/>
                        <a:buFont typeface="Wingdings 3" pitchFamily="18" charset="2"/>
                        <a:buNone/>
                        <a:tabLst/>
                      </a:pPr>
                      <a:endParaRPr kumimoji="0" lang="en-US" sz="2300" b="0" i="0" u="none" strike="noStrike" cap="none" normalizeH="0" baseline="0" smtClean="0">
                        <a:ln>
                          <a:noFill/>
                        </a:ln>
                        <a:solidFill>
                          <a:schemeClr val="tx1"/>
                        </a:solidFill>
                        <a:effectLst/>
                        <a:latin typeface="Lucida Sans Unicode"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9602" name="Text Box 34"/>
          <p:cNvSpPr txBox="1">
            <a:spLocks noChangeArrowheads="1"/>
          </p:cNvSpPr>
          <p:nvPr/>
        </p:nvSpPr>
        <p:spPr bwMode="auto">
          <a:xfrm>
            <a:off x="3995738" y="2636838"/>
            <a:ext cx="1281112" cy="396875"/>
          </a:xfrm>
          <a:prstGeom prst="rect">
            <a:avLst/>
          </a:prstGeom>
          <a:noFill/>
          <a:ln w="9525">
            <a:noFill/>
            <a:miter lim="800000"/>
            <a:headEnd/>
            <a:tailEnd/>
          </a:ln>
        </p:spPr>
        <p:txBody>
          <a:bodyPr>
            <a:spAutoFit/>
          </a:bodyPr>
          <a:lstStyle/>
          <a:p>
            <a:pPr eaLnBrk="1" hangingPunct="1">
              <a:spcBef>
                <a:spcPct val="50000"/>
              </a:spcBef>
            </a:pPr>
            <a:r>
              <a:rPr lang="en-GB" sz="2000" b="1">
                <a:solidFill>
                  <a:schemeClr val="tx1"/>
                </a:solidFill>
              </a:rPr>
              <a:t>£291,639</a:t>
            </a:r>
          </a:p>
        </p:txBody>
      </p:sp>
      <p:sp>
        <p:nvSpPr>
          <p:cNvPr id="109603" name="Text Box 35"/>
          <p:cNvSpPr txBox="1">
            <a:spLocks noChangeArrowheads="1"/>
          </p:cNvSpPr>
          <p:nvPr/>
        </p:nvSpPr>
        <p:spPr bwMode="auto">
          <a:xfrm>
            <a:off x="3995738" y="3573463"/>
            <a:ext cx="1281112" cy="396875"/>
          </a:xfrm>
          <a:prstGeom prst="rect">
            <a:avLst/>
          </a:prstGeom>
          <a:noFill/>
          <a:ln w="9525">
            <a:noFill/>
            <a:miter lim="800000"/>
            <a:headEnd/>
            <a:tailEnd/>
          </a:ln>
        </p:spPr>
        <p:txBody>
          <a:bodyPr>
            <a:spAutoFit/>
          </a:bodyPr>
          <a:lstStyle/>
          <a:p>
            <a:pPr eaLnBrk="1" hangingPunct="1">
              <a:spcBef>
                <a:spcPct val="50000"/>
              </a:spcBef>
            </a:pPr>
            <a:r>
              <a:rPr lang="en-GB" sz="2000" b="1">
                <a:solidFill>
                  <a:schemeClr val="tx1"/>
                </a:solidFill>
              </a:rPr>
              <a:t>£362,709</a:t>
            </a:r>
          </a:p>
        </p:txBody>
      </p:sp>
      <p:sp>
        <p:nvSpPr>
          <p:cNvPr id="109604" name="Text Box 36"/>
          <p:cNvSpPr txBox="1">
            <a:spLocks noChangeArrowheads="1"/>
          </p:cNvSpPr>
          <p:nvPr/>
        </p:nvSpPr>
        <p:spPr bwMode="auto">
          <a:xfrm>
            <a:off x="3995738" y="5373688"/>
            <a:ext cx="1281112" cy="396875"/>
          </a:xfrm>
          <a:prstGeom prst="rect">
            <a:avLst/>
          </a:prstGeom>
          <a:noFill/>
          <a:ln w="9525">
            <a:noFill/>
            <a:miter lim="800000"/>
            <a:headEnd/>
            <a:tailEnd/>
          </a:ln>
        </p:spPr>
        <p:txBody>
          <a:bodyPr>
            <a:spAutoFit/>
          </a:bodyPr>
          <a:lstStyle/>
          <a:p>
            <a:pPr eaLnBrk="1" hangingPunct="1">
              <a:spcBef>
                <a:spcPct val="50000"/>
              </a:spcBef>
            </a:pPr>
            <a:r>
              <a:rPr lang="en-GB" sz="2000" b="1">
                <a:solidFill>
                  <a:schemeClr val="tx1"/>
                </a:solidFill>
              </a:rPr>
              <a:t>£604,379</a:t>
            </a:r>
          </a:p>
        </p:txBody>
      </p:sp>
      <p:sp>
        <p:nvSpPr>
          <p:cNvPr id="109605" name="Text Box 37"/>
          <p:cNvSpPr txBox="1">
            <a:spLocks noChangeArrowheads="1"/>
          </p:cNvSpPr>
          <p:nvPr/>
        </p:nvSpPr>
        <p:spPr bwMode="auto">
          <a:xfrm>
            <a:off x="3995738" y="4437063"/>
            <a:ext cx="1281112" cy="396875"/>
          </a:xfrm>
          <a:prstGeom prst="rect">
            <a:avLst/>
          </a:prstGeom>
          <a:noFill/>
          <a:ln w="9525">
            <a:noFill/>
            <a:miter lim="800000"/>
            <a:headEnd/>
            <a:tailEnd/>
          </a:ln>
        </p:spPr>
        <p:txBody>
          <a:bodyPr>
            <a:spAutoFit/>
          </a:bodyPr>
          <a:lstStyle/>
          <a:p>
            <a:pPr eaLnBrk="1" hangingPunct="1">
              <a:spcBef>
                <a:spcPct val="50000"/>
              </a:spcBef>
            </a:pPr>
            <a:r>
              <a:rPr lang="en-GB" sz="2000" b="1">
                <a:solidFill>
                  <a:schemeClr val="tx1"/>
                </a:solidFill>
              </a:rPr>
              <a:t>£362,709</a:t>
            </a:r>
          </a:p>
        </p:txBody>
      </p:sp>
      <p:sp>
        <p:nvSpPr>
          <p:cNvPr id="109606" name="Text Box 38"/>
          <p:cNvSpPr txBox="1">
            <a:spLocks noChangeArrowheads="1"/>
          </p:cNvSpPr>
          <p:nvPr/>
        </p:nvSpPr>
        <p:spPr bwMode="auto">
          <a:xfrm>
            <a:off x="6588125" y="2636838"/>
            <a:ext cx="1281113" cy="396875"/>
          </a:xfrm>
          <a:prstGeom prst="rect">
            <a:avLst/>
          </a:prstGeom>
          <a:noFill/>
          <a:ln w="9525">
            <a:noFill/>
            <a:miter lim="800000"/>
            <a:headEnd/>
            <a:tailEnd/>
          </a:ln>
        </p:spPr>
        <p:txBody>
          <a:bodyPr>
            <a:spAutoFit/>
          </a:bodyPr>
          <a:lstStyle/>
          <a:p>
            <a:pPr eaLnBrk="1" hangingPunct="1">
              <a:spcBef>
                <a:spcPct val="50000"/>
              </a:spcBef>
            </a:pPr>
            <a:r>
              <a:rPr lang="en-GB" sz="2000" b="1">
                <a:solidFill>
                  <a:schemeClr val="tx1"/>
                </a:solidFill>
              </a:rPr>
              <a:t>£174,983</a:t>
            </a:r>
          </a:p>
        </p:txBody>
      </p:sp>
      <p:sp>
        <p:nvSpPr>
          <p:cNvPr id="109607" name="Text Box 39"/>
          <p:cNvSpPr txBox="1">
            <a:spLocks noChangeArrowheads="1"/>
          </p:cNvSpPr>
          <p:nvPr/>
        </p:nvSpPr>
        <p:spPr bwMode="auto">
          <a:xfrm>
            <a:off x="6588125" y="3573463"/>
            <a:ext cx="1281113" cy="396875"/>
          </a:xfrm>
          <a:prstGeom prst="rect">
            <a:avLst/>
          </a:prstGeom>
          <a:noFill/>
          <a:ln w="9525">
            <a:noFill/>
            <a:miter lim="800000"/>
            <a:headEnd/>
            <a:tailEnd/>
          </a:ln>
        </p:spPr>
        <p:txBody>
          <a:bodyPr>
            <a:spAutoFit/>
          </a:bodyPr>
          <a:lstStyle/>
          <a:p>
            <a:pPr eaLnBrk="1" hangingPunct="1">
              <a:spcBef>
                <a:spcPct val="50000"/>
              </a:spcBef>
            </a:pPr>
            <a:r>
              <a:rPr lang="en-GB" sz="2000" b="1">
                <a:solidFill>
                  <a:schemeClr val="tx1"/>
                </a:solidFill>
              </a:rPr>
              <a:t>£181,839</a:t>
            </a:r>
          </a:p>
        </p:txBody>
      </p:sp>
      <p:sp>
        <p:nvSpPr>
          <p:cNvPr id="109608" name="Text Box 40"/>
          <p:cNvSpPr txBox="1">
            <a:spLocks noChangeArrowheads="1"/>
          </p:cNvSpPr>
          <p:nvPr/>
        </p:nvSpPr>
        <p:spPr bwMode="auto">
          <a:xfrm>
            <a:off x="6588125" y="4508500"/>
            <a:ext cx="1281113" cy="396875"/>
          </a:xfrm>
          <a:prstGeom prst="rect">
            <a:avLst/>
          </a:prstGeom>
          <a:noFill/>
          <a:ln w="9525">
            <a:noFill/>
            <a:miter lim="800000"/>
            <a:headEnd/>
            <a:tailEnd/>
          </a:ln>
        </p:spPr>
        <p:txBody>
          <a:bodyPr>
            <a:spAutoFit/>
          </a:bodyPr>
          <a:lstStyle/>
          <a:p>
            <a:pPr eaLnBrk="1" hangingPunct="1">
              <a:spcBef>
                <a:spcPct val="50000"/>
              </a:spcBef>
            </a:pPr>
            <a:r>
              <a:rPr lang="en-GB" sz="2000" b="1">
                <a:solidFill>
                  <a:schemeClr val="tx1"/>
                </a:solidFill>
              </a:rPr>
              <a:t>£217,625</a:t>
            </a:r>
          </a:p>
        </p:txBody>
      </p:sp>
      <p:sp>
        <p:nvSpPr>
          <p:cNvPr id="109609" name="Text Box 41"/>
          <p:cNvSpPr txBox="1">
            <a:spLocks noChangeArrowheads="1"/>
          </p:cNvSpPr>
          <p:nvPr/>
        </p:nvSpPr>
        <p:spPr bwMode="auto">
          <a:xfrm>
            <a:off x="6659563" y="5373688"/>
            <a:ext cx="1281112" cy="396875"/>
          </a:xfrm>
          <a:prstGeom prst="rect">
            <a:avLst/>
          </a:prstGeom>
          <a:noFill/>
          <a:ln w="9525">
            <a:noFill/>
            <a:miter lim="800000"/>
            <a:headEnd/>
            <a:tailEnd/>
          </a:ln>
        </p:spPr>
        <p:txBody>
          <a:bodyPr>
            <a:spAutoFit/>
          </a:bodyPr>
          <a:lstStyle/>
          <a:p>
            <a:pPr eaLnBrk="1" hangingPunct="1">
              <a:spcBef>
                <a:spcPct val="50000"/>
              </a:spcBef>
            </a:pPr>
            <a:r>
              <a:rPr lang="en-GB" sz="2000" b="1">
                <a:solidFill>
                  <a:schemeClr val="tx1"/>
                </a:solidFill>
              </a:rPr>
              <a:t>£294,635</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6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6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60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960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960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960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960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96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602" grpId="0"/>
      <p:bldP spid="109603" grpId="0"/>
      <p:bldP spid="109604" grpId="0"/>
      <p:bldP spid="109605" grpId="0"/>
      <p:bldP spid="109606" grpId="0"/>
      <p:bldP spid="109607" grpId="0"/>
      <p:bldP spid="109608" grpId="0"/>
      <p:bldP spid="109609"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1953" name="Picture 2" descr="ampslogo"/>
          <p:cNvPicPr>
            <a:picLocks noChangeAspect="1" noChangeArrowheads="1"/>
          </p:cNvPicPr>
          <p:nvPr/>
        </p:nvPicPr>
        <p:blipFill>
          <a:blip r:embed="rId3" cstate="print"/>
          <a:srcRect/>
          <a:stretch>
            <a:fillRect/>
          </a:stretch>
        </p:blipFill>
        <p:spPr bwMode="auto">
          <a:xfrm>
            <a:off x="900113" y="476250"/>
            <a:ext cx="7640637" cy="1073150"/>
          </a:xfrm>
          <a:prstGeom prst="rect">
            <a:avLst/>
          </a:prstGeom>
          <a:noFill/>
          <a:ln w="9525">
            <a:noFill/>
            <a:miter lim="800000"/>
            <a:headEnd/>
            <a:tailEnd/>
          </a:ln>
        </p:spPr>
      </p:pic>
      <p:sp>
        <p:nvSpPr>
          <p:cNvPr id="381954" name="Text Box 3"/>
          <p:cNvSpPr txBox="1">
            <a:spLocks noChangeArrowheads="1"/>
          </p:cNvSpPr>
          <p:nvPr/>
        </p:nvSpPr>
        <p:spPr bwMode="auto">
          <a:xfrm>
            <a:off x="827088" y="2349500"/>
            <a:ext cx="7561262" cy="3079750"/>
          </a:xfrm>
          <a:prstGeom prst="rect">
            <a:avLst/>
          </a:prstGeom>
          <a:noFill/>
          <a:ln w="9525">
            <a:noFill/>
            <a:miter lim="800000"/>
            <a:headEnd/>
            <a:tailEnd/>
          </a:ln>
        </p:spPr>
        <p:txBody>
          <a:bodyPr>
            <a:spAutoFit/>
          </a:bodyPr>
          <a:lstStyle/>
          <a:p>
            <a:pPr algn="ctr" eaLnBrk="1" hangingPunct="1">
              <a:spcBef>
                <a:spcPct val="50000"/>
              </a:spcBef>
            </a:pPr>
            <a:r>
              <a:rPr lang="en-GB" sz="4400" b="1">
                <a:solidFill>
                  <a:srgbClr val="6699FF"/>
                </a:solidFill>
              </a:rPr>
              <a:t>Tony Moore</a:t>
            </a:r>
            <a:br>
              <a:rPr lang="en-GB" sz="4400" b="1">
                <a:solidFill>
                  <a:srgbClr val="6699FF"/>
                </a:solidFill>
              </a:rPr>
            </a:br>
            <a:r>
              <a:rPr lang="en-GB" sz="4400" b="1">
                <a:solidFill>
                  <a:srgbClr val="6699FF"/>
                </a:solidFill>
              </a:rPr>
              <a:t>AMPS Committee </a:t>
            </a:r>
            <a:r>
              <a:rPr lang="en-GB" sz="4400" b="1">
                <a:solidFill>
                  <a:schemeClr val="tx1"/>
                </a:solidFill>
              </a:rPr>
              <a:t/>
            </a:r>
            <a:br>
              <a:rPr lang="en-GB" sz="4400" b="1">
                <a:solidFill>
                  <a:schemeClr val="tx1"/>
                </a:solidFill>
              </a:rPr>
            </a:br>
            <a:r>
              <a:rPr lang="en-GB" sz="3600" b="1">
                <a:solidFill>
                  <a:schemeClr val="tx1"/>
                </a:solidFill>
              </a:rPr>
              <a:t>Where will scheme pensions under individual trust based schemes fit in?</a:t>
            </a:r>
            <a:endParaRPr lang="en-US" sz="3600" b="1">
              <a:solidFill>
                <a:schemeClr val="tx1"/>
              </a:solidFill>
            </a:endParaRPr>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4001" name="Picture 3"/>
          <p:cNvPicPr>
            <a:picLocks noChangeAspect="1" noChangeArrowheads="1"/>
          </p:cNvPicPr>
          <p:nvPr/>
        </p:nvPicPr>
        <p:blipFill>
          <a:blip r:embed="rId2" cstate="print"/>
          <a:srcRect l="7813" t="21442" r="7813" b="14323"/>
          <a:stretch>
            <a:fillRect/>
          </a:stretch>
        </p:blipFill>
        <p:spPr bwMode="auto">
          <a:xfrm>
            <a:off x="611188" y="1196975"/>
            <a:ext cx="8002587" cy="4568825"/>
          </a:xfrm>
          <a:prstGeom prst="rect">
            <a:avLst/>
          </a:prstGeom>
          <a:noFill/>
          <a:ln w="19050" algn="ctr">
            <a:solidFill>
              <a:schemeClr val="tx1"/>
            </a:solidFill>
            <a:miter lim="800000"/>
            <a:headEnd/>
            <a:tailEnd/>
          </a:ln>
        </p:spPr>
      </p:pic>
      <p:pic>
        <p:nvPicPr>
          <p:cNvPr id="384002" name="Picture 4" descr="AMPS Logo"/>
          <p:cNvPicPr>
            <a:picLocks noChangeAspect="1" noChangeArrowheads="1"/>
          </p:cNvPicPr>
          <p:nvPr/>
        </p:nvPicPr>
        <p:blipFill>
          <a:blip r:embed="rId3" cstate="print"/>
          <a:srcRect/>
          <a:stretch>
            <a:fillRect/>
          </a:stretch>
        </p:blipFill>
        <p:spPr bwMode="auto">
          <a:xfrm>
            <a:off x="4500563" y="5949950"/>
            <a:ext cx="4475162" cy="609600"/>
          </a:xfrm>
          <a:prstGeom prst="rect">
            <a:avLst/>
          </a:prstGeom>
          <a:noFill/>
          <a:ln w="9525">
            <a:noFill/>
            <a:miter lim="800000"/>
            <a:headEnd/>
            <a:tailEnd/>
          </a:ln>
        </p:spPr>
      </p:pic>
      <p:sp>
        <p:nvSpPr>
          <p:cNvPr id="384003" name="Text Box 3"/>
          <p:cNvSpPr txBox="1">
            <a:spLocks noChangeArrowheads="1"/>
          </p:cNvSpPr>
          <p:nvPr/>
        </p:nvSpPr>
        <p:spPr bwMode="auto">
          <a:xfrm>
            <a:off x="611188" y="260350"/>
            <a:ext cx="7777162"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This is where it all started …….. </a:t>
            </a:r>
            <a:endParaRPr lang="en-US" sz="3600" b="1">
              <a:solidFill>
                <a:schemeClr val="tx1"/>
              </a:solidFill>
            </a:endParaRPr>
          </a:p>
        </p:txBody>
      </p:sp>
    </p:spTree>
  </p:cSld>
  <p:clrMapOvr>
    <a:masterClrMapping/>
  </p:clrMapOvr>
  <p:transition>
    <p:fade/>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5" name="Rectangle 2"/>
          <p:cNvSpPr>
            <a:spLocks noChangeArrowheads="1"/>
          </p:cNvSpPr>
          <p:nvPr/>
        </p:nvSpPr>
        <p:spPr bwMode="gray">
          <a:xfrm>
            <a:off x="323850" y="404813"/>
            <a:ext cx="7927975" cy="576262"/>
          </a:xfrm>
          <a:prstGeom prst="rect">
            <a:avLst/>
          </a:prstGeom>
          <a:noFill/>
          <a:ln w="9525">
            <a:noFill/>
            <a:miter lim="800000"/>
            <a:headEnd/>
            <a:tailEnd/>
          </a:ln>
        </p:spPr>
        <p:txBody>
          <a:bodyPr lIns="0" tIns="0" rIns="0" bIns="0" anchor="ctr"/>
          <a:lstStyle/>
          <a:p>
            <a:r>
              <a:rPr lang="en-GB" sz="3600" b="1">
                <a:solidFill>
                  <a:schemeClr val="tx1"/>
                </a:solidFill>
              </a:rPr>
              <a:t>Pre Age 75</a:t>
            </a:r>
            <a:br>
              <a:rPr lang="en-GB" sz="3600" b="1">
                <a:solidFill>
                  <a:schemeClr val="tx1"/>
                </a:solidFill>
              </a:rPr>
            </a:br>
            <a:r>
              <a:rPr lang="en-GB" sz="3600" b="1">
                <a:solidFill>
                  <a:schemeClr val="tx1"/>
                </a:solidFill>
              </a:rPr>
              <a:t>USP v Drawdown pension</a:t>
            </a:r>
            <a:endParaRPr lang="en-US" sz="3600">
              <a:solidFill>
                <a:schemeClr val="tx1"/>
              </a:solidFill>
            </a:endParaRPr>
          </a:p>
        </p:txBody>
      </p:sp>
      <p:sp>
        <p:nvSpPr>
          <p:cNvPr id="629764" name="Rectangle 4"/>
          <p:cNvSpPr>
            <a:spLocks noChangeArrowheads="1"/>
          </p:cNvSpPr>
          <p:nvPr/>
        </p:nvSpPr>
        <p:spPr bwMode="auto">
          <a:xfrm>
            <a:off x="6064250" y="5073650"/>
            <a:ext cx="2971800" cy="579438"/>
          </a:xfrm>
          <a:prstGeom prst="rect">
            <a:avLst/>
          </a:prstGeom>
          <a:solidFill>
            <a:srgbClr val="00FF00"/>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600" dirty="0">
                <a:solidFill>
                  <a:srgbClr val="000000"/>
                </a:solidFill>
              </a:rPr>
              <a:t>Available assuming minimum income level is secured</a:t>
            </a:r>
            <a:endParaRPr lang="en-US" sz="1600" dirty="0">
              <a:solidFill>
                <a:srgbClr val="000000"/>
              </a:solidFill>
            </a:endParaRPr>
          </a:p>
        </p:txBody>
      </p:sp>
      <p:sp>
        <p:nvSpPr>
          <p:cNvPr id="385027" name="Rectangle 6"/>
          <p:cNvSpPr>
            <a:spLocks noChangeArrowheads="1"/>
          </p:cNvSpPr>
          <p:nvPr/>
        </p:nvSpPr>
        <p:spPr bwMode="auto">
          <a:xfrm>
            <a:off x="47625" y="5073650"/>
            <a:ext cx="3006725" cy="579438"/>
          </a:xfrm>
          <a:prstGeom prst="rect">
            <a:avLst/>
          </a:prstGeom>
          <a:noFill/>
          <a:ln w="9525">
            <a:solidFill>
              <a:srgbClr val="000000"/>
            </a:solidFill>
            <a:miter lim="800000"/>
            <a:headEnd/>
            <a:tailEnd/>
          </a:ln>
        </p:spPr>
        <p:txBody>
          <a:bodyPr/>
          <a:lstStyle/>
          <a:p>
            <a:pPr>
              <a:buClr>
                <a:schemeClr val="tx2"/>
              </a:buClr>
              <a:buSzPct val="80000"/>
              <a:buFont typeface="Wingdings" pitchFamily="2" charset="2"/>
              <a:buNone/>
            </a:pPr>
            <a:r>
              <a:rPr lang="en-GB" sz="1600">
                <a:solidFill>
                  <a:srgbClr val="103184"/>
                </a:solidFill>
              </a:rPr>
              <a:t>Flexible drawdown</a:t>
            </a:r>
            <a:endParaRPr lang="en-US" sz="1600">
              <a:solidFill>
                <a:srgbClr val="103184"/>
              </a:solidFill>
            </a:endParaRPr>
          </a:p>
        </p:txBody>
      </p:sp>
      <p:sp>
        <p:nvSpPr>
          <p:cNvPr id="629768" name="Rectangle 8"/>
          <p:cNvSpPr>
            <a:spLocks noChangeArrowheads="1"/>
          </p:cNvSpPr>
          <p:nvPr/>
        </p:nvSpPr>
        <p:spPr bwMode="auto">
          <a:xfrm>
            <a:off x="6064250" y="4494213"/>
            <a:ext cx="2971800" cy="579437"/>
          </a:xfrm>
          <a:prstGeom prst="rect">
            <a:avLst/>
          </a:prstGeom>
          <a:solidFill>
            <a:srgbClr val="FF0000"/>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600">
                <a:solidFill>
                  <a:srgbClr val="000000"/>
                </a:solidFill>
              </a:rPr>
              <a:t>55% of fund</a:t>
            </a:r>
            <a:endParaRPr lang="en-US" sz="1600">
              <a:solidFill>
                <a:srgbClr val="000000"/>
              </a:solidFill>
            </a:endParaRPr>
          </a:p>
        </p:txBody>
      </p:sp>
      <p:sp>
        <p:nvSpPr>
          <p:cNvPr id="385029" name="Rectangle 10"/>
          <p:cNvSpPr>
            <a:spLocks noChangeArrowheads="1"/>
          </p:cNvSpPr>
          <p:nvPr/>
        </p:nvSpPr>
        <p:spPr bwMode="auto">
          <a:xfrm>
            <a:off x="47625" y="4494213"/>
            <a:ext cx="3006725" cy="579437"/>
          </a:xfrm>
          <a:prstGeom prst="rect">
            <a:avLst/>
          </a:prstGeom>
          <a:noFill/>
          <a:ln w="9525">
            <a:solidFill>
              <a:srgbClr val="000000"/>
            </a:solidFill>
            <a:miter lim="800000"/>
            <a:headEnd/>
            <a:tailEnd/>
          </a:ln>
        </p:spPr>
        <p:txBody>
          <a:bodyPr/>
          <a:lstStyle/>
          <a:p>
            <a:pPr>
              <a:buClr>
                <a:schemeClr val="tx2"/>
              </a:buClr>
              <a:buSzPct val="80000"/>
              <a:buFont typeface="Wingdings" pitchFamily="2" charset="2"/>
              <a:buNone/>
            </a:pPr>
            <a:r>
              <a:rPr lang="en-GB" sz="1600">
                <a:solidFill>
                  <a:srgbClr val="103184"/>
                </a:solidFill>
              </a:rPr>
              <a:t>Tax charge on death</a:t>
            </a:r>
            <a:endParaRPr lang="en-US" sz="1600">
              <a:solidFill>
                <a:srgbClr val="103184"/>
              </a:solidFill>
            </a:endParaRPr>
          </a:p>
        </p:txBody>
      </p:sp>
      <p:sp>
        <p:nvSpPr>
          <p:cNvPr id="629772" name="Rectangle 12"/>
          <p:cNvSpPr>
            <a:spLocks noChangeArrowheads="1"/>
          </p:cNvSpPr>
          <p:nvPr/>
        </p:nvSpPr>
        <p:spPr bwMode="auto">
          <a:xfrm>
            <a:off x="6064250" y="3914775"/>
            <a:ext cx="2971800" cy="579438"/>
          </a:xfrm>
          <a:prstGeom prst="rect">
            <a:avLst/>
          </a:prstGeom>
          <a:solidFill>
            <a:srgbClr val="FF0000"/>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600">
                <a:solidFill>
                  <a:srgbClr val="000000"/>
                </a:solidFill>
              </a:rPr>
              <a:t>3 years</a:t>
            </a:r>
            <a:endParaRPr lang="en-US" sz="1600">
              <a:solidFill>
                <a:srgbClr val="000000"/>
              </a:solidFill>
            </a:endParaRPr>
          </a:p>
        </p:txBody>
      </p:sp>
      <p:sp>
        <p:nvSpPr>
          <p:cNvPr id="385031" name="Rectangle 14"/>
          <p:cNvSpPr>
            <a:spLocks noChangeArrowheads="1"/>
          </p:cNvSpPr>
          <p:nvPr/>
        </p:nvSpPr>
        <p:spPr bwMode="auto">
          <a:xfrm>
            <a:off x="47625" y="3914775"/>
            <a:ext cx="3006725" cy="579438"/>
          </a:xfrm>
          <a:prstGeom prst="rect">
            <a:avLst/>
          </a:prstGeom>
          <a:noFill/>
          <a:ln w="9525">
            <a:solidFill>
              <a:srgbClr val="000000"/>
            </a:solidFill>
            <a:miter lim="800000"/>
            <a:headEnd/>
            <a:tailEnd/>
          </a:ln>
        </p:spPr>
        <p:txBody>
          <a:bodyPr/>
          <a:lstStyle/>
          <a:p>
            <a:pPr>
              <a:buClr>
                <a:schemeClr val="tx2"/>
              </a:buClr>
              <a:buSzPct val="80000"/>
              <a:buFont typeface="Wingdings" pitchFamily="2" charset="2"/>
              <a:buNone/>
            </a:pPr>
            <a:r>
              <a:rPr lang="en-GB" sz="1600">
                <a:solidFill>
                  <a:srgbClr val="103184"/>
                </a:solidFill>
              </a:rPr>
              <a:t>Formal review of income level</a:t>
            </a:r>
            <a:endParaRPr lang="en-US" sz="1600">
              <a:solidFill>
                <a:srgbClr val="103184"/>
              </a:solidFill>
            </a:endParaRPr>
          </a:p>
        </p:txBody>
      </p:sp>
      <p:sp>
        <p:nvSpPr>
          <p:cNvPr id="629776" name="Rectangle 16"/>
          <p:cNvSpPr>
            <a:spLocks noChangeArrowheads="1"/>
          </p:cNvSpPr>
          <p:nvPr/>
        </p:nvSpPr>
        <p:spPr bwMode="auto">
          <a:xfrm>
            <a:off x="6064250" y="3335338"/>
            <a:ext cx="2971800" cy="579437"/>
          </a:xfrm>
          <a:prstGeom prst="rect">
            <a:avLst/>
          </a:prstGeom>
          <a:solidFill>
            <a:srgbClr val="FFFF19"/>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600">
                <a:solidFill>
                  <a:srgbClr val="000000"/>
                </a:solidFill>
              </a:rPr>
              <a:t>0% of GAD</a:t>
            </a:r>
          </a:p>
          <a:p>
            <a:pPr algn="ctr">
              <a:buClr>
                <a:schemeClr val="tx2"/>
              </a:buClr>
              <a:buSzPct val="80000"/>
              <a:buFont typeface="Wingdings" pitchFamily="2" charset="2"/>
              <a:buNone/>
            </a:pPr>
            <a:endParaRPr lang="en-US" sz="1600">
              <a:solidFill>
                <a:srgbClr val="000000"/>
              </a:solidFill>
            </a:endParaRPr>
          </a:p>
        </p:txBody>
      </p:sp>
      <p:sp>
        <p:nvSpPr>
          <p:cNvPr id="385033" name="Rectangle 18"/>
          <p:cNvSpPr>
            <a:spLocks noChangeArrowheads="1"/>
          </p:cNvSpPr>
          <p:nvPr/>
        </p:nvSpPr>
        <p:spPr bwMode="auto">
          <a:xfrm>
            <a:off x="47625" y="3335338"/>
            <a:ext cx="3006725" cy="579437"/>
          </a:xfrm>
          <a:prstGeom prst="rect">
            <a:avLst/>
          </a:prstGeom>
          <a:noFill/>
          <a:ln w="9525">
            <a:solidFill>
              <a:srgbClr val="000000"/>
            </a:solidFill>
            <a:miter lim="800000"/>
            <a:headEnd/>
            <a:tailEnd/>
          </a:ln>
        </p:spPr>
        <p:txBody>
          <a:bodyPr/>
          <a:lstStyle/>
          <a:p>
            <a:pPr>
              <a:buClr>
                <a:schemeClr val="tx2"/>
              </a:buClr>
              <a:buSzPct val="80000"/>
              <a:buFont typeface="Wingdings" pitchFamily="2" charset="2"/>
              <a:buNone/>
            </a:pPr>
            <a:r>
              <a:rPr lang="en-GB" sz="1600">
                <a:solidFill>
                  <a:srgbClr val="103184"/>
                </a:solidFill>
              </a:rPr>
              <a:t>Minimum income</a:t>
            </a:r>
            <a:endParaRPr lang="en-US" sz="1600">
              <a:solidFill>
                <a:srgbClr val="103184"/>
              </a:solidFill>
            </a:endParaRPr>
          </a:p>
        </p:txBody>
      </p:sp>
      <p:sp>
        <p:nvSpPr>
          <p:cNvPr id="629780" name="Rectangle 20"/>
          <p:cNvSpPr>
            <a:spLocks noChangeArrowheads="1"/>
          </p:cNvSpPr>
          <p:nvPr/>
        </p:nvSpPr>
        <p:spPr bwMode="auto">
          <a:xfrm>
            <a:off x="6064250" y="2787650"/>
            <a:ext cx="2971800" cy="547688"/>
          </a:xfrm>
          <a:prstGeom prst="rect">
            <a:avLst/>
          </a:prstGeom>
          <a:solidFill>
            <a:srgbClr val="FF0000"/>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600" dirty="0">
                <a:solidFill>
                  <a:srgbClr val="000000"/>
                </a:solidFill>
              </a:rPr>
              <a:t>100% of GAD*                       </a:t>
            </a:r>
            <a:r>
              <a:rPr lang="en-GB" sz="1200" dirty="0">
                <a:solidFill>
                  <a:srgbClr val="000000"/>
                </a:solidFill>
              </a:rPr>
              <a:t>(based on age, gender and gilt yields)</a:t>
            </a:r>
            <a:endParaRPr lang="en-US" sz="1600" dirty="0">
              <a:solidFill>
                <a:srgbClr val="000000"/>
              </a:solidFill>
            </a:endParaRPr>
          </a:p>
        </p:txBody>
      </p:sp>
      <p:sp>
        <p:nvSpPr>
          <p:cNvPr id="385035" name="Rectangle 22"/>
          <p:cNvSpPr>
            <a:spLocks noChangeArrowheads="1"/>
          </p:cNvSpPr>
          <p:nvPr/>
        </p:nvSpPr>
        <p:spPr bwMode="auto">
          <a:xfrm>
            <a:off x="47625" y="2787650"/>
            <a:ext cx="3006725" cy="547688"/>
          </a:xfrm>
          <a:prstGeom prst="rect">
            <a:avLst/>
          </a:prstGeom>
          <a:noFill/>
          <a:ln w="9525">
            <a:solidFill>
              <a:srgbClr val="000000"/>
            </a:solidFill>
            <a:miter lim="800000"/>
            <a:headEnd/>
            <a:tailEnd/>
          </a:ln>
        </p:spPr>
        <p:txBody>
          <a:bodyPr/>
          <a:lstStyle/>
          <a:p>
            <a:pPr>
              <a:buClr>
                <a:schemeClr val="tx2"/>
              </a:buClr>
              <a:buSzPct val="80000"/>
              <a:buFont typeface="Wingdings" pitchFamily="2" charset="2"/>
              <a:buNone/>
            </a:pPr>
            <a:r>
              <a:rPr lang="en-GB" sz="1600">
                <a:solidFill>
                  <a:srgbClr val="103184"/>
                </a:solidFill>
              </a:rPr>
              <a:t>Maximum income</a:t>
            </a:r>
            <a:endParaRPr lang="en-US" sz="1600">
              <a:solidFill>
                <a:srgbClr val="103184"/>
              </a:solidFill>
            </a:endParaRPr>
          </a:p>
        </p:txBody>
      </p:sp>
      <p:sp>
        <p:nvSpPr>
          <p:cNvPr id="629784" name="Rectangle 24"/>
          <p:cNvSpPr>
            <a:spLocks noChangeArrowheads="1"/>
          </p:cNvSpPr>
          <p:nvPr/>
        </p:nvSpPr>
        <p:spPr bwMode="auto">
          <a:xfrm>
            <a:off x="6064250" y="2208213"/>
            <a:ext cx="2971800" cy="579437"/>
          </a:xfrm>
          <a:prstGeom prst="rect">
            <a:avLst/>
          </a:prstGeom>
          <a:solidFill>
            <a:srgbClr val="00FF00"/>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600" dirty="0">
                <a:solidFill>
                  <a:srgbClr val="000000"/>
                </a:solidFill>
              </a:rPr>
              <a:t>From 55 with no upper age limit</a:t>
            </a:r>
            <a:endParaRPr lang="en-US" sz="1600" dirty="0">
              <a:solidFill>
                <a:srgbClr val="000000"/>
              </a:solidFill>
            </a:endParaRPr>
          </a:p>
        </p:txBody>
      </p:sp>
      <p:sp>
        <p:nvSpPr>
          <p:cNvPr id="385037" name="Rectangle 26"/>
          <p:cNvSpPr>
            <a:spLocks noChangeArrowheads="1"/>
          </p:cNvSpPr>
          <p:nvPr/>
        </p:nvSpPr>
        <p:spPr bwMode="auto">
          <a:xfrm>
            <a:off x="47625" y="2208213"/>
            <a:ext cx="3006725" cy="579437"/>
          </a:xfrm>
          <a:prstGeom prst="rect">
            <a:avLst/>
          </a:prstGeom>
          <a:noFill/>
          <a:ln w="9525">
            <a:solidFill>
              <a:srgbClr val="000000"/>
            </a:solidFill>
            <a:miter lim="800000"/>
            <a:headEnd/>
            <a:tailEnd/>
          </a:ln>
        </p:spPr>
        <p:txBody>
          <a:bodyPr/>
          <a:lstStyle/>
          <a:p>
            <a:pPr>
              <a:buClr>
                <a:schemeClr val="tx2"/>
              </a:buClr>
              <a:buSzPct val="80000"/>
              <a:buFont typeface="Wingdings" pitchFamily="2" charset="2"/>
              <a:buNone/>
            </a:pPr>
            <a:r>
              <a:rPr lang="en-GB" sz="1600">
                <a:solidFill>
                  <a:srgbClr val="103184"/>
                </a:solidFill>
              </a:rPr>
              <a:t>Availability</a:t>
            </a:r>
            <a:endParaRPr lang="en-US" sz="1600">
              <a:solidFill>
                <a:srgbClr val="103184"/>
              </a:solidFill>
            </a:endParaRPr>
          </a:p>
        </p:txBody>
      </p:sp>
      <p:sp>
        <p:nvSpPr>
          <p:cNvPr id="385038" name="Rectangle 27"/>
          <p:cNvSpPr>
            <a:spLocks noChangeArrowheads="1"/>
          </p:cNvSpPr>
          <p:nvPr/>
        </p:nvSpPr>
        <p:spPr bwMode="auto">
          <a:xfrm>
            <a:off x="6064250" y="1628775"/>
            <a:ext cx="2971800" cy="579438"/>
          </a:xfrm>
          <a:prstGeom prst="rect">
            <a:avLst/>
          </a:prstGeom>
          <a:noFill/>
          <a:ln w="9525">
            <a:solidFill>
              <a:srgbClr val="000000"/>
            </a:solidFill>
            <a:miter lim="800000"/>
            <a:headEnd/>
            <a:tailEnd/>
          </a:ln>
        </p:spPr>
        <p:txBody>
          <a:bodyPr/>
          <a:lstStyle/>
          <a:p>
            <a:pPr algn="ctr">
              <a:buClr>
                <a:schemeClr val="tx2"/>
              </a:buClr>
              <a:buSzPct val="80000"/>
              <a:buFont typeface="Wingdings" pitchFamily="2" charset="2"/>
              <a:buNone/>
            </a:pPr>
            <a:r>
              <a:rPr lang="en-GB" sz="1600" b="1">
                <a:solidFill>
                  <a:srgbClr val="103184"/>
                </a:solidFill>
              </a:rPr>
              <a:t>Drawdown pension</a:t>
            </a:r>
            <a:endParaRPr lang="en-US" sz="1600" b="1">
              <a:solidFill>
                <a:srgbClr val="103184"/>
              </a:solidFill>
            </a:endParaRPr>
          </a:p>
        </p:txBody>
      </p:sp>
      <p:sp>
        <p:nvSpPr>
          <p:cNvPr id="385039" name="Rectangle 28"/>
          <p:cNvSpPr>
            <a:spLocks noChangeArrowheads="1"/>
          </p:cNvSpPr>
          <p:nvPr/>
        </p:nvSpPr>
        <p:spPr bwMode="auto">
          <a:xfrm>
            <a:off x="3054350" y="1628775"/>
            <a:ext cx="3009900" cy="579438"/>
          </a:xfrm>
          <a:prstGeom prst="rect">
            <a:avLst/>
          </a:prstGeom>
          <a:noFill/>
          <a:ln w="9525">
            <a:solidFill>
              <a:srgbClr val="000000"/>
            </a:solidFill>
            <a:miter lim="800000"/>
            <a:headEnd/>
            <a:tailEnd/>
          </a:ln>
        </p:spPr>
        <p:txBody>
          <a:bodyPr/>
          <a:lstStyle/>
          <a:p>
            <a:pPr algn="ctr">
              <a:buClr>
                <a:schemeClr val="tx2"/>
              </a:buClr>
              <a:buSzPct val="80000"/>
              <a:buFont typeface="Wingdings" pitchFamily="2" charset="2"/>
              <a:buNone/>
            </a:pPr>
            <a:r>
              <a:rPr lang="en-GB" sz="1600" b="1">
                <a:solidFill>
                  <a:srgbClr val="103184"/>
                </a:solidFill>
              </a:rPr>
              <a:t>Unsecured Pension</a:t>
            </a:r>
          </a:p>
          <a:p>
            <a:pPr algn="ctr">
              <a:buClr>
                <a:schemeClr val="tx2"/>
              </a:buClr>
              <a:buSzPct val="80000"/>
              <a:buFont typeface="Wingdings" pitchFamily="2" charset="2"/>
              <a:buNone/>
            </a:pPr>
            <a:endParaRPr lang="en-US" sz="1600" b="1">
              <a:solidFill>
                <a:srgbClr val="103184"/>
              </a:solidFill>
            </a:endParaRPr>
          </a:p>
        </p:txBody>
      </p:sp>
      <p:sp>
        <p:nvSpPr>
          <p:cNvPr id="385040" name="Rectangle 29"/>
          <p:cNvSpPr>
            <a:spLocks noChangeArrowheads="1"/>
          </p:cNvSpPr>
          <p:nvPr/>
        </p:nvSpPr>
        <p:spPr bwMode="auto">
          <a:xfrm>
            <a:off x="47625" y="1628775"/>
            <a:ext cx="3006725" cy="579438"/>
          </a:xfrm>
          <a:prstGeom prst="rect">
            <a:avLst/>
          </a:prstGeom>
          <a:noFill/>
          <a:ln w="9525">
            <a:solidFill>
              <a:srgbClr val="000000"/>
            </a:solidFill>
            <a:miter lim="800000"/>
            <a:headEnd/>
            <a:tailEnd/>
          </a:ln>
        </p:spPr>
        <p:txBody>
          <a:bodyPr/>
          <a:lstStyle/>
          <a:p>
            <a:pPr>
              <a:buClr>
                <a:schemeClr val="tx2"/>
              </a:buClr>
              <a:buSzPct val="80000"/>
              <a:buFont typeface="Wingdings" pitchFamily="2" charset="2"/>
              <a:buNone/>
            </a:pPr>
            <a:endParaRPr lang="en-US" sz="1600">
              <a:solidFill>
                <a:srgbClr val="103184"/>
              </a:solidFill>
            </a:endParaRPr>
          </a:p>
        </p:txBody>
      </p:sp>
      <p:sp>
        <p:nvSpPr>
          <p:cNvPr id="385041" name="Line 31"/>
          <p:cNvSpPr>
            <a:spLocks noChangeShapeType="1"/>
          </p:cNvSpPr>
          <p:nvPr/>
        </p:nvSpPr>
        <p:spPr bwMode="auto">
          <a:xfrm>
            <a:off x="47625" y="2208213"/>
            <a:ext cx="8988425" cy="0"/>
          </a:xfrm>
          <a:prstGeom prst="line">
            <a:avLst/>
          </a:prstGeom>
          <a:noFill/>
          <a:ln w="12700">
            <a:solidFill>
              <a:srgbClr val="000000"/>
            </a:solidFill>
            <a:round/>
            <a:headEnd/>
            <a:tailEnd/>
          </a:ln>
        </p:spPr>
        <p:txBody>
          <a:bodyPr/>
          <a:lstStyle/>
          <a:p>
            <a:endParaRPr lang="en-US"/>
          </a:p>
        </p:txBody>
      </p:sp>
      <p:sp>
        <p:nvSpPr>
          <p:cNvPr id="385042" name="Line 32"/>
          <p:cNvSpPr>
            <a:spLocks noChangeShapeType="1"/>
          </p:cNvSpPr>
          <p:nvPr/>
        </p:nvSpPr>
        <p:spPr bwMode="auto">
          <a:xfrm>
            <a:off x="47625" y="2787650"/>
            <a:ext cx="8988425" cy="0"/>
          </a:xfrm>
          <a:prstGeom prst="line">
            <a:avLst/>
          </a:prstGeom>
          <a:noFill/>
          <a:ln w="12700">
            <a:solidFill>
              <a:srgbClr val="000000"/>
            </a:solidFill>
            <a:round/>
            <a:headEnd/>
            <a:tailEnd/>
          </a:ln>
        </p:spPr>
        <p:txBody>
          <a:bodyPr/>
          <a:lstStyle/>
          <a:p>
            <a:endParaRPr lang="en-US"/>
          </a:p>
        </p:txBody>
      </p:sp>
      <p:sp>
        <p:nvSpPr>
          <p:cNvPr id="385043" name="Line 33"/>
          <p:cNvSpPr>
            <a:spLocks noChangeShapeType="1"/>
          </p:cNvSpPr>
          <p:nvPr/>
        </p:nvSpPr>
        <p:spPr bwMode="auto">
          <a:xfrm>
            <a:off x="47625" y="3335338"/>
            <a:ext cx="8988425" cy="0"/>
          </a:xfrm>
          <a:prstGeom prst="line">
            <a:avLst/>
          </a:prstGeom>
          <a:noFill/>
          <a:ln w="12700">
            <a:solidFill>
              <a:srgbClr val="000000"/>
            </a:solidFill>
            <a:round/>
            <a:headEnd/>
            <a:tailEnd/>
          </a:ln>
        </p:spPr>
        <p:txBody>
          <a:bodyPr/>
          <a:lstStyle/>
          <a:p>
            <a:endParaRPr lang="en-US"/>
          </a:p>
        </p:txBody>
      </p:sp>
      <p:sp>
        <p:nvSpPr>
          <p:cNvPr id="385044" name="Line 34"/>
          <p:cNvSpPr>
            <a:spLocks noChangeShapeType="1"/>
          </p:cNvSpPr>
          <p:nvPr/>
        </p:nvSpPr>
        <p:spPr bwMode="auto">
          <a:xfrm>
            <a:off x="47625" y="3914775"/>
            <a:ext cx="8988425" cy="0"/>
          </a:xfrm>
          <a:prstGeom prst="line">
            <a:avLst/>
          </a:prstGeom>
          <a:noFill/>
          <a:ln w="12700">
            <a:solidFill>
              <a:srgbClr val="000000"/>
            </a:solidFill>
            <a:round/>
            <a:headEnd/>
            <a:tailEnd/>
          </a:ln>
        </p:spPr>
        <p:txBody>
          <a:bodyPr/>
          <a:lstStyle/>
          <a:p>
            <a:endParaRPr lang="en-US"/>
          </a:p>
        </p:txBody>
      </p:sp>
      <p:sp>
        <p:nvSpPr>
          <p:cNvPr id="385045" name="Line 35"/>
          <p:cNvSpPr>
            <a:spLocks noChangeShapeType="1"/>
          </p:cNvSpPr>
          <p:nvPr/>
        </p:nvSpPr>
        <p:spPr bwMode="auto">
          <a:xfrm>
            <a:off x="47625" y="4494213"/>
            <a:ext cx="8988425" cy="0"/>
          </a:xfrm>
          <a:prstGeom prst="line">
            <a:avLst/>
          </a:prstGeom>
          <a:noFill/>
          <a:ln w="12700">
            <a:solidFill>
              <a:srgbClr val="000000"/>
            </a:solidFill>
            <a:round/>
            <a:headEnd/>
            <a:tailEnd/>
          </a:ln>
        </p:spPr>
        <p:txBody>
          <a:bodyPr/>
          <a:lstStyle/>
          <a:p>
            <a:endParaRPr lang="en-US"/>
          </a:p>
        </p:txBody>
      </p:sp>
      <p:sp>
        <p:nvSpPr>
          <p:cNvPr id="385046" name="Line 36"/>
          <p:cNvSpPr>
            <a:spLocks noChangeShapeType="1"/>
          </p:cNvSpPr>
          <p:nvPr/>
        </p:nvSpPr>
        <p:spPr bwMode="auto">
          <a:xfrm>
            <a:off x="47625" y="5073650"/>
            <a:ext cx="8988425" cy="0"/>
          </a:xfrm>
          <a:prstGeom prst="line">
            <a:avLst/>
          </a:prstGeom>
          <a:noFill/>
          <a:ln w="12700">
            <a:solidFill>
              <a:srgbClr val="000000"/>
            </a:solidFill>
            <a:round/>
            <a:headEnd/>
            <a:tailEnd/>
          </a:ln>
        </p:spPr>
        <p:txBody>
          <a:bodyPr/>
          <a:lstStyle/>
          <a:p>
            <a:endParaRPr lang="en-US"/>
          </a:p>
        </p:txBody>
      </p:sp>
      <p:sp>
        <p:nvSpPr>
          <p:cNvPr id="385047" name="Line 37"/>
          <p:cNvSpPr>
            <a:spLocks noChangeShapeType="1"/>
          </p:cNvSpPr>
          <p:nvPr/>
        </p:nvSpPr>
        <p:spPr bwMode="auto">
          <a:xfrm>
            <a:off x="47625" y="5653088"/>
            <a:ext cx="8988425" cy="0"/>
          </a:xfrm>
          <a:prstGeom prst="line">
            <a:avLst/>
          </a:prstGeom>
          <a:noFill/>
          <a:ln w="28575" cap="sq">
            <a:solidFill>
              <a:srgbClr val="000000"/>
            </a:solidFill>
            <a:round/>
            <a:headEnd/>
            <a:tailEnd/>
          </a:ln>
        </p:spPr>
        <p:txBody>
          <a:bodyPr/>
          <a:lstStyle/>
          <a:p>
            <a:endParaRPr lang="en-US"/>
          </a:p>
        </p:txBody>
      </p:sp>
      <p:sp>
        <p:nvSpPr>
          <p:cNvPr id="385048" name="Line 38"/>
          <p:cNvSpPr>
            <a:spLocks noChangeShapeType="1"/>
          </p:cNvSpPr>
          <p:nvPr/>
        </p:nvSpPr>
        <p:spPr bwMode="auto">
          <a:xfrm>
            <a:off x="47625" y="1628775"/>
            <a:ext cx="0" cy="4024313"/>
          </a:xfrm>
          <a:prstGeom prst="line">
            <a:avLst/>
          </a:prstGeom>
          <a:noFill/>
          <a:ln w="28575" cap="sq">
            <a:solidFill>
              <a:srgbClr val="000000"/>
            </a:solidFill>
            <a:round/>
            <a:headEnd/>
            <a:tailEnd/>
          </a:ln>
        </p:spPr>
        <p:txBody>
          <a:bodyPr/>
          <a:lstStyle/>
          <a:p>
            <a:endParaRPr lang="en-US"/>
          </a:p>
        </p:txBody>
      </p:sp>
      <p:sp>
        <p:nvSpPr>
          <p:cNvPr id="385049" name="Line 39"/>
          <p:cNvSpPr>
            <a:spLocks noChangeShapeType="1"/>
          </p:cNvSpPr>
          <p:nvPr/>
        </p:nvSpPr>
        <p:spPr bwMode="auto">
          <a:xfrm>
            <a:off x="3054350" y="1628775"/>
            <a:ext cx="0" cy="4024313"/>
          </a:xfrm>
          <a:prstGeom prst="line">
            <a:avLst/>
          </a:prstGeom>
          <a:noFill/>
          <a:ln w="12700">
            <a:solidFill>
              <a:srgbClr val="000000"/>
            </a:solidFill>
            <a:round/>
            <a:headEnd/>
            <a:tailEnd/>
          </a:ln>
        </p:spPr>
        <p:txBody>
          <a:bodyPr/>
          <a:lstStyle/>
          <a:p>
            <a:endParaRPr lang="en-US"/>
          </a:p>
        </p:txBody>
      </p:sp>
      <p:sp>
        <p:nvSpPr>
          <p:cNvPr id="385050" name="Line 40"/>
          <p:cNvSpPr>
            <a:spLocks noChangeShapeType="1"/>
          </p:cNvSpPr>
          <p:nvPr/>
        </p:nvSpPr>
        <p:spPr bwMode="auto">
          <a:xfrm>
            <a:off x="6064250" y="1628775"/>
            <a:ext cx="0" cy="4024313"/>
          </a:xfrm>
          <a:prstGeom prst="line">
            <a:avLst/>
          </a:prstGeom>
          <a:noFill/>
          <a:ln w="12700">
            <a:solidFill>
              <a:srgbClr val="000000"/>
            </a:solidFill>
            <a:round/>
            <a:headEnd/>
            <a:tailEnd/>
          </a:ln>
        </p:spPr>
        <p:txBody>
          <a:bodyPr/>
          <a:lstStyle/>
          <a:p>
            <a:endParaRPr lang="en-US"/>
          </a:p>
        </p:txBody>
      </p:sp>
      <p:sp>
        <p:nvSpPr>
          <p:cNvPr id="385051" name="Line 41"/>
          <p:cNvSpPr>
            <a:spLocks noChangeShapeType="1"/>
          </p:cNvSpPr>
          <p:nvPr/>
        </p:nvSpPr>
        <p:spPr bwMode="auto">
          <a:xfrm>
            <a:off x="9036050" y="1628775"/>
            <a:ext cx="0" cy="4024313"/>
          </a:xfrm>
          <a:prstGeom prst="line">
            <a:avLst/>
          </a:prstGeom>
          <a:noFill/>
          <a:ln w="28575" cap="sq">
            <a:solidFill>
              <a:srgbClr val="000000"/>
            </a:solidFill>
            <a:round/>
            <a:headEnd/>
            <a:tailEnd/>
          </a:ln>
        </p:spPr>
        <p:txBody>
          <a:bodyPr/>
          <a:lstStyle/>
          <a:p>
            <a:endParaRPr lang="en-US"/>
          </a:p>
        </p:txBody>
      </p:sp>
      <p:sp>
        <p:nvSpPr>
          <p:cNvPr id="629802" name="Rectangle 42"/>
          <p:cNvSpPr>
            <a:spLocks noChangeArrowheads="1"/>
          </p:cNvSpPr>
          <p:nvPr/>
        </p:nvSpPr>
        <p:spPr bwMode="auto">
          <a:xfrm>
            <a:off x="3059113" y="2205038"/>
            <a:ext cx="3009900" cy="579437"/>
          </a:xfrm>
          <a:prstGeom prst="rect">
            <a:avLst/>
          </a:prstGeom>
          <a:solidFill>
            <a:srgbClr val="FF0000"/>
          </a:solidFill>
          <a:ln w="9525">
            <a:solidFill>
              <a:srgbClr val="000000"/>
            </a:solidFill>
            <a:miter lim="800000"/>
            <a:headEnd/>
            <a:tailEnd/>
          </a:ln>
        </p:spPr>
        <p:txBody>
          <a:bodyPr/>
          <a:lstStyle/>
          <a:p>
            <a:pPr algn="ctr">
              <a:buClr>
                <a:schemeClr val="tx2"/>
              </a:buClr>
              <a:buSzPct val="80000"/>
              <a:buFont typeface="Wingdings" pitchFamily="2" charset="2"/>
              <a:buNone/>
            </a:pPr>
            <a:endParaRPr lang="en-US" sz="1600">
              <a:solidFill>
                <a:srgbClr val="000000"/>
              </a:solidFill>
            </a:endParaRPr>
          </a:p>
        </p:txBody>
      </p:sp>
      <p:sp>
        <p:nvSpPr>
          <p:cNvPr id="629803" name="Rectangle 43"/>
          <p:cNvSpPr>
            <a:spLocks noChangeArrowheads="1"/>
          </p:cNvSpPr>
          <p:nvPr/>
        </p:nvSpPr>
        <p:spPr bwMode="auto">
          <a:xfrm>
            <a:off x="3059113" y="5070475"/>
            <a:ext cx="3009900" cy="579438"/>
          </a:xfrm>
          <a:prstGeom prst="rect">
            <a:avLst/>
          </a:prstGeom>
          <a:solidFill>
            <a:srgbClr val="FF0000"/>
          </a:solidFill>
          <a:ln w="9525">
            <a:solidFill>
              <a:srgbClr val="000000"/>
            </a:solidFill>
            <a:miter lim="800000"/>
            <a:headEnd/>
            <a:tailEnd/>
          </a:ln>
        </p:spPr>
        <p:txBody>
          <a:bodyPr/>
          <a:lstStyle/>
          <a:p>
            <a:pPr algn="ctr">
              <a:buClr>
                <a:schemeClr val="tx2"/>
              </a:buClr>
              <a:buSzPct val="80000"/>
              <a:buFont typeface="Wingdings" pitchFamily="2" charset="2"/>
              <a:buNone/>
            </a:pPr>
            <a:endParaRPr lang="en-US" sz="1600">
              <a:solidFill>
                <a:srgbClr val="000000"/>
              </a:solidFill>
            </a:endParaRPr>
          </a:p>
        </p:txBody>
      </p:sp>
      <p:sp>
        <p:nvSpPr>
          <p:cNvPr id="629804" name="Rectangle 44"/>
          <p:cNvSpPr>
            <a:spLocks noChangeArrowheads="1"/>
          </p:cNvSpPr>
          <p:nvPr/>
        </p:nvSpPr>
        <p:spPr bwMode="auto">
          <a:xfrm>
            <a:off x="3059113" y="4491038"/>
            <a:ext cx="3009900" cy="579437"/>
          </a:xfrm>
          <a:prstGeom prst="rect">
            <a:avLst/>
          </a:prstGeom>
          <a:solidFill>
            <a:srgbClr val="00FF00"/>
          </a:solidFill>
          <a:ln w="9525">
            <a:solidFill>
              <a:srgbClr val="000000"/>
            </a:solidFill>
            <a:miter lim="800000"/>
            <a:headEnd/>
            <a:tailEnd/>
          </a:ln>
        </p:spPr>
        <p:txBody>
          <a:bodyPr/>
          <a:lstStyle/>
          <a:p>
            <a:pPr algn="ctr">
              <a:buClr>
                <a:schemeClr val="tx2"/>
              </a:buClr>
              <a:buSzPct val="80000"/>
              <a:buFont typeface="Wingdings" pitchFamily="2" charset="2"/>
              <a:buNone/>
            </a:pPr>
            <a:endParaRPr lang="en-GB" sz="1600">
              <a:solidFill>
                <a:srgbClr val="000000"/>
              </a:solidFill>
            </a:endParaRPr>
          </a:p>
          <a:p>
            <a:pPr algn="ctr">
              <a:buClr>
                <a:schemeClr val="tx2"/>
              </a:buClr>
              <a:buSzPct val="80000"/>
              <a:buFont typeface="Wingdings" pitchFamily="2" charset="2"/>
              <a:buNone/>
            </a:pPr>
            <a:endParaRPr lang="en-US" sz="1600">
              <a:solidFill>
                <a:srgbClr val="000000"/>
              </a:solidFill>
            </a:endParaRPr>
          </a:p>
        </p:txBody>
      </p:sp>
      <p:sp>
        <p:nvSpPr>
          <p:cNvPr id="629805" name="Rectangle 45"/>
          <p:cNvSpPr>
            <a:spLocks noChangeArrowheads="1"/>
          </p:cNvSpPr>
          <p:nvPr/>
        </p:nvSpPr>
        <p:spPr bwMode="auto">
          <a:xfrm>
            <a:off x="3059113" y="3911600"/>
            <a:ext cx="3009900" cy="579438"/>
          </a:xfrm>
          <a:prstGeom prst="rect">
            <a:avLst/>
          </a:prstGeom>
          <a:solidFill>
            <a:srgbClr val="00FF00"/>
          </a:solidFill>
          <a:ln w="9525">
            <a:solidFill>
              <a:srgbClr val="000000"/>
            </a:solidFill>
            <a:miter lim="800000"/>
            <a:headEnd/>
            <a:tailEnd/>
          </a:ln>
        </p:spPr>
        <p:txBody>
          <a:bodyPr/>
          <a:lstStyle/>
          <a:p>
            <a:pPr algn="ctr">
              <a:buClr>
                <a:schemeClr val="tx2"/>
              </a:buClr>
              <a:buSzPct val="80000"/>
              <a:buFont typeface="Wingdings" pitchFamily="2" charset="2"/>
              <a:buNone/>
            </a:pPr>
            <a:endParaRPr lang="en-US" sz="1600">
              <a:solidFill>
                <a:srgbClr val="000000"/>
              </a:solidFill>
            </a:endParaRPr>
          </a:p>
        </p:txBody>
      </p:sp>
      <p:sp>
        <p:nvSpPr>
          <p:cNvPr id="629806" name="Rectangle 46"/>
          <p:cNvSpPr>
            <a:spLocks noChangeArrowheads="1"/>
          </p:cNvSpPr>
          <p:nvPr/>
        </p:nvSpPr>
        <p:spPr bwMode="auto">
          <a:xfrm>
            <a:off x="3059113" y="3332163"/>
            <a:ext cx="3009900" cy="579437"/>
          </a:xfrm>
          <a:prstGeom prst="rect">
            <a:avLst/>
          </a:prstGeom>
          <a:solidFill>
            <a:srgbClr val="FFFF19"/>
          </a:solidFill>
          <a:ln w="9525">
            <a:solidFill>
              <a:srgbClr val="000000"/>
            </a:solidFill>
            <a:miter lim="800000"/>
            <a:headEnd/>
            <a:tailEnd/>
          </a:ln>
        </p:spPr>
        <p:txBody>
          <a:bodyPr/>
          <a:lstStyle/>
          <a:p>
            <a:pPr algn="ctr">
              <a:buClr>
                <a:schemeClr val="tx2"/>
              </a:buClr>
              <a:buSzPct val="80000"/>
              <a:buFont typeface="Wingdings" pitchFamily="2" charset="2"/>
              <a:buNone/>
            </a:pPr>
            <a:endParaRPr lang="en-US" sz="1600">
              <a:solidFill>
                <a:srgbClr val="000000"/>
              </a:solidFill>
            </a:endParaRPr>
          </a:p>
        </p:txBody>
      </p:sp>
      <p:sp>
        <p:nvSpPr>
          <p:cNvPr id="385058" name="Rectangle 48"/>
          <p:cNvSpPr>
            <a:spLocks noChangeArrowheads="1"/>
          </p:cNvSpPr>
          <p:nvPr/>
        </p:nvSpPr>
        <p:spPr bwMode="auto">
          <a:xfrm>
            <a:off x="3054350" y="5073650"/>
            <a:ext cx="3009900" cy="579438"/>
          </a:xfrm>
          <a:prstGeom prst="rect">
            <a:avLst/>
          </a:prstGeom>
          <a:noFill/>
          <a:ln w="9525">
            <a:solidFill>
              <a:srgbClr val="000000"/>
            </a:solidFill>
            <a:miter lim="800000"/>
            <a:headEnd/>
            <a:tailEnd/>
          </a:ln>
        </p:spPr>
        <p:txBody>
          <a:bodyPr/>
          <a:lstStyle/>
          <a:p>
            <a:pPr algn="ctr">
              <a:buClr>
                <a:schemeClr val="tx2"/>
              </a:buClr>
              <a:buSzPct val="80000"/>
              <a:buFont typeface="Wingdings" pitchFamily="2" charset="2"/>
              <a:buNone/>
            </a:pPr>
            <a:r>
              <a:rPr lang="en-GB" sz="1600">
                <a:solidFill>
                  <a:srgbClr val="000000"/>
                </a:solidFill>
              </a:rPr>
              <a:t>N/A</a:t>
            </a:r>
            <a:endParaRPr lang="en-US" sz="1600">
              <a:solidFill>
                <a:srgbClr val="000000"/>
              </a:solidFill>
            </a:endParaRPr>
          </a:p>
        </p:txBody>
      </p:sp>
      <p:sp>
        <p:nvSpPr>
          <p:cNvPr id="385059" name="Rectangle 49"/>
          <p:cNvSpPr>
            <a:spLocks noChangeArrowheads="1"/>
          </p:cNvSpPr>
          <p:nvPr/>
        </p:nvSpPr>
        <p:spPr bwMode="auto">
          <a:xfrm>
            <a:off x="3054350" y="4494213"/>
            <a:ext cx="3009900" cy="579437"/>
          </a:xfrm>
          <a:prstGeom prst="rect">
            <a:avLst/>
          </a:prstGeom>
          <a:noFill/>
          <a:ln w="9525">
            <a:solidFill>
              <a:srgbClr val="000000"/>
            </a:solidFill>
            <a:miter lim="800000"/>
            <a:headEnd/>
            <a:tailEnd/>
          </a:ln>
        </p:spPr>
        <p:txBody>
          <a:bodyPr/>
          <a:lstStyle/>
          <a:p>
            <a:pPr algn="ctr">
              <a:buClr>
                <a:schemeClr val="tx2"/>
              </a:buClr>
              <a:buSzPct val="80000"/>
              <a:buFont typeface="Wingdings" pitchFamily="2" charset="2"/>
              <a:buNone/>
            </a:pPr>
            <a:r>
              <a:rPr lang="en-GB" sz="1600">
                <a:solidFill>
                  <a:srgbClr val="000000"/>
                </a:solidFill>
              </a:rPr>
              <a:t>35% of fund</a:t>
            </a:r>
          </a:p>
          <a:p>
            <a:pPr algn="ctr">
              <a:buClr>
                <a:schemeClr val="tx2"/>
              </a:buClr>
              <a:buSzPct val="80000"/>
              <a:buFont typeface="Wingdings" pitchFamily="2" charset="2"/>
              <a:buNone/>
            </a:pPr>
            <a:endParaRPr lang="en-US" sz="1600">
              <a:solidFill>
                <a:srgbClr val="000000"/>
              </a:solidFill>
            </a:endParaRPr>
          </a:p>
        </p:txBody>
      </p:sp>
      <p:sp>
        <p:nvSpPr>
          <p:cNvPr id="385060" name="Rectangle 50"/>
          <p:cNvSpPr>
            <a:spLocks noChangeArrowheads="1"/>
          </p:cNvSpPr>
          <p:nvPr/>
        </p:nvSpPr>
        <p:spPr bwMode="auto">
          <a:xfrm>
            <a:off x="3054350" y="3929063"/>
            <a:ext cx="3009900" cy="579437"/>
          </a:xfrm>
          <a:prstGeom prst="rect">
            <a:avLst/>
          </a:prstGeom>
          <a:noFill/>
          <a:ln w="9525">
            <a:noFill/>
            <a:miter lim="800000"/>
            <a:headEnd/>
            <a:tailEnd/>
          </a:ln>
        </p:spPr>
        <p:txBody>
          <a:bodyPr/>
          <a:lstStyle/>
          <a:p>
            <a:pPr algn="ctr">
              <a:buClr>
                <a:schemeClr val="tx2"/>
              </a:buClr>
              <a:buSzPct val="80000"/>
              <a:buFont typeface="Wingdings" pitchFamily="2" charset="2"/>
              <a:buNone/>
            </a:pPr>
            <a:r>
              <a:rPr lang="en-GB" sz="1600">
                <a:solidFill>
                  <a:srgbClr val="000000"/>
                </a:solidFill>
              </a:rPr>
              <a:t>5 years </a:t>
            </a:r>
            <a:endParaRPr lang="en-US" sz="1600">
              <a:solidFill>
                <a:srgbClr val="000000"/>
              </a:solidFill>
            </a:endParaRPr>
          </a:p>
        </p:txBody>
      </p:sp>
      <p:sp>
        <p:nvSpPr>
          <p:cNvPr id="385061" name="Rectangle 51"/>
          <p:cNvSpPr>
            <a:spLocks noChangeArrowheads="1"/>
          </p:cNvSpPr>
          <p:nvPr/>
        </p:nvSpPr>
        <p:spPr bwMode="auto">
          <a:xfrm>
            <a:off x="3054350" y="3335338"/>
            <a:ext cx="3009900" cy="579437"/>
          </a:xfrm>
          <a:prstGeom prst="rect">
            <a:avLst/>
          </a:prstGeom>
          <a:noFill/>
          <a:ln w="9525">
            <a:solidFill>
              <a:srgbClr val="000000"/>
            </a:solidFill>
            <a:miter lim="800000"/>
            <a:headEnd/>
            <a:tailEnd/>
          </a:ln>
        </p:spPr>
        <p:txBody>
          <a:bodyPr/>
          <a:lstStyle/>
          <a:p>
            <a:pPr algn="ctr">
              <a:buClr>
                <a:schemeClr val="tx2"/>
              </a:buClr>
              <a:buSzPct val="80000"/>
              <a:buFont typeface="Wingdings" pitchFamily="2" charset="2"/>
              <a:buNone/>
            </a:pPr>
            <a:r>
              <a:rPr lang="en-GB" sz="1600">
                <a:solidFill>
                  <a:srgbClr val="000000"/>
                </a:solidFill>
              </a:rPr>
              <a:t>0% of GAD</a:t>
            </a:r>
            <a:endParaRPr lang="en-US" sz="1600">
              <a:solidFill>
                <a:srgbClr val="000000"/>
              </a:solidFill>
            </a:endParaRPr>
          </a:p>
        </p:txBody>
      </p:sp>
      <p:sp>
        <p:nvSpPr>
          <p:cNvPr id="385062" name="Rectangle 52"/>
          <p:cNvSpPr>
            <a:spLocks noChangeArrowheads="1"/>
          </p:cNvSpPr>
          <p:nvPr/>
        </p:nvSpPr>
        <p:spPr bwMode="auto">
          <a:xfrm>
            <a:off x="3059832" y="2780928"/>
            <a:ext cx="3004418" cy="554410"/>
          </a:xfrm>
          <a:prstGeom prst="rect">
            <a:avLst/>
          </a:prstGeom>
          <a:solidFill>
            <a:srgbClr val="00FF00"/>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600" dirty="0" smtClean="0">
                <a:solidFill>
                  <a:srgbClr val="000000"/>
                </a:solidFill>
              </a:rPr>
              <a:t>120% of GAD                       </a:t>
            </a:r>
            <a:r>
              <a:rPr lang="en-GB" sz="1200" dirty="0" smtClean="0">
                <a:solidFill>
                  <a:srgbClr val="000000"/>
                </a:solidFill>
              </a:rPr>
              <a:t>(based on age, gender and gilt yields)</a:t>
            </a:r>
            <a:r>
              <a:rPr lang="en-GB" sz="1400" dirty="0" smtClean="0">
                <a:solidFill>
                  <a:srgbClr val="000000"/>
                </a:solidFill>
              </a:rPr>
              <a:t> </a:t>
            </a:r>
            <a:endParaRPr lang="en-US" sz="1400" dirty="0">
              <a:solidFill>
                <a:srgbClr val="000000"/>
              </a:solidFill>
            </a:endParaRPr>
          </a:p>
        </p:txBody>
      </p:sp>
      <p:sp>
        <p:nvSpPr>
          <p:cNvPr id="385063" name="Rectangle 53"/>
          <p:cNvSpPr>
            <a:spLocks noChangeArrowheads="1"/>
          </p:cNvSpPr>
          <p:nvPr/>
        </p:nvSpPr>
        <p:spPr bwMode="auto">
          <a:xfrm>
            <a:off x="3054350" y="2208213"/>
            <a:ext cx="3009900" cy="579437"/>
          </a:xfrm>
          <a:prstGeom prst="rect">
            <a:avLst/>
          </a:prstGeom>
          <a:noFill/>
          <a:ln w="9525">
            <a:solidFill>
              <a:srgbClr val="000000"/>
            </a:solidFill>
            <a:miter lim="800000"/>
            <a:headEnd/>
            <a:tailEnd/>
          </a:ln>
        </p:spPr>
        <p:txBody>
          <a:bodyPr/>
          <a:lstStyle/>
          <a:p>
            <a:pPr algn="ctr">
              <a:buClr>
                <a:schemeClr val="tx2"/>
              </a:buClr>
              <a:buSzPct val="80000"/>
              <a:buFont typeface="Wingdings" pitchFamily="2" charset="2"/>
              <a:buNone/>
            </a:pPr>
            <a:r>
              <a:rPr lang="en-GB" sz="1600">
                <a:solidFill>
                  <a:srgbClr val="000000"/>
                </a:solidFill>
              </a:rPr>
              <a:t>55 – 75 (77)</a:t>
            </a:r>
            <a:endParaRPr lang="en-US" sz="1600">
              <a:solidFill>
                <a:srgbClr val="000000"/>
              </a:solidFill>
            </a:endParaRPr>
          </a:p>
        </p:txBody>
      </p:sp>
      <p:sp>
        <p:nvSpPr>
          <p:cNvPr id="629816" name="Text Box 56"/>
          <p:cNvSpPr txBox="1">
            <a:spLocks noChangeArrowheads="1"/>
          </p:cNvSpPr>
          <p:nvPr/>
        </p:nvSpPr>
        <p:spPr bwMode="auto">
          <a:xfrm>
            <a:off x="5435600" y="6308725"/>
            <a:ext cx="3459163" cy="304800"/>
          </a:xfrm>
          <a:prstGeom prst="rect">
            <a:avLst/>
          </a:prstGeom>
          <a:noFill/>
          <a:ln w="9525">
            <a:noFill/>
            <a:miter lim="800000"/>
            <a:headEnd/>
            <a:tailEnd/>
          </a:ln>
        </p:spPr>
        <p:txBody>
          <a:bodyPr wrap="none">
            <a:spAutoFit/>
          </a:bodyPr>
          <a:lstStyle/>
          <a:p>
            <a:r>
              <a:rPr lang="en-GB" sz="1400">
                <a:solidFill>
                  <a:srgbClr val="000000"/>
                </a:solidFill>
              </a:rPr>
              <a:t>* Awaiting new GAD tables to confirm this</a:t>
            </a:r>
            <a:endParaRPr lang="en-US" sz="1400">
              <a:solidFill>
                <a:srgbClr val="000000"/>
              </a:solidFill>
            </a:endParaRPr>
          </a:p>
        </p:txBody>
      </p:sp>
      <p:sp>
        <p:nvSpPr>
          <p:cNvPr id="42" name="Rectangle 52"/>
          <p:cNvSpPr>
            <a:spLocks noChangeArrowheads="1"/>
          </p:cNvSpPr>
          <p:nvPr/>
        </p:nvSpPr>
        <p:spPr bwMode="auto">
          <a:xfrm>
            <a:off x="3059832" y="2780928"/>
            <a:ext cx="3004418" cy="554410"/>
          </a:xfrm>
          <a:prstGeom prst="rect">
            <a:avLst/>
          </a:prstGeom>
          <a:noFill/>
          <a:ln w="9525">
            <a:solidFill>
              <a:srgbClr val="000000"/>
            </a:solidFill>
            <a:miter lim="800000"/>
            <a:headEnd/>
            <a:tailEnd/>
          </a:ln>
        </p:spPr>
        <p:txBody>
          <a:bodyPr/>
          <a:lstStyle/>
          <a:p>
            <a:pPr algn="ctr">
              <a:buClr>
                <a:schemeClr val="tx2"/>
              </a:buClr>
              <a:buSzPct val="80000"/>
              <a:buFont typeface="Wingdings" pitchFamily="2" charset="2"/>
              <a:buNone/>
            </a:pPr>
            <a:r>
              <a:rPr lang="en-GB" sz="1600" dirty="0" smtClean="0">
                <a:solidFill>
                  <a:srgbClr val="000000"/>
                </a:solidFill>
              </a:rPr>
              <a:t>120% of GAD                       </a:t>
            </a:r>
            <a:r>
              <a:rPr lang="en-GB" sz="1200" dirty="0" smtClean="0">
                <a:solidFill>
                  <a:srgbClr val="000000"/>
                </a:solidFill>
              </a:rPr>
              <a:t>(based on age, gender and gilt yields)</a:t>
            </a:r>
            <a:r>
              <a:rPr lang="en-GB" sz="1400" dirty="0" smtClean="0">
                <a:solidFill>
                  <a:srgbClr val="000000"/>
                </a:solidFill>
              </a:rPr>
              <a:t> </a:t>
            </a:r>
            <a:endParaRPr lang="en-US" sz="1400" dirty="0">
              <a:solidFill>
                <a:srgbClr val="00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9802"/>
                                        </p:tgtEl>
                                        <p:attrNameLst>
                                          <p:attrName>style.visibility</p:attrName>
                                        </p:attrNameLst>
                                      </p:cBhvr>
                                      <p:to>
                                        <p:strVal val="visible"/>
                                      </p:to>
                                    </p:set>
                                    <p:animEffect transition="in" filter="dissolve">
                                      <p:cBhvr>
                                        <p:cTn id="7" dur="500"/>
                                        <p:tgtEl>
                                          <p:spTgt spid="62980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29784"/>
                                        </p:tgtEl>
                                        <p:attrNameLst>
                                          <p:attrName>style.visibility</p:attrName>
                                        </p:attrNameLst>
                                      </p:cBhvr>
                                      <p:to>
                                        <p:strVal val="visible"/>
                                      </p:to>
                                    </p:set>
                                    <p:animEffect transition="in" filter="dissolve">
                                      <p:cBhvr>
                                        <p:cTn id="10" dur="500"/>
                                        <p:tgtEl>
                                          <p:spTgt spid="62978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85062"/>
                                        </p:tgtEl>
                                        <p:attrNameLst>
                                          <p:attrName>style.visibility</p:attrName>
                                        </p:attrNameLst>
                                      </p:cBhvr>
                                      <p:to>
                                        <p:strVal val="visible"/>
                                      </p:to>
                                    </p:set>
                                    <p:animEffect transition="in" filter="dissolve">
                                      <p:cBhvr>
                                        <p:cTn id="15" dur="500"/>
                                        <p:tgtEl>
                                          <p:spTgt spid="38506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29780"/>
                                        </p:tgtEl>
                                        <p:attrNameLst>
                                          <p:attrName>style.visibility</p:attrName>
                                        </p:attrNameLst>
                                      </p:cBhvr>
                                      <p:to>
                                        <p:strVal val="visible"/>
                                      </p:to>
                                    </p:set>
                                    <p:animEffect transition="in" filter="dissolve">
                                      <p:cBhvr>
                                        <p:cTn id="18" dur="500"/>
                                        <p:tgtEl>
                                          <p:spTgt spid="629780"/>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629816"/>
                                        </p:tgtEl>
                                        <p:attrNameLst>
                                          <p:attrName>style.visibility</p:attrName>
                                        </p:attrNameLst>
                                      </p:cBhvr>
                                      <p:to>
                                        <p:strVal val="visible"/>
                                      </p:to>
                                    </p:set>
                                    <p:animEffect transition="in" filter="dissolve">
                                      <p:cBhvr>
                                        <p:cTn id="21" dur="500"/>
                                        <p:tgtEl>
                                          <p:spTgt spid="629816"/>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629806"/>
                                        </p:tgtEl>
                                        <p:attrNameLst>
                                          <p:attrName>style.visibility</p:attrName>
                                        </p:attrNameLst>
                                      </p:cBhvr>
                                      <p:to>
                                        <p:strVal val="visible"/>
                                      </p:to>
                                    </p:set>
                                    <p:animEffect transition="in" filter="dissolve">
                                      <p:cBhvr>
                                        <p:cTn id="26" dur="500"/>
                                        <p:tgtEl>
                                          <p:spTgt spid="629806"/>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629776"/>
                                        </p:tgtEl>
                                        <p:attrNameLst>
                                          <p:attrName>style.visibility</p:attrName>
                                        </p:attrNameLst>
                                      </p:cBhvr>
                                      <p:to>
                                        <p:strVal val="visible"/>
                                      </p:to>
                                    </p:set>
                                    <p:animEffect transition="in" filter="dissolve">
                                      <p:cBhvr>
                                        <p:cTn id="29" dur="500"/>
                                        <p:tgtEl>
                                          <p:spTgt spid="629776"/>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629805"/>
                                        </p:tgtEl>
                                        <p:attrNameLst>
                                          <p:attrName>style.visibility</p:attrName>
                                        </p:attrNameLst>
                                      </p:cBhvr>
                                      <p:to>
                                        <p:strVal val="visible"/>
                                      </p:to>
                                    </p:set>
                                    <p:animEffect transition="in" filter="dissolve">
                                      <p:cBhvr>
                                        <p:cTn id="34" dur="500"/>
                                        <p:tgtEl>
                                          <p:spTgt spid="629805"/>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629772"/>
                                        </p:tgtEl>
                                        <p:attrNameLst>
                                          <p:attrName>style.visibility</p:attrName>
                                        </p:attrNameLst>
                                      </p:cBhvr>
                                      <p:to>
                                        <p:strVal val="visible"/>
                                      </p:to>
                                    </p:set>
                                    <p:animEffect transition="in" filter="dissolve">
                                      <p:cBhvr>
                                        <p:cTn id="37" dur="500"/>
                                        <p:tgtEl>
                                          <p:spTgt spid="62977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629804"/>
                                        </p:tgtEl>
                                        <p:attrNameLst>
                                          <p:attrName>style.visibility</p:attrName>
                                        </p:attrNameLst>
                                      </p:cBhvr>
                                      <p:to>
                                        <p:strVal val="visible"/>
                                      </p:to>
                                    </p:set>
                                    <p:animEffect transition="in" filter="dissolve">
                                      <p:cBhvr>
                                        <p:cTn id="42" dur="500"/>
                                        <p:tgtEl>
                                          <p:spTgt spid="629804"/>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629768"/>
                                        </p:tgtEl>
                                        <p:attrNameLst>
                                          <p:attrName>style.visibility</p:attrName>
                                        </p:attrNameLst>
                                      </p:cBhvr>
                                      <p:to>
                                        <p:strVal val="visible"/>
                                      </p:to>
                                    </p:set>
                                    <p:animEffect transition="in" filter="dissolve">
                                      <p:cBhvr>
                                        <p:cTn id="45" dur="500"/>
                                        <p:tgtEl>
                                          <p:spTgt spid="629768"/>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629803"/>
                                        </p:tgtEl>
                                        <p:attrNameLst>
                                          <p:attrName>style.visibility</p:attrName>
                                        </p:attrNameLst>
                                      </p:cBhvr>
                                      <p:to>
                                        <p:strVal val="visible"/>
                                      </p:to>
                                    </p:set>
                                    <p:animEffect transition="in" filter="dissolve">
                                      <p:cBhvr>
                                        <p:cTn id="50" dur="500"/>
                                        <p:tgtEl>
                                          <p:spTgt spid="629803"/>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629764"/>
                                        </p:tgtEl>
                                        <p:attrNameLst>
                                          <p:attrName>style.visibility</p:attrName>
                                        </p:attrNameLst>
                                      </p:cBhvr>
                                      <p:to>
                                        <p:strVal val="visible"/>
                                      </p:to>
                                    </p:set>
                                    <p:animEffect transition="in" filter="dissolve">
                                      <p:cBhvr>
                                        <p:cTn id="53" dur="500"/>
                                        <p:tgtEl>
                                          <p:spTgt spid="6297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9764" grpId="0" animBg="1"/>
      <p:bldP spid="629768" grpId="0" animBg="1"/>
      <p:bldP spid="629772" grpId="0" animBg="1"/>
      <p:bldP spid="629776" grpId="0" animBg="1"/>
      <p:bldP spid="629780" grpId="0" animBg="1"/>
      <p:bldP spid="629784" grpId="0" animBg="1"/>
      <p:bldP spid="629802" grpId="0" animBg="1"/>
      <p:bldP spid="629803" grpId="0" animBg="1"/>
      <p:bldP spid="629804" grpId="0" animBg="1"/>
      <p:bldP spid="629805" grpId="0" animBg="1"/>
      <p:bldP spid="629806" grpId="0" animBg="1"/>
      <p:bldP spid="385062" grpId="0" animBg="1"/>
      <p:bldP spid="629816"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6"/>
          <p:cNvSpPr>
            <a:spLocks noChangeArrowheads="1"/>
          </p:cNvSpPr>
          <p:nvPr/>
        </p:nvSpPr>
        <p:spPr bwMode="auto">
          <a:xfrm>
            <a:off x="3059832" y="3356992"/>
            <a:ext cx="3009900" cy="579437"/>
          </a:xfrm>
          <a:prstGeom prst="rect">
            <a:avLst/>
          </a:prstGeom>
          <a:solidFill>
            <a:schemeClr val="bg1"/>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800" dirty="0">
                <a:solidFill>
                  <a:srgbClr val="000000"/>
                </a:solidFill>
              </a:rPr>
              <a:t>55% of GAD                       </a:t>
            </a:r>
            <a:r>
              <a:rPr lang="en-GB" sz="1200" dirty="0">
                <a:solidFill>
                  <a:srgbClr val="000000"/>
                </a:solidFill>
              </a:rPr>
              <a:t>(based on 75,gender and gilt yields)</a:t>
            </a:r>
          </a:p>
        </p:txBody>
      </p:sp>
      <p:sp>
        <p:nvSpPr>
          <p:cNvPr id="45" name="Rectangle 47"/>
          <p:cNvSpPr>
            <a:spLocks noChangeArrowheads="1"/>
          </p:cNvSpPr>
          <p:nvPr/>
        </p:nvSpPr>
        <p:spPr bwMode="auto">
          <a:xfrm>
            <a:off x="3059832" y="2780928"/>
            <a:ext cx="3009900" cy="547688"/>
          </a:xfrm>
          <a:prstGeom prst="rect">
            <a:avLst/>
          </a:prstGeom>
          <a:solidFill>
            <a:schemeClr val="bg1"/>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600" dirty="0" smtClean="0">
                <a:solidFill>
                  <a:srgbClr val="000000"/>
                </a:solidFill>
              </a:rPr>
              <a:t>90% of GAD</a:t>
            </a:r>
          </a:p>
          <a:p>
            <a:pPr algn="ctr">
              <a:buClr>
                <a:schemeClr val="tx2"/>
              </a:buClr>
              <a:buSzPct val="80000"/>
              <a:buFont typeface="Wingdings" pitchFamily="2" charset="2"/>
              <a:buNone/>
            </a:pPr>
            <a:r>
              <a:rPr lang="en-GB" sz="1000" dirty="0" smtClean="0">
                <a:solidFill>
                  <a:srgbClr val="000000"/>
                </a:solidFill>
              </a:rPr>
              <a:t>(based on 75 and gilt yields)</a:t>
            </a:r>
            <a:endParaRPr lang="en-US" sz="1000" dirty="0">
              <a:solidFill>
                <a:srgbClr val="000000"/>
              </a:solidFill>
            </a:endParaRPr>
          </a:p>
        </p:txBody>
      </p:sp>
      <p:sp>
        <p:nvSpPr>
          <p:cNvPr id="541698" name="Rectangle 2"/>
          <p:cNvSpPr>
            <a:spLocks noChangeArrowheads="1"/>
          </p:cNvSpPr>
          <p:nvPr/>
        </p:nvSpPr>
        <p:spPr bwMode="gray">
          <a:xfrm>
            <a:off x="323850" y="404813"/>
            <a:ext cx="7927975" cy="576262"/>
          </a:xfrm>
          <a:prstGeom prst="rect">
            <a:avLst/>
          </a:prstGeom>
          <a:noFill/>
          <a:ln w="9525">
            <a:noFill/>
            <a:miter lim="800000"/>
            <a:headEnd/>
            <a:tailEnd/>
          </a:ln>
        </p:spPr>
        <p:txBody>
          <a:bodyPr lIns="0" tIns="0" rIns="0" bIns="0" anchor="ctr"/>
          <a:lstStyle/>
          <a:p>
            <a:r>
              <a:rPr lang="en-GB" sz="3600" b="1">
                <a:solidFill>
                  <a:schemeClr val="tx1"/>
                </a:solidFill>
              </a:rPr>
              <a:t>Pre Age 75</a:t>
            </a:r>
            <a:br>
              <a:rPr lang="en-GB" sz="3600" b="1">
                <a:solidFill>
                  <a:schemeClr val="tx1"/>
                </a:solidFill>
              </a:rPr>
            </a:br>
            <a:r>
              <a:rPr lang="en-GB" sz="3600" b="1">
                <a:solidFill>
                  <a:schemeClr val="tx1"/>
                </a:solidFill>
              </a:rPr>
              <a:t>ASP v Drawdown pension</a:t>
            </a:r>
            <a:endParaRPr lang="en-US" sz="3600" b="1">
              <a:solidFill>
                <a:schemeClr val="tx1"/>
              </a:solidFill>
            </a:endParaRPr>
          </a:p>
        </p:txBody>
      </p:sp>
      <p:sp>
        <p:nvSpPr>
          <p:cNvPr id="629764" name="Rectangle 4"/>
          <p:cNvSpPr>
            <a:spLocks noChangeArrowheads="1"/>
          </p:cNvSpPr>
          <p:nvPr/>
        </p:nvSpPr>
        <p:spPr bwMode="auto">
          <a:xfrm>
            <a:off x="6064250" y="5073650"/>
            <a:ext cx="2971800" cy="579438"/>
          </a:xfrm>
          <a:prstGeom prst="rect">
            <a:avLst/>
          </a:prstGeom>
          <a:solidFill>
            <a:srgbClr val="00FF00"/>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600" dirty="0">
                <a:solidFill>
                  <a:srgbClr val="000000"/>
                </a:solidFill>
              </a:rPr>
              <a:t>Available assuming minimum income level is secured</a:t>
            </a:r>
            <a:endParaRPr lang="en-US" sz="1600" dirty="0">
              <a:solidFill>
                <a:srgbClr val="000000"/>
              </a:solidFill>
            </a:endParaRPr>
          </a:p>
        </p:txBody>
      </p:sp>
      <p:sp>
        <p:nvSpPr>
          <p:cNvPr id="541700" name="Rectangle 6"/>
          <p:cNvSpPr>
            <a:spLocks noChangeArrowheads="1"/>
          </p:cNvSpPr>
          <p:nvPr/>
        </p:nvSpPr>
        <p:spPr bwMode="auto">
          <a:xfrm>
            <a:off x="47625" y="5073650"/>
            <a:ext cx="3006725" cy="579438"/>
          </a:xfrm>
          <a:prstGeom prst="rect">
            <a:avLst/>
          </a:prstGeom>
          <a:noFill/>
          <a:ln w="9525">
            <a:solidFill>
              <a:srgbClr val="000000"/>
            </a:solidFill>
            <a:miter lim="800000"/>
            <a:headEnd/>
            <a:tailEnd/>
          </a:ln>
        </p:spPr>
        <p:txBody>
          <a:bodyPr/>
          <a:lstStyle/>
          <a:p>
            <a:pPr>
              <a:buClr>
                <a:schemeClr val="tx2"/>
              </a:buClr>
              <a:buSzPct val="80000"/>
              <a:buFont typeface="Wingdings" pitchFamily="2" charset="2"/>
              <a:buNone/>
            </a:pPr>
            <a:r>
              <a:rPr lang="en-GB" sz="1600">
                <a:solidFill>
                  <a:srgbClr val="103184"/>
                </a:solidFill>
              </a:rPr>
              <a:t>Flexible drawdown</a:t>
            </a:r>
            <a:endParaRPr lang="en-US" sz="1600">
              <a:solidFill>
                <a:srgbClr val="103184"/>
              </a:solidFill>
            </a:endParaRPr>
          </a:p>
        </p:txBody>
      </p:sp>
      <p:sp>
        <p:nvSpPr>
          <p:cNvPr id="629768" name="Rectangle 8"/>
          <p:cNvSpPr>
            <a:spLocks noChangeArrowheads="1"/>
          </p:cNvSpPr>
          <p:nvPr/>
        </p:nvSpPr>
        <p:spPr bwMode="auto">
          <a:xfrm>
            <a:off x="6064250" y="4494213"/>
            <a:ext cx="2971800" cy="579437"/>
          </a:xfrm>
          <a:prstGeom prst="rect">
            <a:avLst/>
          </a:prstGeom>
          <a:solidFill>
            <a:srgbClr val="00FF00"/>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600">
                <a:solidFill>
                  <a:srgbClr val="000000"/>
                </a:solidFill>
              </a:rPr>
              <a:t>55% of fund</a:t>
            </a:r>
            <a:endParaRPr lang="en-US" sz="1600">
              <a:solidFill>
                <a:srgbClr val="000000"/>
              </a:solidFill>
            </a:endParaRPr>
          </a:p>
        </p:txBody>
      </p:sp>
      <p:sp>
        <p:nvSpPr>
          <p:cNvPr id="541702" name="Rectangle 10"/>
          <p:cNvSpPr>
            <a:spLocks noChangeArrowheads="1"/>
          </p:cNvSpPr>
          <p:nvPr/>
        </p:nvSpPr>
        <p:spPr bwMode="auto">
          <a:xfrm>
            <a:off x="47625" y="4494213"/>
            <a:ext cx="3006725" cy="579437"/>
          </a:xfrm>
          <a:prstGeom prst="rect">
            <a:avLst/>
          </a:prstGeom>
          <a:noFill/>
          <a:ln w="9525">
            <a:solidFill>
              <a:srgbClr val="000000"/>
            </a:solidFill>
            <a:miter lim="800000"/>
            <a:headEnd/>
            <a:tailEnd/>
          </a:ln>
        </p:spPr>
        <p:txBody>
          <a:bodyPr/>
          <a:lstStyle/>
          <a:p>
            <a:pPr>
              <a:buClr>
                <a:schemeClr val="tx2"/>
              </a:buClr>
              <a:buSzPct val="80000"/>
              <a:buFont typeface="Wingdings" pitchFamily="2" charset="2"/>
              <a:buNone/>
            </a:pPr>
            <a:r>
              <a:rPr lang="en-GB" sz="1600">
                <a:solidFill>
                  <a:srgbClr val="103184"/>
                </a:solidFill>
              </a:rPr>
              <a:t>Tax charge on death</a:t>
            </a:r>
            <a:endParaRPr lang="en-US" sz="1600">
              <a:solidFill>
                <a:srgbClr val="103184"/>
              </a:solidFill>
            </a:endParaRPr>
          </a:p>
        </p:txBody>
      </p:sp>
      <p:sp>
        <p:nvSpPr>
          <p:cNvPr id="629772" name="Rectangle 12"/>
          <p:cNvSpPr>
            <a:spLocks noChangeArrowheads="1"/>
          </p:cNvSpPr>
          <p:nvPr/>
        </p:nvSpPr>
        <p:spPr bwMode="auto">
          <a:xfrm>
            <a:off x="6064250" y="3914775"/>
            <a:ext cx="2971800" cy="579438"/>
          </a:xfrm>
          <a:prstGeom prst="rect">
            <a:avLst/>
          </a:prstGeom>
          <a:solidFill>
            <a:srgbClr val="FFFF00"/>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600">
                <a:solidFill>
                  <a:srgbClr val="000000"/>
                </a:solidFill>
              </a:rPr>
              <a:t>Annually</a:t>
            </a:r>
            <a:endParaRPr lang="en-US" sz="1600">
              <a:solidFill>
                <a:srgbClr val="000000"/>
              </a:solidFill>
            </a:endParaRPr>
          </a:p>
        </p:txBody>
      </p:sp>
      <p:sp>
        <p:nvSpPr>
          <p:cNvPr id="541704" name="Rectangle 14"/>
          <p:cNvSpPr>
            <a:spLocks noChangeArrowheads="1"/>
          </p:cNvSpPr>
          <p:nvPr/>
        </p:nvSpPr>
        <p:spPr bwMode="auto">
          <a:xfrm>
            <a:off x="47625" y="3914775"/>
            <a:ext cx="3006725" cy="579438"/>
          </a:xfrm>
          <a:prstGeom prst="rect">
            <a:avLst/>
          </a:prstGeom>
          <a:noFill/>
          <a:ln w="9525">
            <a:solidFill>
              <a:srgbClr val="000000"/>
            </a:solidFill>
            <a:miter lim="800000"/>
            <a:headEnd/>
            <a:tailEnd/>
          </a:ln>
        </p:spPr>
        <p:txBody>
          <a:bodyPr/>
          <a:lstStyle/>
          <a:p>
            <a:pPr>
              <a:buClr>
                <a:schemeClr val="tx2"/>
              </a:buClr>
              <a:buSzPct val="80000"/>
              <a:buFont typeface="Wingdings" pitchFamily="2" charset="2"/>
              <a:buNone/>
            </a:pPr>
            <a:r>
              <a:rPr lang="en-GB" sz="1600">
                <a:solidFill>
                  <a:srgbClr val="103184"/>
                </a:solidFill>
              </a:rPr>
              <a:t>Formal review of income level</a:t>
            </a:r>
            <a:endParaRPr lang="en-US" sz="1600">
              <a:solidFill>
                <a:srgbClr val="103184"/>
              </a:solidFill>
            </a:endParaRPr>
          </a:p>
        </p:txBody>
      </p:sp>
      <p:sp>
        <p:nvSpPr>
          <p:cNvPr id="629776" name="Rectangle 16"/>
          <p:cNvSpPr>
            <a:spLocks noChangeArrowheads="1"/>
          </p:cNvSpPr>
          <p:nvPr/>
        </p:nvSpPr>
        <p:spPr bwMode="auto">
          <a:xfrm>
            <a:off x="6064250" y="3335338"/>
            <a:ext cx="2971800" cy="579437"/>
          </a:xfrm>
          <a:prstGeom prst="rect">
            <a:avLst/>
          </a:prstGeom>
          <a:solidFill>
            <a:srgbClr val="00FF00"/>
          </a:solidFill>
          <a:ln w="9525">
            <a:solidFill>
              <a:srgbClr val="000000"/>
            </a:solidFill>
            <a:miter lim="800000"/>
            <a:headEnd/>
            <a:tailEnd/>
          </a:ln>
        </p:spPr>
        <p:txBody>
          <a:bodyPr/>
          <a:lstStyle/>
          <a:p>
            <a:pPr algn="ctr" eaLnBrk="1" hangingPunct="1"/>
            <a:r>
              <a:rPr lang="en-GB" sz="1800">
                <a:solidFill>
                  <a:srgbClr val="000000"/>
                </a:solidFill>
              </a:rPr>
              <a:t>0% of GAD*                       </a:t>
            </a:r>
            <a:r>
              <a:rPr lang="en-GB" sz="1200">
                <a:solidFill>
                  <a:srgbClr val="000000"/>
                </a:solidFill>
              </a:rPr>
              <a:t>(based on age, gender and gilt yields)</a:t>
            </a:r>
            <a:endParaRPr lang="en-US" sz="1200">
              <a:solidFill>
                <a:srgbClr val="000000"/>
              </a:solidFill>
            </a:endParaRPr>
          </a:p>
        </p:txBody>
      </p:sp>
      <p:sp>
        <p:nvSpPr>
          <p:cNvPr id="541706" name="Rectangle 18"/>
          <p:cNvSpPr>
            <a:spLocks noChangeArrowheads="1"/>
          </p:cNvSpPr>
          <p:nvPr/>
        </p:nvSpPr>
        <p:spPr bwMode="auto">
          <a:xfrm>
            <a:off x="47625" y="3335338"/>
            <a:ext cx="3006725" cy="579437"/>
          </a:xfrm>
          <a:prstGeom prst="rect">
            <a:avLst/>
          </a:prstGeom>
          <a:noFill/>
          <a:ln w="9525">
            <a:solidFill>
              <a:srgbClr val="000000"/>
            </a:solidFill>
            <a:miter lim="800000"/>
            <a:headEnd/>
            <a:tailEnd/>
          </a:ln>
        </p:spPr>
        <p:txBody>
          <a:bodyPr/>
          <a:lstStyle/>
          <a:p>
            <a:pPr>
              <a:buClr>
                <a:schemeClr val="tx2"/>
              </a:buClr>
              <a:buSzPct val="80000"/>
              <a:buFont typeface="Wingdings" pitchFamily="2" charset="2"/>
              <a:buNone/>
            </a:pPr>
            <a:r>
              <a:rPr lang="en-GB" sz="1600">
                <a:solidFill>
                  <a:srgbClr val="103184"/>
                </a:solidFill>
              </a:rPr>
              <a:t>Minimum income</a:t>
            </a:r>
            <a:endParaRPr lang="en-US" sz="1600">
              <a:solidFill>
                <a:srgbClr val="103184"/>
              </a:solidFill>
            </a:endParaRPr>
          </a:p>
        </p:txBody>
      </p:sp>
      <p:sp>
        <p:nvSpPr>
          <p:cNvPr id="629780" name="Rectangle 20"/>
          <p:cNvSpPr>
            <a:spLocks noChangeArrowheads="1"/>
          </p:cNvSpPr>
          <p:nvPr/>
        </p:nvSpPr>
        <p:spPr bwMode="auto">
          <a:xfrm>
            <a:off x="6064250" y="2787650"/>
            <a:ext cx="2971800" cy="547688"/>
          </a:xfrm>
          <a:prstGeom prst="rect">
            <a:avLst/>
          </a:prstGeom>
          <a:solidFill>
            <a:srgbClr val="00FF00"/>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600" dirty="0">
                <a:solidFill>
                  <a:srgbClr val="000000"/>
                </a:solidFill>
              </a:rPr>
              <a:t>100% of GAD*                       </a:t>
            </a:r>
            <a:r>
              <a:rPr lang="en-GB" sz="1200" dirty="0">
                <a:solidFill>
                  <a:srgbClr val="000000"/>
                </a:solidFill>
              </a:rPr>
              <a:t>(based on age, gender and gilt yields)</a:t>
            </a:r>
            <a:endParaRPr lang="en-US" sz="1600" dirty="0">
              <a:solidFill>
                <a:srgbClr val="000000"/>
              </a:solidFill>
            </a:endParaRPr>
          </a:p>
        </p:txBody>
      </p:sp>
      <p:sp>
        <p:nvSpPr>
          <p:cNvPr id="541708" name="Rectangle 22"/>
          <p:cNvSpPr>
            <a:spLocks noChangeArrowheads="1"/>
          </p:cNvSpPr>
          <p:nvPr/>
        </p:nvSpPr>
        <p:spPr bwMode="auto">
          <a:xfrm>
            <a:off x="47625" y="2787650"/>
            <a:ext cx="3006725" cy="547688"/>
          </a:xfrm>
          <a:prstGeom prst="rect">
            <a:avLst/>
          </a:prstGeom>
          <a:noFill/>
          <a:ln w="9525">
            <a:solidFill>
              <a:srgbClr val="000000"/>
            </a:solidFill>
            <a:miter lim="800000"/>
            <a:headEnd/>
            <a:tailEnd/>
          </a:ln>
        </p:spPr>
        <p:txBody>
          <a:bodyPr/>
          <a:lstStyle/>
          <a:p>
            <a:pPr>
              <a:buClr>
                <a:schemeClr val="tx2"/>
              </a:buClr>
              <a:buSzPct val="80000"/>
              <a:buFont typeface="Wingdings" pitchFamily="2" charset="2"/>
              <a:buNone/>
            </a:pPr>
            <a:r>
              <a:rPr lang="en-GB" sz="1600" dirty="0">
                <a:solidFill>
                  <a:srgbClr val="103184"/>
                </a:solidFill>
              </a:rPr>
              <a:t>Maximum income</a:t>
            </a:r>
            <a:endParaRPr lang="en-US" sz="1600" dirty="0">
              <a:solidFill>
                <a:srgbClr val="103184"/>
              </a:solidFill>
            </a:endParaRPr>
          </a:p>
        </p:txBody>
      </p:sp>
      <p:sp>
        <p:nvSpPr>
          <p:cNvPr id="629784" name="Rectangle 24"/>
          <p:cNvSpPr>
            <a:spLocks noChangeArrowheads="1"/>
          </p:cNvSpPr>
          <p:nvPr/>
        </p:nvSpPr>
        <p:spPr bwMode="auto">
          <a:xfrm>
            <a:off x="6064250" y="2208213"/>
            <a:ext cx="2971800" cy="579437"/>
          </a:xfrm>
          <a:prstGeom prst="rect">
            <a:avLst/>
          </a:prstGeom>
          <a:solidFill>
            <a:srgbClr val="FFFF00"/>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600">
                <a:solidFill>
                  <a:srgbClr val="000000"/>
                </a:solidFill>
              </a:rPr>
              <a:t>From 55 with no upper age limit</a:t>
            </a:r>
            <a:endParaRPr lang="en-US" sz="1600">
              <a:solidFill>
                <a:srgbClr val="000000"/>
              </a:solidFill>
            </a:endParaRPr>
          </a:p>
        </p:txBody>
      </p:sp>
      <p:sp>
        <p:nvSpPr>
          <p:cNvPr id="541710" name="Rectangle 26"/>
          <p:cNvSpPr>
            <a:spLocks noChangeArrowheads="1"/>
          </p:cNvSpPr>
          <p:nvPr/>
        </p:nvSpPr>
        <p:spPr bwMode="auto">
          <a:xfrm>
            <a:off x="47625" y="2208213"/>
            <a:ext cx="3006725" cy="579437"/>
          </a:xfrm>
          <a:prstGeom prst="rect">
            <a:avLst/>
          </a:prstGeom>
          <a:noFill/>
          <a:ln w="9525">
            <a:solidFill>
              <a:srgbClr val="000000"/>
            </a:solidFill>
            <a:miter lim="800000"/>
            <a:headEnd/>
            <a:tailEnd/>
          </a:ln>
        </p:spPr>
        <p:txBody>
          <a:bodyPr/>
          <a:lstStyle/>
          <a:p>
            <a:pPr>
              <a:buClr>
                <a:schemeClr val="tx2"/>
              </a:buClr>
              <a:buSzPct val="80000"/>
              <a:buFont typeface="Wingdings" pitchFamily="2" charset="2"/>
              <a:buNone/>
            </a:pPr>
            <a:r>
              <a:rPr lang="en-GB" sz="1600">
                <a:solidFill>
                  <a:srgbClr val="103184"/>
                </a:solidFill>
              </a:rPr>
              <a:t>Availability</a:t>
            </a:r>
            <a:endParaRPr lang="en-US" sz="1600">
              <a:solidFill>
                <a:srgbClr val="103184"/>
              </a:solidFill>
            </a:endParaRPr>
          </a:p>
        </p:txBody>
      </p:sp>
      <p:sp>
        <p:nvSpPr>
          <p:cNvPr id="541711" name="Rectangle 27"/>
          <p:cNvSpPr>
            <a:spLocks noChangeArrowheads="1"/>
          </p:cNvSpPr>
          <p:nvPr/>
        </p:nvSpPr>
        <p:spPr bwMode="auto">
          <a:xfrm>
            <a:off x="6064250" y="1628775"/>
            <a:ext cx="2971800" cy="579438"/>
          </a:xfrm>
          <a:prstGeom prst="rect">
            <a:avLst/>
          </a:prstGeom>
          <a:noFill/>
          <a:ln w="9525">
            <a:solidFill>
              <a:srgbClr val="000000"/>
            </a:solidFill>
            <a:miter lim="800000"/>
            <a:headEnd/>
            <a:tailEnd/>
          </a:ln>
        </p:spPr>
        <p:txBody>
          <a:bodyPr/>
          <a:lstStyle/>
          <a:p>
            <a:pPr algn="ctr">
              <a:buClr>
                <a:schemeClr val="tx2"/>
              </a:buClr>
              <a:buSzPct val="80000"/>
              <a:buFont typeface="Wingdings" pitchFamily="2" charset="2"/>
              <a:buNone/>
            </a:pPr>
            <a:r>
              <a:rPr lang="en-GB" sz="1600" b="1">
                <a:solidFill>
                  <a:srgbClr val="103184"/>
                </a:solidFill>
              </a:rPr>
              <a:t>Drawdown pension</a:t>
            </a:r>
            <a:endParaRPr lang="en-US" sz="1600" b="1">
              <a:solidFill>
                <a:srgbClr val="103184"/>
              </a:solidFill>
            </a:endParaRPr>
          </a:p>
        </p:txBody>
      </p:sp>
      <p:sp>
        <p:nvSpPr>
          <p:cNvPr id="541712" name="Rectangle 28"/>
          <p:cNvSpPr>
            <a:spLocks noChangeArrowheads="1"/>
          </p:cNvSpPr>
          <p:nvPr/>
        </p:nvSpPr>
        <p:spPr bwMode="auto">
          <a:xfrm>
            <a:off x="3054350" y="1628775"/>
            <a:ext cx="3009900" cy="579438"/>
          </a:xfrm>
          <a:prstGeom prst="rect">
            <a:avLst/>
          </a:prstGeom>
          <a:noFill/>
          <a:ln w="9525">
            <a:solidFill>
              <a:srgbClr val="000000"/>
            </a:solidFill>
            <a:miter lim="800000"/>
            <a:headEnd/>
            <a:tailEnd/>
          </a:ln>
        </p:spPr>
        <p:txBody>
          <a:bodyPr/>
          <a:lstStyle/>
          <a:p>
            <a:pPr algn="ctr">
              <a:buClr>
                <a:schemeClr val="tx2"/>
              </a:buClr>
              <a:buSzPct val="80000"/>
              <a:buFont typeface="Wingdings" pitchFamily="2" charset="2"/>
              <a:buNone/>
            </a:pPr>
            <a:r>
              <a:rPr lang="en-GB" sz="1600" b="1">
                <a:solidFill>
                  <a:srgbClr val="103184"/>
                </a:solidFill>
              </a:rPr>
              <a:t>Alternatively Secured Pension</a:t>
            </a:r>
          </a:p>
          <a:p>
            <a:pPr algn="ctr">
              <a:buClr>
                <a:schemeClr val="tx2"/>
              </a:buClr>
              <a:buSzPct val="80000"/>
              <a:buFont typeface="Wingdings" pitchFamily="2" charset="2"/>
              <a:buNone/>
            </a:pPr>
            <a:endParaRPr lang="en-US" sz="1600" b="1">
              <a:solidFill>
                <a:srgbClr val="103184"/>
              </a:solidFill>
            </a:endParaRPr>
          </a:p>
        </p:txBody>
      </p:sp>
      <p:sp>
        <p:nvSpPr>
          <p:cNvPr id="541713" name="Rectangle 29"/>
          <p:cNvSpPr>
            <a:spLocks noChangeArrowheads="1"/>
          </p:cNvSpPr>
          <p:nvPr/>
        </p:nvSpPr>
        <p:spPr bwMode="auto">
          <a:xfrm>
            <a:off x="47625" y="1628775"/>
            <a:ext cx="3006725" cy="579438"/>
          </a:xfrm>
          <a:prstGeom prst="rect">
            <a:avLst/>
          </a:prstGeom>
          <a:noFill/>
          <a:ln w="9525">
            <a:solidFill>
              <a:srgbClr val="000000"/>
            </a:solidFill>
            <a:miter lim="800000"/>
            <a:headEnd/>
            <a:tailEnd/>
          </a:ln>
        </p:spPr>
        <p:txBody>
          <a:bodyPr/>
          <a:lstStyle/>
          <a:p>
            <a:pPr>
              <a:buClr>
                <a:schemeClr val="tx2"/>
              </a:buClr>
              <a:buSzPct val="80000"/>
              <a:buFont typeface="Wingdings" pitchFamily="2" charset="2"/>
              <a:buNone/>
            </a:pPr>
            <a:endParaRPr lang="en-US" sz="1600">
              <a:solidFill>
                <a:srgbClr val="103184"/>
              </a:solidFill>
            </a:endParaRPr>
          </a:p>
        </p:txBody>
      </p:sp>
      <p:sp>
        <p:nvSpPr>
          <p:cNvPr id="541714" name="Line 31"/>
          <p:cNvSpPr>
            <a:spLocks noChangeShapeType="1"/>
          </p:cNvSpPr>
          <p:nvPr/>
        </p:nvSpPr>
        <p:spPr bwMode="auto">
          <a:xfrm>
            <a:off x="47625" y="2208213"/>
            <a:ext cx="8988425" cy="0"/>
          </a:xfrm>
          <a:prstGeom prst="line">
            <a:avLst/>
          </a:prstGeom>
          <a:noFill/>
          <a:ln w="12700">
            <a:solidFill>
              <a:srgbClr val="000000"/>
            </a:solidFill>
            <a:round/>
            <a:headEnd/>
            <a:tailEnd/>
          </a:ln>
        </p:spPr>
        <p:txBody>
          <a:bodyPr/>
          <a:lstStyle/>
          <a:p>
            <a:endParaRPr lang="en-US"/>
          </a:p>
        </p:txBody>
      </p:sp>
      <p:sp>
        <p:nvSpPr>
          <p:cNvPr id="541715" name="Line 32"/>
          <p:cNvSpPr>
            <a:spLocks noChangeShapeType="1"/>
          </p:cNvSpPr>
          <p:nvPr/>
        </p:nvSpPr>
        <p:spPr bwMode="auto">
          <a:xfrm>
            <a:off x="47625" y="2787650"/>
            <a:ext cx="8988425" cy="0"/>
          </a:xfrm>
          <a:prstGeom prst="line">
            <a:avLst/>
          </a:prstGeom>
          <a:noFill/>
          <a:ln w="12700">
            <a:solidFill>
              <a:srgbClr val="000000"/>
            </a:solidFill>
            <a:round/>
            <a:headEnd/>
            <a:tailEnd/>
          </a:ln>
        </p:spPr>
        <p:txBody>
          <a:bodyPr/>
          <a:lstStyle/>
          <a:p>
            <a:endParaRPr lang="en-US"/>
          </a:p>
        </p:txBody>
      </p:sp>
      <p:sp>
        <p:nvSpPr>
          <p:cNvPr id="541716" name="Line 33"/>
          <p:cNvSpPr>
            <a:spLocks noChangeShapeType="1"/>
          </p:cNvSpPr>
          <p:nvPr/>
        </p:nvSpPr>
        <p:spPr bwMode="auto">
          <a:xfrm>
            <a:off x="47625" y="3335338"/>
            <a:ext cx="8988425" cy="0"/>
          </a:xfrm>
          <a:prstGeom prst="line">
            <a:avLst/>
          </a:prstGeom>
          <a:noFill/>
          <a:ln w="12700">
            <a:solidFill>
              <a:srgbClr val="000000"/>
            </a:solidFill>
            <a:round/>
            <a:headEnd/>
            <a:tailEnd/>
          </a:ln>
        </p:spPr>
        <p:txBody>
          <a:bodyPr/>
          <a:lstStyle/>
          <a:p>
            <a:endParaRPr lang="en-US"/>
          </a:p>
        </p:txBody>
      </p:sp>
      <p:sp>
        <p:nvSpPr>
          <p:cNvPr id="541717" name="Line 34"/>
          <p:cNvSpPr>
            <a:spLocks noChangeShapeType="1"/>
          </p:cNvSpPr>
          <p:nvPr/>
        </p:nvSpPr>
        <p:spPr bwMode="auto">
          <a:xfrm>
            <a:off x="47625" y="3914775"/>
            <a:ext cx="8988425" cy="0"/>
          </a:xfrm>
          <a:prstGeom prst="line">
            <a:avLst/>
          </a:prstGeom>
          <a:noFill/>
          <a:ln w="12700">
            <a:solidFill>
              <a:srgbClr val="000000"/>
            </a:solidFill>
            <a:round/>
            <a:headEnd/>
            <a:tailEnd/>
          </a:ln>
        </p:spPr>
        <p:txBody>
          <a:bodyPr/>
          <a:lstStyle/>
          <a:p>
            <a:endParaRPr lang="en-US"/>
          </a:p>
        </p:txBody>
      </p:sp>
      <p:sp>
        <p:nvSpPr>
          <p:cNvPr id="541718" name="Line 35"/>
          <p:cNvSpPr>
            <a:spLocks noChangeShapeType="1"/>
          </p:cNvSpPr>
          <p:nvPr/>
        </p:nvSpPr>
        <p:spPr bwMode="auto">
          <a:xfrm>
            <a:off x="47625" y="4494213"/>
            <a:ext cx="8988425" cy="0"/>
          </a:xfrm>
          <a:prstGeom prst="line">
            <a:avLst/>
          </a:prstGeom>
          <a:noFill/>
          <a:ln w="12700">
            <a:solidFill>
              <a:srgbClr val="000000"/>
            </a:solidFill>
            <a:round/>
            <a:headEnd/>
            <a:tailEnd/>
          </a:ln>
        </p:spPr>
        <p:txBody>
          <a:bodyPr/>
          <a:lstStyle/>
          <a:p>
            <a:endParaRPr lang="en-US"/>
          </a:p>
        </p:txBody>
      </p:sp>
      <p:sp>
        <p:nvSpPr>
          <p:cNvPr id="541719" name="Line 36"/>
          <p:cNvSpPr>
            <a:spLocks noChangeShapeType="1"/>
          </p:cNvSpPr>
          <p:nvPr/>
        </p:nvSpPr>
        <p:spPr bwMode="auto">
          <a:xfrm>
            <a:off x="47625" y="5073650"/>
            <a:ext cx="8988425" cy="0"/>
          </a:xfrm>
          <a:prstGeom prst="line">
            <a:avLst/>
          </a:prstGeom>
          <a:noFill/>
          <a:ln w="12700">
            <a:solidFill>
              <a:srgbClr val="000000"/>
            </a:solidFill>
            <a:round/>
            <a:headEnd/>
            <a:tailEnd/>
          </a:ln>
        </p:spPr>
        <p:txBody>
          <a:bodyPr/>
          <a:lstStyle/>
          <a:p>
            <a:endParaRPr lang="en-US"/>
          </a:p>
        </p:txBody>
      </p:sp>
      <p:sp>
        <p:nvSpPr>
          <p:cNvPr id="541720" name="Line 37"/>
          <p:cNvSpPr>
            <a:spLocks noChangeShapeType="1"/>
          </p:cNvSpPr>
          <p:nvPr/>
        </p:nvSpPr>
        <p:spPr bwMode="auto">
          <a:xfrm>
            <a:off x="47625" y="5653088"/>
            <a:ext cx="8988425" cy="0"/>
          </a:xfrm>
          <a:prstGeom prst="line">
            <a:avLst/>
          </a:prstGeom>
          <a:noFill/>
          <a:ln w="28575" cap="sq">
            <a:solidFill>
              <a:srgbClr val="000000"/>
            </a:solidFill>
            <a:round/>
            <a:headEnd/>
            <a:tailEnd/>
          </a:ln>
        </p:spPr>
        <p:txBody>
          <a:bodyPr/>
          <a:lstStyle/>
          <a:p>
            <a:endParaRPr lang="en-US"/>
          </a:p>
        </p:txBody>
      </p:sp>
      <p:sp>
        <p:nvSpPr>
          <p:cNvPr id="541721" name="Line 38"/>
          <p:cNvSpPr>
            <a:spLocks noChangeShapeType="1"/>
          </p:cNvSpPr>
          <p:nvPr/>
        </p:nvSpPr>
        <p:spPr bwMode="auto">
          <a:xfrm>
            <a:off x="47625" y="1628775"/>
            <a:ext cx="0" cy="4024313"/>
          </a:xfrm>
          <a:prstGeom prst="line">
            <a:avLst/>
          </a:prstGeom>
          <a:noFill/>
          <a:ln w="28575" cap="sq">
            <a:solidFill>
              <a:srgbClr val="000000"/>
            </a:solidFill>
            <a:round/>
            <a:headEnd/>
            <a:tailEnd/>
          </a:ln>
        </p:spPr>
        <p:txBody>
          <a:bodyPr/>
          <a:lstStyle/>
          <a:p>
            <a:endParaRPr lang="en-US"/>
          </a:p>
        </p:txBody>
      </p:sp>
      <p:sp>
        <p:nvSpPr>
          <p:cNvPr id="541722" name="Line 39"/>
          <p:cNvSpPr>
            <a:spLocks noChangeShapeType="1"/>
          </p:cNvSpPr>
          <p:nvPr/>
        </p:nvSpPr>
        <p:spPr bwMode="auto">
          <a:xfrm>
            <a:off x="3054350" y="1628775"/>
            <a:ext cx="0" cy="4024313"/>
          </a:xfrm>
          <a:prstGeom prst="line">
            <a:avLst/>
          </a:prstGeom>
          <a:noFill/>
          <a:ln w="12700">
            <a:solidFill>
              <a:srgbClr val="000000"/>
            </a:solidFill>
            <a:round/>
            <a:headEnd/>
            <a:tailEnd/>
          </a:ln>
        </p:spPr>
        <p:txBody>
          <a:bodyPr/>
          <a:lstStyle/>
          <a:p>
            <a:endParaRPr lang="en-US"/>
          </a:p>
        </p:txBody>
      </p:sp>
      <p:sp>
        <p:nvSpPr>
          <p:cNvPr id="541723" name="Line 40"/>
          <p:cNvSpPr>
            <a:spLocks noChangeShapeType="1"/>
          </p:cNvSpPr>
          <p:nvPr/>
        </p:nvSpPr>
        <p:spPr bwMode="auto">
          <a:xfrm>
            <a:off x="6064250" y="1628775"/>
            <a:ext cx="0" cy="4024313"/>
          </a:xfrm>
          <a:prstGeom prst="line">
            <a:avLst/>
          </a:prstGeom>
          <a:noFill/>
          <a:ln w="12700">
            <a:solidFill>
              <a:srgbClr val="000000"/>
            </a:solidFill>
            <a:round/>
            <a:headEnd/>
            <a:tailEnd/>
          </a:ln>
        </p:spPr>
        <p:txBody>
          <a:bodyPr/>
          <a:lstStyle/>
          <a:p>
            <a:endParaRPr lang="en-US"/>
          </a:p>
        </p:txBody>
      </p:sp>
      <p:sp>
        <p:nvSpPr>
          <p:cNvPr id="541724" name="Line 41"/>
          <p:cNvSpPr>
            <a:spLocks noChangeShapeType="1"/>
          </p:cNvSpPr>
          <p:nvPr/>
        </p:nvSpPr>
        <p:spPr bwMode="auto">
          <a:xfrm>
            <a:off x="9036050" y="1628775"/>
            <a:ext cx="0" cy="4024313"/>
          </a:xfrm>
          <a:prstGeom prst="line">
            <a:avLst/>
          </a:prstGeom>
          <a:noFill/>
          <a:ln w="28575" cap="sq">
            <a:solidFill>
              <a:srgbClr val="000000"/>
            </a:solidFill>
            <a:round/>
            <a:headEnd/>
            <a:tailEnd/>
          </a:ln>
        </p:spPr>
        <p:txBody>
          <a:bodyPr/>
          <a:lstStyle/>
          <a:p>
            <a:endParaRPr lang="en-US"/>
          </a:p>
        </p:txBody>
      </p:sp>
      <p:sp>
        <p:nvSpPr>
          <p:cNvPr id="629802" name="Rectangle 42"/>
          <p:cNvSpPr>
            <a:spLocks noChangeArrowheads="1"/>
          </p:cNvSpPr>
          <p:nvPr/>
        </p:nvSpPr>
        <p:spPr bwMode="auto">
          <a:xfrm>
            <a:off x="3059113" y="2205038"/>
            <a:ext cx="3009900" cy="579437"/>
          </a:xfrm>
          <a:prstGeom prst="rect">
            <a:avLst/>
          </a:prstGeom>
          <a:solidFill>
            <a:srgbClr val="FFFF00"/>
          </a:solidFill>
          <a:ln w="9525">
            <a:solidFill>
              <a:srgbClr val="000000"/>
            </a:solidFill>
            <a:miter lim="800000"/>
            <a:headEnd/>
            <a:tailEnd/>
          </a:ln>
        </p:spPr>
        <p:txBody>
          <a:bodyPr/>
          <a:lstStyle/>
          <a:p>
            <a:pPr algn="ctr">
              <a:buClr>
                <a:schemeClr val="tx2"/>
              </a:buClr>
              <a:buSzPct val="80000"/>
              <a:buFont typeface="Wingdings" pitchFamily="2" charset="2"/>
              <a:buNone/>
            </a:pPr>
            <a:endParaRPr lang="en-US" sz="1600">
              <a:solidFill>
                <a:srgbClr val="000000"/>
              </a:solidFill>
            </a:endParaRPr>
          </a:p>
        </p:txBody>
      </p:sp>
      <p:sp>
        <p:nvSpPr>
          <p:cNvPr id="629803" name="Rectangle 43"/>
          <p:cNvSpPr>
            <a:spLocks noChangeArrowheads="1"/>
          </p:cNvSpPr>
          <p:nvPr/>
        </p:nvSpPr>
        <p:spPr bwMode="auto">
          <a:xfrm>
            <a:off x="3059113" y="5070475"/>
            <a:ext cx="3009900" cy="579438"/>
          </a:xfrm>
          <a:prstGeom prst="rect">
            <a:avLst/>
          </a:prstGeom>
          <a:solidFill>
            <a:srgbClr val="FF0000"/>
          </a:solidFill>
          <a:ln w="9525">
            <a:solidFill>
              <a:srgbClr val="000000"/>
            </a:solidFill>
            <a:miter lim="800000"/>
            <a:headEnd/>
            <a:tailEnd/>
          </a:ln>
        </p:spPr>
        <p:txBody>
          <a:bodyPr/>
          <a:lstStyle/>
          <a:p>
            <a:pPr algn="ctr">
              <a:buClr>
                <a:schemeClr val="tx2"/>
              </a:buClr>
              <a:buSzPct val="80000"/>
              <a:buFont typeface="Wingdings" pitchFamily="2" charset="2"/>
              <a:buNone/>
            </a:pPr>
            <a:endParaRPr lang="en-US" sz="1600">
              <a:solidFill>
                <a:srgbClr val="000000"/>
              </a:solidFill>
            </a:endParaRPr>
          </a:p>
        </p:txBody>
      </p:sp>
      <p:sp>
        <p:nvSpPr>
          <p:cNvPr id="629804" name="Rectangle 44"/>
          <p:cNvSpPr>
            <a:spLocks noChangeArrowheads="1"/>
          </p:cNvSpPr>
          <p:nvPr/>
        </p:nvSpPr>
        <p:spPr bwMode="auto">
          <a:xfrm>
            <a:off x="3059113" y="4491038"/>
            <a:ext cx="3009900" cy="579437"/>
          </a:xfrm>
          <a:prstGeom prst="rect">
            <a:avLst/>
          </a:prstGeom>
          <a:solidFill>
            <a:srgbClr val="FF0000"/>
          </a:solidFill>
          <a:ln w="9525">
            <a:solidFill>
              <a:srgbClr val="000000"/>
            </a:solidFill>
            <a:miter lim="800000"/>
            <a:headEnd/>
            <a:tailEnd/>
          </a:ln>
        </p:spPr>
        <p:txBody>
          <a:bodyPr/>
          <a:lstStyle/>
          <a:p>
            <a:pPr algn="ctr">
              <a:buClr>
                <a:schemeClr val="tx2"/>
              </a:buClr>
              <a:buSzPct val="80000"/>
              <a:buFont typeface="Wingdings" pitchFamily="2" charset="2"/>
              <a:buNone/>
            </a:pPr>
            <a:endParaRPr lang="en-GB" sz="1600">
              <a:solidFill>
                <a:srgbClr val="000000"/>
              </a:solidFill>
            </a:endParaRPr>
          </a:p>
          <a:p>
            <a:pPr algn="ctr">
              <a:buClr>
                <a:schemeClr val="tx2"/>
              </a:buClr>
              <a:buSzPct val="80000"/>
              <a:buFont typeface="Wingdings" pitchFamily="2" charset="2"/>
              <a:buNone/>
            </a:pPr>
            <a:endParaRPr lang="en-US" sz="1600">
              <a:solidFill>
                <a:srgbClr val="000000"/>
              </a:solidFill>
            </a:endParaRPr>
          </a:p>
        </p:txBody>
      </p:sp>
      <p:sp>
        <p:nvSpPr>
          <p:cNvPr id="629805" name="Rectangle 45"/>
          <p:cNvSpPr>
            <a:spLocks noChangeArrowheads="1"/>
          </p:cNvSpPr>
          <p:nvPr/>
        </p:nvSpPr>
        <p:spPr bwMode="auto">
          <a:xfrm>
            <a:off x="3059113" y="3911600"/>
            <a:ext cx="3009900" cy="579438"/>
          </a:xfrm>
          <a:prstGeom prst="rect">
            <a:avLst/>
          </a:prstGeom>
          <a:solidFill>
            <a:srgbClr val="FFFF00"/>
          </a:solidFill>
          <a:ln w="9525">
            <a:solidFill>
              <a:srgbClr val="000000"/>
            </a:solidFill>
            <a:miter lim="800000"/>
            <a:headEnd/>
            <a:tailEnd/>
          </a:ln>
        </p:spPr>
        <p:txBody>
          <a:bodyPr/>
          <a:lstStyle/>
          <a:p>
            <a:pPr algn="ctr">
              <a:buClr>
                <a:schemeClr val="tx2"/>
              </a:buClr>
              <a:buSzPct val="80000"/>
              <a:buFont typeface="Wingdings" pitchFamily="2" charset="2"/>
              <a:buNone/>
            </a:pPr>
            <a:endParaRPr lang="en-US" sz="1600">
              <a:solidFill>
                <a:srgbClr val="000000"/>
              </a:solidFill>
            </a:endParaRPr>
          </a:p>
        </p:txBody>
      </p:sp>
      <p:sp>
        <p:nvSpPr>
          <p:cNvPr id="629806" name="Rectangle 46"/>
          <p:cNvSpPr>
            <a:spLocks noChangeArrowheads="1"/>
          </p:cNvSpPr>
          <p:nvPr/>
        </p:nvSpPr>
        <p:spPr bwMode="auto">
          <a:xfrm>
            <a:off x="3059832" y="3356992"/>
            <a:ext cx="3009900" cy="579437"/>
          </a:xfrm>
          <a:prstGeom prst="rect">
            <a:avLst/>
          </a:prstGeom>
          <a:solidFill>
            <a:srgbClr val="FF0000"/>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800" dirty="0">
                <a:solidFill>
                  <a:srgbClr val="000000"/>
                </a:solidFill>
              </a:rPr>
              <a:t>55% of GAD                       </a:t>
            </a:r>
            <a:r>
              <a:rPr lang="en-GB" sz="1200" dirty="0">
                <a:solidFill>
                  <a:srgbClr val="000000"/>
                </a:solidFill>
              </a:rPr>
              <a:t>(based on 75,gender and gilt yields)</a:t>
            </a:r>
          </a:p>
        </p:txBody>
      </p:sp>
      <p:sp>
        <p:nvSpPr>
          <p:cNvPr id="629807" name="Rectangle 47"/>
          <p:cNvSpPr>
            <a:spLocks noChangeArrowheads="1"/>
          </p:cNvSpPr>
          <p:nvPr/>
        </p:nvSpPr>
        <p:spPr bwMode="auto">
          <a:xfrm>
            <a:off x="3059832" y="2780928"/>
            <a:ext cx="3009900" cy="547688"/>
          </a:xfrm>
          <a:prstGeom prst="rect">
            <a:avLst/>
          </a:prstGeom>
          <a:solidFill>
            <a:srgbClr val="FF0000"/>
          </a:solidFill>
          <a:ln w="9525">
            <a:solidFill>
              <a:srgbClr val="000000"/>
            </a:solidFill>
            <a:miter lim="800000"/>
            <a:headEnd/>
            <a:tailEnd/>
          </a:ln>
        </p:spPr>
        <p:txBody>
          <a:bodyPr/>
          <a:lstStyle/>
          <a:p>
            <a:pPr algn="ctr">
              <a:buClr>
                <a:schemeClr val="tx2"/>
              </a:buClr>
              <a:buSzPct val="80000"/>
              <a:buFont typeface="Wingdings" pitchFamily="2" charset="2"/>
              <a:buNone/>
            </a:pPr>
            <a:r>
              <a:rPr lang="en-GB" sz="1600" dirty="0" smtClean="0">
                <a:solidFill>
                  <a:srgbClr val="000000"/>
                </a:solidFill>
              </a:rPr>
              <a:t>90% of GAD</a:t>
            </a:r>
          </a:p>
          <a:p>
            <a:pPr algn="ctr">
              <a:buClr>
                <a:schemeClr val="tx2"/>
              </a:buClr>
              <a:buSzPct val="80000"/>
              <a:buFont typeface="Wingdings" pitchFamily="2" charset="2"/>
              <a:buNone/>
            </a:pPr>
            <a:r>
              <a:rPr lang="en-GB" sz="1000" dirty="0" smtClean="0">
                <a:solidFill>
                  <a:srgbClr val="000000"/>
                </a:solidFill>
              </a:rPr>
              <a:t>(based on 75 and gilt yields)</a:t>
            </a:r>
            <a:endParaRPr lang="en-US" sz="1000" dirty="0">
              <a:solidFill>
                <a:srgbClr val="000000"/>
              </a:solidFill>
            </a:endParaRPr>
          </a:p>
        </p:txBody>
      </p:sp>
      <p:sp>
        <p:nvSpPr>
          <p:cNvPr id="541731" name="Rectangle 48"/>
          <p:cNvSpPr>
            <a:spLocks noChangeArrowheads="1"/>
          </p:cNvSpPr>
          <p:nvPr/>
        </p:nvSpPr>
        <p:spPr bwMode="auto">
          <a:xfrm>
            <a:off x="3054350" y="5073650"/>
            <a:ext cx="3009900" cy="579438"/>
          </a:xfrm>
          <a:prstGeom prst="rect">
            <a:avLst/>
          </a:prstGeom>
          <a:noFill/>
          <a:ln w="9525">
            <a:solidFill>
              <a:srgbClr val="000000"/>
            </a:solidFill>
            <a:miter lim="800000"/>
            <a:headEnd/>
            <a:tailEnd/>
          </a:ln>
        </p:spPr>
        <p:txBody>
          <a:bodyPr/>
          <a:lstStyle/>
          <a:p>
            <a:pPr algn="ctr">
              <a:buClr>
                <a:schemeClr val="tx2"/>
              </a:buClr>
              <a:buSzPct val="80000"/>
              <a:buFont typeface="Wingdings" pitchFamily="2" charset="2"/>
              <a:buNone/>
            </a:pPr>
            <a:r>
              <a:rPr lang="en-GB" sz="1600">
                <a:solidFill>
                  <a:srgbClr val="000000"/>
                </a:solidFill>
              </a:rPr>
              <a:t>N/A</a:t>
            </a:r>
            <a:endParaRPr lang="en-US" sz="1600">
              <a:solidFill>
                <a:srgbClr val="000000"/>
              </a:solidFill>
            </a:endParaRPr>
          </a:p>
        </p:txBody>
      </p:sp>
      <p:sp>
        <p:nvSpPr>
          <p:cNvPr id="541732" name="Rectangle 49"/>
          <p:cNvSpPr>
            <a:spLocks noChangeArrowheads="1"/>
          </p:cNvSpPr>
          <p:nvPr/>
        </p:nvSpPr>
        <p:spPr bwMode="auto">
          <a:xfrm>
            <a:off x="3054350" y="4494213"/>
            <a:ext cx="3009900" cy="579437"/>
          </a:xfrm>
          <a:prstGeom prst="rect">
            <a:avLst/>
          </a:prstGeom>
          <a:noFill/>
          <a:ln w="9525">
            <a:solidFill>
              <a:srgbClr val="000000"/>
            </a:solidFill>
            <a:miter lim="800000"/>
            <a:headEnd/>
            <a:tailEnd/>
          </a:ln>
        </p:spPr>
        <p:txBody>
          <a:bodyPr/>
          <a:lstStyle/>
          <a:p>
            <a:pPr algn="ctr">
              <a:buClr>
                <a:schemeClr val="tx2"/>
              </a:buClr>
              <a:buSzPct val="80000"/>
              <a:buFont typeface="Wingdings" pitchFamily="2" charset="2"/>
              <a:buNone/>
            </a:pPr>
            <a:r>
              <a:rPr lang="en-GB" sz="1600">
                <a:solidFill>
                  <a:srgbClr val="000000"/>
                </a:solidFill>
              </a:rPr>
              <a:t>82% of fund</a:t>
            </a:r>
          </a:p>
          <a:p>
            <a:pPr algn="ctr">
              <a:buClr>
                <a:schemeClr val="tx2"/>
              </a:buClr>
              <a:buSzPct val="80000"/>
              <a:buFont typeface="Wingdings" pitchFamily="2" charset="2"/>
              <a:buNone/>
            </a:pPr>
            <a:endParaRPr lang="en-US" sz="1600">
              <a:solidFill>
                <a:srgbClr val="000000"/>
              </a:solidFill>
            </a:endParaRPr>
          </a:p>
        </p:txBody>
      </p:sp>
      <p:sp>
        <p:nvSpPr>
          <p:cNvPr id="541733" name="Rectangle 50"/>
          <p:cNvSpPr>
            <a:spLocks noChangeArrowheads="1"/>
          </p:cNvSpPr>
          <p:nvPr/>
        </p:nvSpPr>
        <p:spPr bwMode="auto">
          <a:xfrm>
            <a:off x="3054350" y="3929063"/>
            <a:ext cx="3009900" cy="579437"/>
          </a:xfrm>
          <a:prstGeom prst="rect">
            <a:avLst/>
          </a:prstGeom>
          <a:noFill/>
          <a:ln w="9525">
            <a:noFill/>
            <a:miter lim="800000"/>
            <a:headEnd/>
            <a:tailEnd/>
          </a:ln>
        </p:spPr>
        <p:txBody>
          <a:bodyPr/>
          <a:lstStyle/>
          <a:p>
            <a:pPr algn="ctr">
              <a:buClr>
                <a:schemeClr val="tx2"/>
              </a:buClr>
              <a:buSzPct val="80000"/>
              <a:buFont typeface="Wingdings" pitchFamily="2" charset="2"/>
              <a:buNone/>
            </a:pPr>
            <a:r>
              <a:rPr lang="en-GB" sz="1600" dirty="0">
                <a:solidFill>
                  <a:srgbClr val="000000"/>
                </a:solidFill>
              </a:rPr>
              <a:t>Annually</a:t>
            </a:r>
            <a:endParaRPr lang="en-US" sz="1600" dirty="0">
              <a:solidFill>
                <a:srgbClr val="000000"/>
              </a:solidFill>
            </a:endParaRPr>
          </a:p>
        </p:txBody>
      </p:sp>
      <p:sp>
        <p:nvSpPr>
          <p:cNvPr id="541736" name="Rectangle 53"/>
          <p:cNvSpPr>
            <a:spLocks noChangeArrowheads="1"/>
          </p:cNvSpPr>
          <p:nvPr/>
        </p:nvSpPr>
        <p:spPr bwMode="auto">
          <a:xfrm>
            <a:off x="3054350" y="2208213"/>
            <a:ext cx="3009900" cy="579437"/>
          </a:xfrm>
          <a:prstGeom prst="rect">
            <a:avLst/>
          </a:prstGeom>
          <a:noFill/>
          <a:ln w="9525">
            <a:solidFill>
              <a:srgbClr val="000000"/>
            </a:solidFill>
            <a:miter lim="800000"/>
            <a:headEnd/>
            <a:tailEnd/>
          </a:ln>
        </p:spPr>
        <p:txBody>
          <a:bodyPr/>
          <a:lstStyle/>
          <a:p>
            <a:pPr algn="ctr">
              <a:buClr>
                <a:schemeClr val="tx2"/>
              </a:buClr>
              <a:buSzPct val="80000"/>
              <a:buFont typeface="Wingdings" pitchFamily="2" charset="2"/>
              <a:buNone/>
            </a:pPr>
            <a:r>
              <a:rPr lang="en-GB" sz="1600">
                <a:solidFill>
                  <a:srgbClr val="000000"/>
                </a:solidFill>
              </a:rPr>
              <a:t>At age 75 </a:t>
            </a:r>
            <a:endParaRPr lang="en-US" sz="1600">
              <a:solidFill>
                <a:srgbClr val="000000"/>
              </a:solidFill>
            </a:endParaRPr>
          </a:p>
        </p:txBody>
      </p:sp>
      <p:sp>
        <p:nvSpPr>
          <p:cNvPr id="629816" name="Text Box 56"/>
          <p:cNvSpPr txBox="1">
            <a:spLocks noChangeArrowheads="1"/>
          </p:cNvSpPr>
          <p:nvPr/>
        </p:nvSpPr>
        <p:spPr bwMode="auto">
          <a:xfrm>
            <a:off x="5435600" y="6308725"/>
            <a:ext cx="3459163" cy="304800"/>
          </a:xfrm>
          <a:prstGeom prst="rect">
            <a:avLst/>
          </a:prstGeom>
          <a:noFill/>
          <a:ln w="9525">
            <a:noFill/>
            <a:miter lim="800000"/>
            <a:headEnd/>
            <a:tailEnd/>
          </a:ln>
        </p:spPr>
        <p:txBody>
          <a:bodyPr wrap="none">
            <a:spAutoFit/>
          </a:bodyPr>
          <a:lstStyle/>
          <a:p>
            <a:r>
              <a:rPr lang="en-GB" sz="1400">
                <a:solidFill>
                  <a:srgbClr val="000000"/>
                </a:solidFill>
              </a:rPr>
              <a:t>* Awaiting new GAD tables to confirm this</a:t>
            </a:r>
            <a:endParaRPr lang="en-US" sz="1400">
              <a:solidFill>
                <a:srgbClr val="000000"/>
              </a:solidFill>
            </a:endParaRPr>
          </a:p>
        </p:txBody>
      </p:sp>
      <p:sp>
        <p:nvSpPr>
          <p:cNvPr id="692267" name="Rectangle 43"/>
          <p:cNvSpPr>
            <a:spLocks noChangeArrowheads="1"/>
          </p:cNvSpPr>
          <p:nvPr/>
        </p:nvSpPr>
        <p:spPr bwMode="gray">
          <a:xfrm>
            <a:off x="179388" y="5949950"/>
            <a:ext cx="8785225" cy="431800"/>
          </a:xfrm>
          <a:prstGeom prst="rect">
            <a:avLst/>
          </a:prstGeom>
          <a:noFill/>
          <a:ln w="9525">
            <a:noFill/>
            <a:miter lim="800000"/>
            <a:headEnd/>
            <a:tailEnd/>
          </a:ln>
        </p:spPr>
        <p:txBody>
          <a:bodyPr lIns="0" tIns="0" rIns="0" bIns="0"/>
          <a:lstStyle/>
          <a:p>
            <a:pPr marL="287338" indent="-287338" algn="r">
              <a:buClr>
                <a:srgbClr val="FF0000"/>
              </a:buClr>
              <a:buSzPct val="80000"/>
              <a:buFont typeface="Wingdings" pitchFamily="2" charset="2"/>
              <a:buChar char="n"/>
            </a:pPr>
            <a:r>
              <a:rPr lang="en-GB">
                <a:solidFill>
                  <a:srgbClr val="103184"/>
                </a:solidFill>
              </a:rPr>
              <a:t>Transitional rules</a:t>
            </a:r>
            <a:endParaRPr lang="en-GB" sz="3300" b="1">
              <a:solidFill>
                <a:srgbClr val="103184"/>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9802"/>
                                        </p:tgtEl>
                                        <p:attrNameLst>
                                          <p:attrName>style.visibility</p:attrName>
                                        </p:attrNameLst>
                                      </p:cBhvr>
                                      <p:to>
                                        <p:strVal val="visible"/>
                                      </p:to>
                                    </p:set>
                                    <p:animEffect transition="in" filter="dissolve">
                                      <p:cBhvr>
                                        <p:cTn id="7" dur="500"/>
                                        <p:tgtEl>
                                          <p:spTgt spid="62980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29784"/>
                                        </p:tgtEl>
                                        <p:attrNameLst>
                                          <p:attrName>style.visibility</p:attrName>
                                        </p:attrNameLst>
                                      </p:cBhvr>
                                      <p:to>
                                        <p:strVal val="visible"/>
                                      </p:to>
                                    </p:set>
                                    <p:animEffect transition="in" filter="dissolve">
                                      <p:cBhvr>
                                        <p:cTn id="10" dur="500"/>
                                        <p:tgtEl>
                                          <p:spTgt spid="62978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29807"/>
                                        </p:tgtEl>
                                        <p:attrNameLst>
                                          <p:attrName>style.visibility</p:attrName>
                                        </p:attrNameLst>
                                      </p:cBhvr>
                                      <p:to>
                                        <p:strVal val="visible"/>
                                      </p:to>
                                    </p:set>
                                    <p:animEffect transition="in" filter="dissolve">
                                      <p:cBhvr>
                                        <p:cTn id="13" dur="500"/>
                                        <p:tgtEl>
                                          <p:spTgt spid="62980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629780"/>
                                        </p:tgtEl>
                                        <p:attrNameLst>
                                          <p:attrName>style.visibility</p:attrName>
                                        </p:attrNameLst>
                                      </p:cBhvr>
                                      <p:to>
                                        <p:strVal val="visible"/>
                                      </p:to>
                                    </p:set>
                                    <p:animEffect transition="in" filter="dissolve">
                                      <p:cBhvr>
                                        <p:cTn id="16" dur="500"/>
                                        <p:tgtEl>
                                          <p:spTgt spid="62978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629816"/>
                                        </p:tgtEl>
                                        <p:attrNameLst>
                                          <p:attrName>style.visibility</p:attrName>
                                        </p:attrNameLst>
                                      </p:cBhvr>
                                      <p:to>
                                        <p:strVal val="visible"/>
                                      </p:to>
                                    </p:set>
                                    <p:animEffect transition="in" filter="dissolve">
                                      <p:cBhvr>
                                        <p:cTn id="19" dur="500"/>
                                        <p:tgtEl>
                                          <p:spTgt spid="629816"/>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629806"/>
                                        </p:tgtEl>
                                        <p:attrNameLst>
                                          <p:attrName>style.visibility</p:attrName>
                                        </p:attrNameLst>
                                      </p:cBhvr>
                                      <p:to>
                                        <p:strVal val="visible"/>
                                      </p:to>
                                    </p:set>
                                    <p:animEffect transition="in" filter="dissolve">
                                      <p:cBhvr>
                                        <p:cTn id="24" dur="500"/>
                                        <p:tgtEl>
                                          <p:spTgt spid="629806"/>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629776"/>
                                        </p:tgtEl>
                                        <p:attrNameLst>
                                          <p:attrName>style.visibility</p:attrName>
                                        </p:attrNameLst>
                                      </p:cBhvr>
                                      <p:to>
                                        <p:strVal val="visible"/>
                                      </p:to>
                                    </p:set>
                                    <p:animEffect transition="in" filter="dissolve">
                                      <p:cBhvr>
                                        <p:cTn id="27" dur="500"/>
                                        <p:tgtEl>
                                          <p:spTgt spid="62977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29805"/>
                                        </p:tgtEl>
                                        <p:attrNameLst>
                                          <p:attrName>style.visibility</p:attrName>
                                        </p:attrNameLst>
                                      </p:cBhvr>
                                      <p:to>
                                        <p:strVal val="visible"/>
                                      </p:to>
                                    </p:set>
                                    <p:animEffect transition="in" filter="dissolve">
                                      <p:cBhvr>
                                        <p:cTn id="32" dur="500"/>
                                        <p:tgtEl>
                                          <p:spTgt spid="629805"/>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629772"/>
                                        </p:tgtEl>
                                        <p:attrNameLst>
                                          <p:attrName>style.visibility</p:attrName>
                                        </p:attrNameLst>
                                      </p:cBhvr>
                                      <p:to>
                                        <p:strVal val="visible"/>
                                      </p:to>
                                    </p:set>
                                    <p:animEffect transition="in" filter="dissolve">
                                      <p:cBhvr>
                                        <p:cTn id="35" dur="500"/>
                                        <p:tgtEl>
                                          <p:spTgt spid="62977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629804"/>
                                        </p:tgtEl>
                                        <p:attrNameLst>
                                          <p:attrName>style.visibility</p:attrName>
                                        </p:attrNameLst>
                                      </p:cBhvr>
                                      <p:to>
                                        <p:strVal val="visible"/>
                                      </p:to>
                                    </p:set>
                                    <p:animEffect transition="in" filter="dissolve">
                                      <p:cBhvr>
                                        <p:cTn id="40" dur="500"/>
                                        <p:tgtEl>
                                          <p:spTgt spid="629804"/>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629768"/>
                                        </p:tgtEl>
                                        <p:attrNameLst>
                                          <p:attrName>style.visibility</p:attrName>
                                        </p:attrNameLst>
                                      </p:cBhvr>
                                      <p:to>
                                        <p:strVal val="visible"/>
                                      </p:to>
                                    </p:set>
                                    <p:animEffect transition="in" filter="dissolve">
                                      <p:cBhvr>
                                        <p:cTn id="43" dur="500"/>
                                        <p:tgtEl>
                                          <p:spTgt spid="629768"/>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629803"/>
                                        </p:tgtEl>
                                        <p:attrNameLst>
                                          <p:attrName>style.visibility</p:attrName>
                                        </p:attrNameLst>
                                      </p:cBhvr>
                                      <p:to>
                                        <p:strVal val="visible"/>
                                      </p:to>
                                    </p:set>
                                    <p:animEffect transition="in" filter="dissolve">
                                      <p:cBhvr>
                                        <p:cTn id="48" dur="500"/>
                                        <p:tgtEl>
                                          <p:spTgt spid="629803"/>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629764"/>
                                        </p:tgtEl>
                                        <p:attrNameLst>
                                          <p:attrName>style.visibility</p:attrName>
                                        </p:attrNameLst>
                                      </p:cBhvr>
                                      <p:to>
                                        <p:strVal val="visible"/>
                                      </p:to>
                                    </p:set>
                                    <p:animEffect transition="in" filter="dissolve">
                                      <p:cBhvr>
                                        <p:cTn id="51" dur="500"/>
                                        <p:tgtEl>
                                          <p:spTgt spid="62976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92267"/>
                                        </p:tgtEl>
                                        <p:attrNameLst>
                                          <p:attrName>style.visibility</p:attrName>
                                        </p:attrNameLst>
                                      </p:cBhvr>
                                      <p:to>
                                        <p:strVal val="visible"/>
                                      </p:to>
                                    </p:set>
                                    <p:animEffect transition="in" filter="wipe(up)">
                                      <p:cBhvr>
                                        <p:cTn id="56" dur="500"/>
                                        <p:tgtEl>
                                          <p:spTgt spid="692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9764" grpId="0" animBg="1"/>
      <p:bldP spid="629768" grpId="0" animBg="1"/>
      <p:bldP spid="629772" grpId="0" animBg="1"/>
      <p:bldP spid="629776" grpId="0" animBg="1"/>
      <p:bldP spid="629780" grpId="0" animBg="1"/>
      <p:bldP spid="629784" grpId="0" animBg="1"/>
      <p:bldP spid="629802" grpId="0" animBg="1"/>
      <p:bldP spid="629803" grpId="0" animBg="1"/>
      <p:bldP spid="629804" grpId="0" animBg="1"/>
      <p:bldP spid="629805" grpId="0" animBg="1"/>
      <p:bldP spid="629806" grpId="0" animBg="1"/>
      <p:bldP spid="629807" grpId="0" animBg="1"/>
      <p:bldP spid="629816" grpId="0"/>
      <p:bldP spid="692267"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3" name="Content Placeholder 2"/>
          <p:cNvSpPr>
            <a:spLocks noGrp="1"/>
          </p:cNvSpPr>
          <p:nvPr>
            <p:ph idx="4294967295"/>
          </p:nvPr>
        </p:nvSpPr>
        <p:spPr/>
        <p:txBody>
          <a:bodyPr lIns="0" tIns="0" rIns="0" bIns="0"/>
          <a:lstStyle/>
          <a:p>
            <a:pPr marL="0" indent="0">
              <a:buFont typeface="Wingdings 3" pitchFamily="18" charset="2"/>
              <a:buNone/>
            </a:pPr>
            <a:r>
              <a:rPr lang="en-GB" sz="2800" dirty="0" smtClean="0">
                <a:latin typeface="Arial" charset="0"/>
              </a:rPr>
              <a:t>Is your firm going to offer Flexible Drawdown to clients?</a:t>
            </a:r>
          </a:p>
          <a:p>
            <a:pPr marL="0" indent="0"/>
            <a:endParaRPr lang="en-GB" sz="2800" dirty="0" smtClean="0">
              <a:latin typeface="Arial" charset="0"/>
            </a:endParaRPr>
          </a:p>
          <a:p>
            <a:pPr marL="0" indent="0"/>
            <a:r>
              <a:rPr lang="en-GB" sz="2800" dirty="0" smtClean="0">
                <a:latin typeface="Arial" charset="0"/>
              </a:rPr>
              <a:t>A = Yes</a:t>
            </a:r>
          </a:p>
          <a:p>
            <a:pPr marL="0" indent="0"/>
            <a:endParaRPr lang="en-GB" sz="2800" dirty="0" smtClean="0">
              <a:latin typeface="Arial" charset="0"/>
            </a:endParaRPr>
          </a:p>
          <a:p>
            <a:pPr marL="0" indent="0"/>
            <a:r>
              <a:rPr lang="en-GB" sz="2800" dirty="0" smtClean="0">
                <a:latin typeface="Arial" charset="0"/>
              </a:rPr>
              <a:t>B = No</a:t>
            </a:r>
          </a:p>
          <a:p>
            <a:pPr marL="0" indent="0"/>
            <a:endParaRPr lang="en-GB" sz="2800" dirty="0" smtClean="0">
              <a:latin typeface="Arial" charset="0"/>
            </a:endParaRPr>
          </a:p>
          <a:p>
            <a:pPr marL="0" indent="0"/>
            <a:r>
              <a:rPr lang="en-GB" sz="2800" dirty="0" smtClean="0">
                <a:latin typeface="Arial" charset="0"/>
              </a:rPr>
              <a:t>C = Don't Know</a:t>
            </a:r>
          </a:p>
          <a:p>
            <a:pPr marL="0" indent="0"/>
            <a:endParaRPr lang="en-GB" sz="2800" dirty="0" smtClean="0">
              <a:latin typeface="Arial" charset="0"/>
            </a:endParaRPr>
          </a:p>
        </p:txBody>
      </p:sp>
      <p:sp>
        <p:nvSpPr>
          <p:cNvPr id="387074" name="Slide Number Placeholder 3"/>
          <p:cNvSpPr txBox="1">
            <a:spLocks noGrp="1"/>
          </p:cNvSpPr>
          <p:nvPr/>
        </p:nvSpPr>
        <p:spPr bwMode="gray">
          <a:xfrm>
            <a:off x="228600" y="6515100"/>
            <a:ext cx="304800" cy="304800"/>
          </a:xfrm>
          <a:prstGeom prst="rect">
            <a:avLst/>
          </a:prstGeom>
          <a:noFill/>
          <a:ln w="9525">
            <a:noFill/>
            <a:miter lim="800000"/>
            <a:headEnd/>
            <a:tailEnd/>
          </a:ln>
        </p:spPr>
        <p:txBody>
          <a:bodyPr lIns="0" tIns="0" rIns="0" bIns="0"/>
          <a:lstStyle/>
          <a:p>
            <a:endParaRPr lang="en-US" sz="1000">
              <a:solidFill>
                <a:srgbClr val="103184"/>
              </a:solidFill>
            </a:endParaRPr>
          </a:p>
        </p:txBody>
      </p:sp>
      <p:pic>
        <p:nvPicPr>
          <p:cNvPr id="387075" name="Picture 4" descr="AMPS Logo"/>
          <p:cNvPicPr>
            <a:picLocks noChangeAspect="1" noChangeArrowheads="1"/>
          </p:cNvPicPr>
          <p:nvPr/>
        </p:nvPicPr>
        <p:blipFill>
          <a:blip r:embed="rId2" cstate="print"/>
          <a:srcRect/>
          <a:stretch>
            <a:fillRect/>
          </a:stretch>
        </p:blipFill>
        <p:spPr bwMode="auto">
          <a:xfrm>
            <a:off x="4500563" y="5949950"/>
            <a:ext cx="4475162" cy="609600"/>
          </a:xfrm>
          <a:prstGeom prst="rect">
            <a:avLst/>
          </a:prstGeom>
          <a:noFill/>
          <a:ln w="9525">
            <a:noFill/>
            <a:miter lim="800000"/>
            <a:headEnd/>
            <a:tailEnd/>
          </a:ln>
        </p:spPr>
      </p:pic>
      <p:sp>
        <p:nvSpPr>
          <p:cNvPr id="387076" name="Text Box 3"/>
          <p:cNvSpPr txBox="1">
            <a:spLocks noChangeArrowheads="1"/>
          </p:cNvSpPr>
          <p:nvPr/>
        </p:nvSpPr>
        <p:spPr bwMode="auto">
          <a:xfrm>
            <a:off x="323850" y="260350"/>
            <a:ext cx="8064500"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Question  </a:t>
            </a:r>
            <a:endParaRPr lang="en-US" sz="36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7073">
                                            <p:txEl>
                                              <p:pRg st="0" end="0"/>
                                            </p:txEl>
                                          </p:spTgt>
                                        </p:tgtEl>
                                        <p:attrNameLst>
                                          <p:attrName>style.visibility</p:attrName>
                                        </p:attrNameLst>
                                      </p:cBhvr>
                                      <p:to>
                                        <p:strVal val="visible"/>
                                      </p:to>
                                    </p:set>
                                    <p:anim calcmode="lin" valueType="num">
                                      <p:cBhvr additive="base">
                                        <p:cTn id="7" dur="500" fill="hold"/>
                                        <p:tgtEl>
                                          <p:spTgt spid="38707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707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87073">
                                            <p:txEl>
                                              <p:pRg st="2" end="2"/>
                                            </p:txEl>
                                          </p:spTgt>
                                        </p:tgtEl>
                                        <p:attrNameLst>
                                          <p:attrName>style.visibility</p:attrName>
                                        </p:attrNameLst>
                                      </p:cBhvr>
                                      <p:to>
                                        <p:strVal val="visible"/>
                                      </p:to>
                                    </p:set>
                                    <p:anim calcmode="lin" valueType="num">
                                      <p:cBhvr additive="base">
                                        <p:cTn id="11" dur="500" fill="hold"/>
                                        <p:tgtEl>
                                          <p:spTgt spid="387073">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87073">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87073">
                                            <p:txEl>
                                              <p:pRg st="4" end="4"/>
                                            </p:txEl>
                                          </p:spTgt>
                                        </p:tgtEl>
                                        <p:attrNameLst>
                                          <p:attrName>style.visibility</p:attrName>
                                        </p:attrNameLst>
                                      </p:cBhvr>
                                      <p:to>
                                        <p:strVal val="visible"/>
                                      </p:to>
                                    </p:set>
                                    <p:anim calcmode="lin" valueType="num">
                                      <p:cBhvr additive="base">
                                        <p:cTn id="15" dur="500" fill="hold"/>
                                        <p:tgtEl>
                                          <p:spTgt spid="387073">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87073">
                                            <p:txEl>
                                              <p:pRg st="4" end="4"/>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87073">
                                            <p:txEl>
                                              <p:pRg st="6" end="6"/>
                                            </p:txEl>
                                          </p:spTgt>
                                        </p:tgtEl>
                                        <p:attrNameLst>
                                          <p:attrName>style.visibility</p:attrName>
                                        </p:attrNameLst>
                                      </p:cBhvr>
                                      <p:to>
                                        <p:strVal val="visible"/>
                                      </p:to>
                                    </p:set>
                                    <p:anim calcmode="lin" valueType="num">
                                      <p:cBhvr additive="base">
                                        <p:cTn id="19" dur="500" fill="hold"/>
                                        <p:tgtEl>
                                          <p:spTgt spid="387073">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8707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073" grpId="0" build="p"/>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5" name="Rectangle 3"/>
          <p:cNvSpPr>
            <a:spLocks noGrp="1" noChangeArrowheads="1"/>
          </p:cNvSpPr>
          <p:nvPr>
            <p:ph type="body" idx="4294967295"/>
          </p:nvPr>
        </p:nvSpPr>
        <p:spPr>
          <a:xfrm>
            <a:off x="395288" y="1052513"/>
            <a:ext cx="8497887" cy="5183187"/>
          </a:xfrm>
        </p:spPr>
        <p:txBody>
          <a:bodyPr lIns="0" tIns="0" rIns="0" bIns="0"/>
          <a:lstStyle/>
          <a:p>
            <a:pPr marL="287338" indent="-287338">
              <a:lnSpc>
                <a:spcPct val="90000"/>
              </a:lnSpc>
            </a:pPr>
            <a:r>
              <a:rPr lang="en-GB" sz="1800" smtClean="0">
                <a:latin typeface="Arial" charset="0"/>
              </a:rPr>
              <a:t>After meeting the MIR, an individual aged 55 or over can opt to move from capped to flexible drawdown if they want more income than 100% GAD.</a:t>
            </a:r>
          </a:p>
          <a:p>
            <a:pPr marL="287338" indent="-287338">
              <a:lnSpc>
                <a:spcPct val="90000"/>
              </a:lnSpc>
            </a:pPr>
            <a:endParaRPr lang="en-GB" sz="1800" smtClean="0">
              <a:latin typeface="Arial" charset="0"/>
            </a:endParaRPr>
          </a:p>
          <a:p>
            <a:pPr marL="287338" indent="-287338">
              <a:lnSpc>
                <a:spcPct val="90000"/>
              </a:lnSpc>
            </a:pPr>
            <a:r>
              <a:rPr lang="en-GB" sz="1800" smtClean="0">
                <a:latin typeface="Arial" charset="0"/>
              </a:rPr>
              <a:t>Dependants with capped drawdown benefits may also opt for flexible drawdown if MIR is satisfied.</a:t>
            </a:r>
          </a:p>
          <a:p>
            <a:pPr marL="287338" indent="-287338">
              <a:lnSpc>
                <a:spcPct val="90000"/>
              </a:lnSpc>
            </a:pPr>
            <a:endParaRPr lang="en-GB" sz="1800" smtClean="0">
              <a:latin typeface="Arial" charset="0"/>
            </a:endParaRPr>
          </a:p>
          <a:p>
            <a:pPr marL="287338" indent="-287338">
              <a:lnSpc>
                <a:spcPct val="90000"/>
              </a:lnSpc>
            </a:pPr>
            <a:r>
              <a:rPr lang="en-GB" sz="1800" smtClean="0">
                <a:latin typeface="Arial" charset="0"/>
              </a:rPr>
              <a:t>Unlimited amounts can be then be drawn down, taxable as income.</a:t>
            </a:r>
          </a:p>
          <a:p>
            <a:pPr marL="287338" indent="-287338">
              <a:lnSpc>
                <a:spcPct val="90000"/>
              </a:lnSpc>
            </a:pPr>
            <a:endParaRPr lang="en-GB" sz="1800" smtClean="0">
              <a:latin typeface="Arial" charset="0"/>
            </a:endParaRPr>
          </a:p>
          <a:p>
            <a:pPr marL="287338" indent="-287338">
              <a:lnSpc>
                <a:spcPct val="90000"/>
              </a:lnSpc>
            </a:pPr>
            <a:r>
              <a:rPr lang="en-GB" sz="1800" smtClean="0">
                <a:latin typeface="Arial" charset="0"/>
              </a:rPr>
              <a:t>No contributions can be made to any money purchase scheme in the tax year in which client first opts for flexible drawdown</a:t>
            </a:r>
          </a:p>
          <a:p>
            <a:pPr marL="287338" indent="-287338">
              <a:lnSpc>
                <a:spcPct val="90000"/>
              </a:lnSpc>
            </a:pPr>
            <a:endParaRPr lang="en-GB" sz="1800" smtClean="0">
              <a:latin typeface="Arial" charset="0"/>
            </a:endParaRPr>
          </a:p>
          <a:p>
            <a:pPr marL="287338" indent="-287338">
              <a:lnSpc>
                <a:spcPct val="90000"/>
              </a:lnSpc>
            </a:pPr>
            <a:r>
              <a:rPr lang="en-GB" sz="1800" smtClean="0">
                <a:latin typeface="Arial" charset="0"/>
              </a:rPr>
              <a:t>Must cease active membership of any DB or cash balance scheme before going into flexible drawdown </a:t>
            </a:r>
          </a:p>
          <a:p>
            <a:pPr marL="287338" indent="-287338">
              <a:lnSpc>
                <a:spcPct val="90000"/>
              </a:lnSpc>
            </a:pPr>
            <a:endParaRPr lang="en-GB" sz="1800" smtClean="0">
              <a:latin typeface="Arial" charset="0"/>
            </a:endParaRPr>
          </a:p>
          <a:p>
            <a:pPr marL="287338" indent="-287338">
              <a:lnSpc>
                <a:spcPct val="90000"/>
              </a:lnSpc>
            </a:pPr>
            <a:r>
              <a:rPr lang="en-GB" sz="1800" smtClean="0">
                <a:latin typeface="Arial" charset="0"/>
              </a:rPr>
              <a:t>Flexible Drawdown from Protected Rights Fund is not permitted.</a:t>
            </a:r>
          </a:p>
          <a:p>
            <a:pPr marL="287338" indent="-287338">
              <a:lnSpc>
                <a:spcPct val="90000"/>
              </a:lnSpc>
            </a:pPr>
            <a:endParaRPr lang="en-GB" sz="1800" smtClean="0">
              <a:latin typeface="Arial" charset="0"/>
            </a:endParaRPr>
          </a:p>
          <a:p>
            <a:pPr marL="287338" indent="-287338">
              <a:lnSpc>
                <a:spcPct val="90000"/>
              </a:lnSpc>
            </a:pPr>
            <a:r>
              <a:rPr lang="en-GB" sz="1800" smtClean="0">
                <a:latin typeface="Arial" charset="0"/>
              </a:rPr>
              <a:t>Once in Flexible Drawdown, clients Annual Allowance reduces to zero</a:t>
            </a:r>
          </a:p>
          <a:p>
            <a:pPr marL="287338" indent="-287338">
              <a:lnSpc>
                <a:spcPct val="90000"/>
              </a:lnSpc>
            </a:pPr>
            <a:endParaRPr lang="en-GB" sz="1800" smtClean="0">
              <a:latin typeface="Arial" charset="0"/>
            </a:endParaRPr>
          </a:p>
        </p:txBody>
      </p:sp>
      <p:sp>
        <p:nvSpPr>
          <p:cNvPr id="388098" name="Text Box 3"/>
          <p:cNvSpPr txBox="1">
            <a:spLocks noChangeArrowheads="1"/>
          </p:cNvSpPr>
          <p:nvPr/>
        </p:nvSpPr>
        <p:spPr bwMode="auto">
          <a:xfrm>
            <a:off x="323850" y="260350"/>
            <a:ext cx="8064500"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Flexible Drawdown </a:t>
            </a:r>
            <a:endParaRPr lang="en-US" sz="3600" b="1">
              <a:solidFill>
                <a:schemeClr val="tx1"/>
              </a:solidFill>
            </a:endParaRPr>
          </a:p>
        </p:txBody>
      </p:sp>
      <p:pic>
        <p:nvPicPr>
          <p:cNvPr id="388099" name="Picture 4" descr="AMPS Logo"/>
          <p:cNvPicPr>
            <a:picLocks noChangeAspect="1" noChangeArrowheads="1"/>
          </p:cNvPicPr>
          <p:nvPr/>
        </p:nvPicPr>
        <p:blipFill>
          <a:blip r:embed="rId2" cstate="print"/>
          <a:srcRect/>
          <a:stretch>
            <a:fillRect/>
          </a:stretch>
        </p:blipFill>
        <p:spPr bwMode="auto">
          <a:xfrm>
            <a:off x="4500563" y="5949950"/>
            <a:ext cx="4475162" cy="60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15075">
                                            <p:txEl>
                                              <p:pRg st="0" end="0"/>
                                            </p:txEl>
                                          </p:spTgt>
                                        </p:tgtEl>
                                        <p:attrNameLst>
                                          <p:attrName>style.visibility</p:attrName>
                                        </p:attrNameLst>
                                      </p:cBhvr>
                                      <p:to>
                                        <p:strVal val="visible"/>
                                      </p:to>
                                    </p:set>
                                    <p:anim calcmode="lin" valueType="num">
                                      <p:cBhvr additive="base">
                                        <p:cTn id="7" dur="500" fill="hold"/>
                                        <p:tgtEl>
                                          <p:spTgt spid="5150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5075">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515075">
                                            <p:txEl>
                                              <p:pRg st="0" end="0"/>
                                            </p:txEl>
                                          </p:spTgt>
                                        </p:tgtEl>
                                        <p:attrNameLst>
                                          <p:attrName>ppt_c</p:attrName>
                                        </p:attrNameLst>
                                      </p:cBhvr>
                                      <p:to>
                                        <a:schemeClr val="tx1"/>
                                      </p:to>
                                    </p:animClr>
                                  </p:subTnLst>
                                </p:cTn>
                              </p:par>
                              <p:par>
                                <p:cTn id="9" presetID="2" presetClass="entr" presetSubtype="8" fill="hold" grpId="0" nodeType="withEffect">
                                  <p:stCondLst>
                                    <p:cond delay="0"/>
                                  </p:stCondLst>
                                  <p:childTnLst>
                                    <p:set>
                                      <p:cBhvr>
                                        <p:cTn id="10" dur="1" fill="hold">
                                          <p:stCondLst>
                                            <p:cond delay="0"/>
                                          </p:stCondLst>
                                        </p:cTn>
                                        <p:tgtEl>
                                          <p:spTgt spid="515075">
                                            <p:txEl>
                                              <p:pRg st="2" end="2"/>
                                            </p:txEl>
                                          </p:spTgt>
                                        </p:tgtEl>
                                        <p:attrNameLst>
                                          <p:attrName>style.visibility</p:attrName>
                                        </p:attrNameLst>
                                      </p:cBhvr>
                                      <p:to>
                                        <p:strVal val="visible"/>
                                      </p:to>
                                    </p:set>
                                    <p:anim calcmode="lin" valueType="num">
                                      <p:cBhvr additive="base">
                                        <p:cTn id="11" dur="500" fill="hold"/>
                                        <p:tgtEl>
                                          <p:spTgt spid="515075">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15075">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515075">
                                            <p:txEl>
                                              <p:pRg st="2" end="2"/>
                                            </p:txEl>
                                          </p:spTgt>
                                        </p:tgtEl>
                                        <p:attrNameLst>
                                          <p:attrName>ppt_c</p:attrName>
                                        </p:attrNameLst>
                                      </p:cBhvr>
                                      <p:to>
                                        <a:schemeClr val="tx1"/>
                                      </p:to>
                                    </p:animClr>
                                  </p:subTnLst>
                                </p:cTn>
                              </p:par>
                              <p:par>
                                <p:cTn id="13" presetID="2" presetClass="entr" presetSubtype="8" fill="hold" grpId="0" nodeType="withEffect">
                                  <p:stCondLst>
                                    <p:cond delay="0"/>
                                  </p:stCondLst>
                                  <p:childTnLst>
                                    <p:set>
                                      <p:cBhvr>
                                        <p:cTn id="14" dur="1" fill="hold">
                                          <p:stCondLst>
                                            <p:cond delay="0"/>
                                          </p:stCondLst>
                                        </p:cTn>
                                        <p:tgtEl>
                                          <p:spTgt spid="515075">
                                            <p:txEl>
                                              <p:pRg st="4" end="4"/>
                                            </p:txEl>
                                          </p:spTgt>
                                        </p:tgtEl>
                                        <p:attrNameLst>
                                          <p:attrName>style.visibility</p:attrName>
                                        </p:attrNameLst>
                                      </p:cBhvr>
                                      <p:to>
                                        <p:strVal val="visible"/>
                                      </p:to>
                                    </p:set>
                                    <p:anim calcmode="lin" valueType="num">
                                      <p:cBhvr additive="base">
                                        <p:cTn id="15" dur="500" fill="hold"/>
                                        <p:tgtEl>
                                          <p:spTgt spid="515075">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515075">
                                            <p:txEl>
                                              <p:pRg st="4" end="4"/>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515075">
                                            <p:txEl>
                                              <p:pRg st="4" end="4"/>
                                            </p:txEl>
                                          </p:spTgt>
                                        </p:tgtEl>
                                        <p:attrNameLst>
                                          <p:attrName>ppt_c</p:attrName>
                                        </p:attrNameLst>
                                      </p:cBhvr>
                                      <p:to>
                                        <a:schemeClr val="tx1"/>
                                      </p:to>
                                    </p:animClr>
                                  </p:subTnLst>
                                </p:cTn>
                              </p:par>
                              <p:par>
                                <p:cTn id="17" presetID="2" presetClass="entr" presetSubtype="8" fill="hold" grpId="0" nodeType="withEffect">
                                  <p:stCondLst>
                                    <p:cond delay="0"/>
                                  </p:stCondLst>
                                  <p:childTnLst>
                                    <p:set>
                                      <p:cBhvr>
                                        <p:cTn id="18" dur="1" fill="hold">
                                          <p:stCondLst>
                                            <p:cond delay="0"/>
                                          </p:stCondLst>
                                        </p:cTn>
                                        <p:tgtEl>
                                          <p:spTgt spid="515075">
                                            <p:txEl>
                                              <p:pRg st="6" end="6"/>
                                            </p:txEl>
                                          </p:spTgt>
                                        </p:tgtEl>
                                        <p:attrNameLst>
                                          <p:attrName>style.visibility</p:attrName>
                                        </p:attrNameLst>
                                      </p:cBhvr>
                                      <p:to>
                                        <p:strVal val="visible"/>
                                      </p:to>
                                    </p:set>
                                    <p:anim calcmode="lin" valueType="num">
                                      <p:cBhvr additive="base">
                                        <p:cTn id="19" dur="500" fill="hold"/>
                                        <p:tgtEl>
                                          <p:spTgt spid="515075">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15075">
                                            <p:txEl>
                                              <p:pRg st="6" end="6"/>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515075">
                                            <p:txEl>
                                              <p:pRg st="6" end="6"/>
                                            </p:txEl>
                                          </p:spTgt>
                                        </p:tgtEl>
                                        <p:attrNameLst>
                                          <p:attrName>ppt_c</p:attrName>
                                        </p:attrNameLst>
                                      </p:cBhvr>
                                      <p:to>
                                        <a:schemeClr val="tx1"/>
                                      </p:to>
                                    </p:animClr>
                                  </p:subTnLst>
                                </p:cTn>
                              </p:par>
                              <p:par>
                                <p:cTn id="21" presetID="2" presetClass="entr" presetSubtype="8" fill="hold" grpId="0" nodeType="withEffect">
                                  <p:stCondLst>
                                    <p:cond delay="0"/>
                                  </p:stCondLst>
                                  <p:childTnLst>
                                    <p:set>
                                      <p:cBhvr>
                                        <p:cTn id="22" dur="1" fill="hold">
                                          <p:stCondLst>
                                            <p:cond delay="0"/>
                                          </p:stCondLst>
                                        </p:cTn>
                                        <p:tgtEl>
                                          <p:spTgt spid="515075">
                                            <p:txEl>
                                              <p:pRg st="8" end="8"/>
                                            </p:txEl>
                                          </p:spTgt>
                                        </p:tgtEl>
                                        <p:attrNameLst>
                                          <p:attrName>style.visibility</p:attrName>
                                        </p:attrNameLst>
                                      </p:cBhvr>
                                      <p:to>
                                        <p:strVal val="visible"/>
                                      </p:to>
                                    </p:set>
                                    <p:anim calcmode="lin" valueType="num">
                                      <p:cBhvr additive="base">
                                        <p:cTn id="23" dur="500" fill="hold"/>
                                        <p:tgtEl>
                                          <p:spTgt spid="515075">
                                            <p:txEl>
                                              <p:pRg st="8" end="8"/>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15075">
                                            <p:txEl>
                                              <p:pRg st="8" end="8"/>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515075">
                                            <p:txEl>
                                              <p:pRg st="8" end="8"/>
                                            </p:txEl>
                                          </p:spTgt>
                                        </p:tgtEl>
                                        <p:attrNameLst>
                                          <p:attrName>ppt_c</p:attrName>
                                        </p:attrNameLst>
                                      </p:cBhvr>
                                      <p:to>
                                        <a:schemeClr val="tx1"/>
                                      </p:to>
                                    </p:animClr>
                                  </p:subTnLst>
                                </p:cTn>
                              </p:par>
                              <p:par>
                                <p:cTn id="25" presetID="2" presetClass="entr" presetSubtype="8" fill="hold" grpId="0" nodeType="withEffect">
                                  <p:stCondLst>
                                    <p:cond delay="0"/>
                                  </p:stCondLst>
                                  <p:childTnLst>
                                    <p:set>
                                      <p:cBhvr>
                                        <p:cTn id="26" dur="1" fill="hold">
                                          <p:stCondLst>
                                            <p:cond delay="0"/>
                                          </p:stCondLst>
                                        </p:cTn>
                                        <p:tgtEl>
                                          <p:spTgt spid="515075">
                                            <p:txEl>
                                              <p:pRg st="10" end="10"/>
                                            </p:txEl>
                                          </p:spTgt>
                                        </p:tgtEl>
                                        <p:attrNameLst>
                                          <p:attrName>style.visibility</p:attrName>
                                        </p:attrNameLst>
                                      </p:cBhvr>
                                      <p:to>
                                        <p:strVal val="visible"/>
                                      </p:to>
                                    </p:set>
                                    <p:anim calcmode="lin" valueType="num">
                                      <p:cBhvr additive="base">
                                        <p:cTn id="27" dur="500" fill="hold"/>
                                        <p:tgtEl>
                                          <p:spTgt spid="515075">
                                            <p:txEl>
                                              <p:pRg st="10" end="1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515075">
                                            <p:txEl>
                                              <p:pRg st="10" end="1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515075">
                                            <p:txEl>
                                              <p:pRg st="10" end="10"/>
                                            </p:txEl>
                                          </p:spTgt>
                                        </p:tgtEl>
                                        <p:attrNameLst>
                                          <p:attrName>ppt_c</p:attrName>
                                        </p:attrNameLst>
                                      </p:cBhvr>
                                      <p:to>
                                        <a:schemeClr val="tx1"/>
                                      </p:to>
                                    </p:animClr>
                                  </p:subTnLst>
                                </p:cTn>
                              </p:par>
                              <p:par>
                                <p:cTn id="29" presetID="2" presetClass="entr" presetSubtype="8" fill="hold" grpId="0" nodeType="withEffect">
                                  <p:stCondLst>
                                    <p:cond delay="0"/>
                                  </p:stCondLst>
                                  <p:childTnLst>
                                    <p:set>
                                      <p:cBhvr>
                                        <p:cTn id="30" dur="1" fill="hold">
                                          <p:stCondLst>
                                            <p:cond delay="0"/>
                                          </p:stCondLst>
                                        </p:cTn>
                                        <p:tgtEl>
                                          <p:spTgt spid="515075">
                                            <p:txEl>
                                              <p:pRg st="12" end="12"/>
                                            </p:txEl>
                                          </p:spTgt>
                                        </p:tgtEl>
                                        <p:attrNameLst>
                                          <p:attrName>style.visibility</p:attrName>
                                        </p:attrNameLst>
                                      </p:cBhvr>
                                      <p:to>
                                        <p:strVal val="visible"/>
                                      </p:to>
                                    </p:set>
                                    <p:anim calcmode="lin" valueType="num">
                                      <p:cBhvr additive="base">
                                        <p:cTn id="31" dur="500" fill="hold"/>
                                        <p:tgtEl>
                                          <p:spTgt spid="515075">
                                            <p:txEl>
                                              <p:pRg st="12" end="1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15075">
                                            <p:txEl>
                                              <p:pRg st="12" end="1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515075">
                                            <p:txEl>
                                              <p:pRg st="12" end="12"/>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075" grpId="0" uiExpand="1" build="p"/>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6" name="Rectangle 6"/>
          <p:cNvSpPr>
            <a:spLocks noChangeArrowheads="1"/>
          </p:cNvSpPr>
          <p:nvPr/>
        </p:nvSpPr>
        <p:spPr bwMode="auto">
          <a:xfrm flipV="1">
            <a:off x="611188" y="2133600"/>
            <a:ext cx="7920037" cy="574675"/>
          </a:xfrm>
          <a:prstGeom prst="rect">
            <a:avLst/>
          </a:prstGeom>
          <a:solidFill>
            <a:srgbClr val="FFFF00"/>
          </a:solidFill>
          <a:ln w="9525" algn="ctr">
            <a:noFill/>
            <a:miter lim="800000"/>
            <a:headEnd/>
            <a:tailEnd/>
          </a:ln>
          <a:effectLst/>
        </p:spPr>
        <p:txBody>
          <a:bodyPr wrap="none" lIns="0" tIns="0" rIns="0" bIns="0" anchor="ctr"/>
          <a:lstStyle/>
          <a:p>
            <a:endParaRPr lang="en-US"/>
          </a:p>
        </p:txBody>
      </p:sp>
      <p:sp>
        <p:nvSpPr>
          <p:cNvPr id="528388" name="Rectangle 4"/>
          <p:cNvSpPr>
            <a:spLocks noGrp="1" noChangeArrowheads="1"/>
          </p:cNvSpPr>
          <p:nvPr>
            <p:ph type="body" idx="4294967295"/>
          </p:nvPr>
        </p:nvSpPr>
        <p:spPr>
          <a:xfrm>
            <a:off x="250825" y="908050"/>
            <a:ext cx="8713788" cy="5184775"/>
          </a:xfrm>
        </p:spPr>
        <p:txBody>
          <a:bodyPr lIns="0" tIns="0" rIns="0" bIns="0"/>
          <a:lstStyle/>
          <a:p>
            <a:pPr marL="287338" indent="-287338"/>
            <a:r>
              <a:rPr lang="en-GB" sz="1800" b="1" dirty="0" smtClean="0">
                <a:latin typeface="Arial" charset="0"/>
              </a:rPr>
              <a:t>Purpose of MIR is to ensure that an individual will always have sufficient income to keep them off state benefits.</a:t>
            </a:r>
          </a:p>
          <a:p>
            <a:pPr marL="287338" indent="-287338"/>
            <a:r>
              <a:rPr lang="en-GB" sz="1800" b="1" dirty="0" smtClean="0">
                <a:latin typeface="Arial" charset="0"/>
              </a:rPr>
              <a:t>The income threshold is to be set at £20,000 p.a. – no increases required!</a:t>
            </a:r>
          </a:p>
          <a:p>
            <a:pPr marL="287338" indent="-287338"/>
            <a:r>
              <a:rPr lang="en-GB" sz="1800" b="1" dirty="0" smtClean="0">
                <a:latin typeface="Arial" charset="0"/>
              </a:rPr>
              <a:t>Types of income that will count towards MIR are:</a:t>
            </a:r>
          </a:p>
          <a:p>
            <a:pPr marL="541338" lvl="1" indent="-252413">
              <a:buClr>
                <a:srgbClr val="FF0000"/>
              </a:buClr>
              <a:buSzPct val="80000"/>
            </a:pPr>
            <a:r>
              <a:rPr lang="en-GB" sz="1800" dirty="0" smtClean="0">
                <a:latin typeface="Arial" charset="0"/>
              </a:rPr>
              <a:t>Scheme pension or dependant’s scheme pension from a registered pension scheme</a:t>
            </a:r>
          </a:p>
          <a:p>
            <a:pPr marL="541338" lvl="1" indent="-252413">
              <a:buClr>
                <a:srgbClr val="FF0000"/>
              </a:buClr>
              <a:buSzPct val="80000"/>
            </a:pPr>
            <a:r>
              <a:rPr lang="en-GB" sz="1800" dirty="0" smtClean="0">
                <a:latin typeface="Arial" charset="0"/>
              </a:rPr>
              <a:t>Lifetime annuity or dependant’s annuity from a registered pension scheme</a:t>
            </a:r>
          </a:p>
          <a:p>
            <a:pPr marL="541338" lvl="1" indent="-252413">
              <a:buClr>
                <a:srgbClr val="FF0000"/>
              </a:buClr>
              <a:buSzPct val="80000"/>
            </a:pPr>
            <a:r>
              <a:rPr lang="en-GB" sz="1800" dirty="0" smtClean="0">
                <a:latin typeface="Arial" charset="0"/>
              </a:rPr>
              <a:t>Income from relevant non-UK pension schemes</a:t>
            </a:r>
          </a:p>
          <a:p>
            <a:pPr marL="541338" lvl="1" indent="-252413">
              <a:buClr>
                <a:srgbClr val="FF0000"/>
              </a:buClr>
              <a:buSzPct val="80000"/>
            </a:pPr>
            <a:r>
              <a:rPr lang="en-GB" sz="1800" dirty="0" smtClean="0">
                <a:latin typeface="Arial" charset="0"/>
              </a:rPr>
              <a:t>Payments of social security benefits – state pension, graduated pension, additional state pension, widow’s pension, widowed parent’s allowance etc or similar payments from a country outside of the UK</a:t>
            </a:r>
          </a:p>
          <a:p>
            <a:pPr marL="541338" lvl="1" indent="-252413">
              <a:buClr>
                <a:schemeClr val="tx2"/>
              </a:buClr>
              <a:buSzPct val="80000"/>
              <a:buFont typeface="Verdana" pitchFamily="34" charset="0"/>
              <a:buNone/>
            </a:pPr>
            <a:endParaRPr lang="en-GB" sz="1800" dirty="0" smtClean="0">
              <a:latin typeface="Arial" charset="0"/>
            </a:endParaRPr>
          </a:p>
          <a:p>
            <a:pPr marL="287338" indent="-287338"/>
            <a:r>
              <a:rPr lang="en-GB" sz="1800" b="1" dirty="0" smtClean="0">
                <a:latin typeface="Arial" charset="0"/>
              </a:rPr>
              <a:t>PLA and drawdown based income are specifically excluded</a:t>
            </a:r>
          </a:p>
          <a:p>
            <a:pPr marL="287338" indent="-287338"/>
            <a:r>
              <a:rPr lang="en-GB" sz="1800" b="1" dirty="0" smtClean="0">
                <a:latin typeface="Arial" charset="0"/>
              </a:rPr>
              <a:t>Once MIR satisfied there will be no re-testing in subsequent years.</a:t>
            </a:r>
          </a:p>
          <a:p>
            <a:pPr marL="287338" indent="-287338"/>
            <a:r>
              <a:rPr lang="en-GB" sz="1800" b="1" dirty="0" smtClean="0">
                <a:latin typeface="Arial" charset="0"/>
              </a:rPr>
              <a:t>Level of MIR likely to be reviewed every five years.</a:t>
            </a:r>
          </a:p>
        </p:txBody>
      </p:sp>
      <p:sp>
        <p:nvSpPr>
          <p:cNvPr id="389123" name="Text Box 3"/>
          <p:cNvSpPr txBox="1">
            <a:spLocks noChangeArrowheads="1"/>
          </p:cNvSpPr>
          <p:nvPr/>
        </p:nvSpPr>
        <p:spPr bwMode="auto">
          <a:xfrm>
            <a:off x="179388" y="260350"/>
            <a:ext cx="8208962"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Minimum Income Requirement (MIR)</a:t>
            </a:r>
            <a:endParaRPr lang="en-US" sz="3600" b="1">
              <a:solidFill>
                <a:schemeClr val="tx1"/>
              </a:solidFill>
            </a:endParaRPr>
          </a:p>
        </p:txBody>
      </p:sp>
      <p:pic>
        <p:nvPicPr>
          <p:cNvPr id="389124" name="Picture 4" descr="AMPS Logo"/>
          <p:cNvPicPr>
            <a:picLocks noChangeAspect="1" noChangeArrowheads="1"/>
          </p:cNvPicPr>
          <p:nvPr/>
        </p:nvPicPr>
        <p:blipFill>
          <a:blip r:embed="rId2" cstate="print"/>
          <a:srcRect/>
          <a:stretch>
            <a:fillRect/>
          </a:stretch>
        </p:blipFill>
        <p:spPr bwMode="auto">
          <a:xfrm>
            <a:off x="4500563" y="5949950"/>
            <a:ext cx="4475162" cy="60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28388">
                                            <p:txEl>
                                              <p:pRg st="1" end="1"/>
                                            </p:txEl>
                                          </p:spTgt>
                                        </p:tgtEl>
                                        <p:attrNameLst>
                                          <p:attrName>style.visibility</p:attrName>
                                        </p:attrNameLst>
                                      </p:cBhvr>
                                      <p:to>
                                        <p:strVal val="visible"/>
                                      </p:to>
                                    </p:set>
                                    <p:animEffect transition="in" filter="wipe(left)">
                                      <p:cBhvr>
                                        <p:cTn id="7" dur="2000"/>
                                        <p:tgtEl>
                                          <p:spTgt spid="528388">
                                            <p:txEl>
                                              <p:pRg st="1" end="1"/>
                                            </p:txEl>
                                          </p:spTgt>
                                        </p:tgtEl>
                                      </p:cBhvr>
                                    </p:animEffect>
                                  </p:childTnLst>
                                  <p:subTnLst>
                                    <p:animClr clrSpc="rgb" dir="cw">
                                      <p:cBhvr override="childStyle">
                                        <p:cTn dur="1" fill="hold" display="0" masterRel="nextClick" afterEffect="1"/>
                                        <p:tgtEl>
                                          <p:spTgt spid="528388">
                                            <p:txEl>
                                              <p:pRg st="1" end="1"/>
                                            </p:txEl>
                                          </p:spTgt>
                                        </p:tgtEl>
                                        <p:attrNameLst>
                                          <p:attrName>ppt_c</p:attrName>
                                        </p:attrNameLst>
                                      </p:cBhvr>
                                      <p:to>
                                        <a:schemeClr val="tx1"/>
                                      </p:to>
                                    </p:animClr>
                                  </p:subTnLst>
                                </p:cTn>
                              </p:par>
                              <p:par>
                                <p:cTn id="8" presetID="22" presetClass="entr" presetSubtype="8" fill="hold" grpId="0" nodeType="withEffect">
                                  <p:stCondLst>
                                    <p:cond delay="0"/>
                                  </p:stCondLst>
                                  <p:childTnLst>
                                    <p:set>
                                      <p:cBhvr>
                                        <p:cTn id="9" dur="1" fill="hold">
                                          <p:stCondLst>
                                            <p:cond delay="0"/>
                                          </p:stCondLst>
                                        </p:cTn>
                                        <p:tgtEl>
                                          <p:spTgt spid="528388">
                                            <p:txEl>
                                              <p:pRg st="2" end="2"/>
                                            </p:txEl>
                                          </p:spTgt>
                                        </p:tgtEl>
                                        <p:attrNameLst>
                                          <p:attrName>style.visibility</p:attrName>
                                        </p:attrNameLst>
                                      </p:cBhvr>
                                      <p:to>
                                        <p:strVal val="visible"/>
                                      </p:to>
                                    </p:set>
                                    <p:animEffect transition="in" filter="wipe(left)">
                                      <p:cBhvr>
                                        <p:cTn id="10" dur="2000"/>
                                        <p:tgtEl>
                                          <p:spTgt spid="528388">
                                            <p:txEl>
                                              <p:pRg st="2" end="2"/>
                                            </p:txEl>
                                          </p:spTgt>
                                        </p:tgtEl>
                                      </p:cBhvr>
                                    </p:animEffect>
                                  </p:childTnLst>
                                  <p:subTnLst>
                                    <p:animClr clrSpc="rgb" dir="cw">
                                      <p:cBhvr override="childStyle">
                                        <p:cTn dur="1" fill="hold" display="0" masterRel="nextClick" afterEffect="1"/>
                                        <p:tgtEl>
                                          <p:spTgt spid="528388">
                                            <p:txEl>
                                              <p:pRg st="2" end="2"/>
                                            </p:txEl>
                                          </p:spTgt>
                                        </p:tgtEl>
                                        <p:attrNameLst>
                                          <p:attrName>ppt_c</p:attrName>
                                        </p:attrNameLst>
                                      </p:cBhvr>
                                      <p:to>
                                        <a:schemeClr val="tx1"/>
                                      </p:to>
                                    </p:animClr>
                                  </p:subTnLst>
                                </p:cTn>
                              </p:par>
                              <p:par>
                                <p:cTn id="11" presetID="22" presetClass="entr" presetSubtype="8" fill="hold" grpId="0" nodeType="withEffect">
                                  <p:stCondLst>
                                    <p:cond delay="0"/>
                                  </p:stCondLst>
                                  <p:childTnLst>
                                    <p:set>
                                      <p:cBhvr>
                                        <p:cTn id="12" dur="1" fill="hold">
                                          <p:stCondLst>
                                            <p:cond delay="0"/>
                                          </p:stCondLst>
                                        </p:cTn>
                                        <p:tgtEl>
                                          <p:spTgt spid="528388">
                                            <p:txEl>
                                              <p:pRg st="3" end="3"/>
                                            </p:txEl>
                                          </p:spTgt>
                                        </p:tgtEl>
                                        <p:attrNameLst>
                                          <p:attrName>style.visibility</p:attrName>
                                        </p:attrNameLst>
                                      </p:cBhvr>
                                      <p:to>
                                        <p:strVal val="visible"/>
                                      </p:to>
                                    </p:set>
                                    <p:animEffect transition="in" filter="wipe(left)">
                                      <p:cBhvr>
                                        <p:cTn id="13" dur="2000"/>
                                        <p:tgtEl>
                                          <p:spTgt spid="528388">
                                            <p:txEl>
                                              <p:pRg st="3" end="3"/>
                                            </p:txEl>
                                          </p:spTgt>
                                        </p:tgtEl>
                                      </p:cBhvr>
                                    </p:animEffect>
                                  </p:childTnLst>
                                  <p:subTnLst>
                                    <p:animClr clrSpc="rgb" dir="cw">
                                      <p:cBhvr override="childStyle">
                                        <p:cTn dur="1" fill="hold" display="0" masterRel="nextClick" afterEffect="1"/>
                                        <p:tgtEl>
                                          <p:spTgt spid="528388">
                                            <p:txEl>
                                              <p:pRg st="3" end="3"/>
                                            </p:txEl>
                                          </p:spTgt>
                                        </p:tgtEl>
                                        <p:attrNameLst>
                                          <p:attrName>ppt_c</p:attrName>
                                        </p:attrNameLst>
                                      </p:cBhvr>
                                      <p:to>
                                        <a:schemeClr val="tx1"/>
                                      </p:to>
                                    </p:animClr>
                                  </p:subTnLst>
                                </p:cTn>
                              </p:par>
                              <p:par>
                                <p:cTn id="14" presetID="22" presetClass="entr" presetSubtype="8" fill="hold" grpId="0" nodeType="withEffect">
                                  <p:stCondLst>
                                    <p:cond delay="0"/>
                                  </p:stCondLst>
                                  <p:childTnLst>
                                    <p:set>
                                      <p:cBhvr>
                                        <p:cTn id="15" dur="1" fill="hold">
                                          <p:stCondLst>
                                            <p:cond delay="0"/>
                                          </p:stCondLst>
                                        </p:cTn>
                                        <p:tgtEl>
                                          <p:spTgt spid="528388">
                                            <p:txEl>
                                              <p:pRg st="4" end="4"/>
                                            </p:txEl>
                                          </p:spTgt>
                                        </p:tgtEl>
                                        <p:attrNameLst>
                                          <p:attrName>style.visibility</p:attrName>
                                        </p:attrNameLst>
                                      </p:cBhvr>
                                      <p:to>
                                        <p:strVal val="visible"/>
                                      </p:to>
                                    </p:set>
                                    <p:animEffect transition="in" filter="wipe(left)">
                                      <p:cBhvr>
                                        <p:cTn id="16" dur="2000"/>
                                        <p:tgtEl>
                                          <p:spTgt spid="528388">
                                            <p:txEl>
                                              <p:pRg st="4" end="4"/>
                                            </p:txEl>
                                          </p:spTgt>
                                        </p:tgtEl>
                                      </p:cBhvr>
                                    </p:animEffect>
                                  </p:childTnLst>
                                  <p:subTnLst>
                                    <p:animClr clrSpc="rgb" dir="cw">
                                      <p:cBhvr override="childStyle">
                                        <p:cTn dur="1" fill="hold" display="0" masterRel="nextClick" afterEffect="1"/>
                                        <p:tgtEl>
                                          <p:spTgt spid="528388">
                                            <p:txEl>
                                              <p:pRg st="4" end="4"/>
                                            </p:txEl>
                                          </p:spTgt>
                                        </p:tgtEl>
                                        <p:attrNameLst>
                                          <p:attrName>ppt_c</p:attrName>
                                        </p:attrNameLst>
                                      </p:cBhvr>
                                      <p:to>
                                        <a:schemeClr val="tx1"/>
                                      </p:to>
                                    </p:animClr>
                                  </p:subTnLst>
                                </p:cTn>
                              </p:par>
                              <p:par>
                                <p:cTn id="17" presetID="22" presetClass="entr" presetSubtype="8" fill="hold" grpId="0" nodeType="withEffect">
                                  <p:stCondLst>
                                    <p:cond delay="0"/>
                                  </p:stCondLst>
                                  <p:childTnLst>
                                    <p:set>
                                      <p:cBhvr>
                                        <p:cTn id="18" dur="1" fill="hold">
                                          <p:stCondLst>
                                            <p:cond delay="0"/>
                                          </p:stCondLst>
                                        </p:cTn>
                                        <p:tgtEl>
                                          <p:spTgt spid="528388">
                                            <p:txEl>
                                              <p:pRg st="5" end="5"/>
                                            </p:txEl>
                                          </p:spTgt>
                                        </p:tgtEl>
                                        <p:attrNameLst>
                                          <p:attrName>style.visibility</p:attrName>
                                        </p:attrNameLst>
                                      </p:cBhvr>
                                      <p:to>
                                        <p:strVal val="visible"/>
                                      </p:to>
                                    </p:set>
                                    <p:animEffect transition="in" filter="wipe(left)">
                                      <p:cBhvr>
                                        <p:cTn id="19" dur="2000"/>
                                        <p:tgtEl>
                                          <p:spTgt spid="528388">
                                            <p:txEl>
                                              <p:pRg st="5" end="5"/>
                                            </p:txEl>
                                          </p:spTgt>
                                        </p:tgtEl>
                                      </p:cBhvr>
                                    </p:animEffect>
                                  </p:childTnLst>
                                  <p:subTnLst>
                                    <p:animClr clrSpc="rgb" dir="cw">
                                      <p:cBhvr override="childStyle">
                                        <p:cTn dur="1" fill="hold" display="0" masterRel="nextClick" afterEffect="1"/>
                                        <p:tgtEl>
                                          <p:spTgt spid="528388">
                                            <p:txEl>
                                              <p:pRg st="5" end="5"/>
                                            </p:txEl>
                                          </p:spTgt>
                                        </p:tgtEl>
                                        <p:attrNameLst>
                                          <p:attrName>ppt_c</p:attrName>
                                        </p:attrNameLst>
                                      </p:cBhvr>
                                      <p:to>
                                        <a:schemeClr val="tx1"/>
                                      </p:to>
                                    </p:animClr>
                                  </p:subTnLst>
                                </p:cTn>
                              </p:par>
                              <p:par>
                                <p:cTn id="20" presetID="22" presetClass="entr" presetSubtype="8" fill="hold" grpId="0" nodeType="withEffect">
                                  <p:stCondLst>
                                    <p:cond delay="0"/>
                                  </p:stCondLst>
                                  <p:childTnLst>
                                    <p:set>
                                      <p:cBhvr>
                                        <p:cTn id="21" dur="1" fill="hold">
                                          <p:stCondLst>
                                            <p:cond delay="0"/>
                                          </p:stCondLst>
                                        </p:cTn>
                                        <p:tgtEl>
                                          <p:spTgt spid="528388">
                                            <p:txEl>
                                              <p:pRg st="6" end="6"/>
                                            </p:txEl>
                                          </p:spTgt>
                                        </p:tgtEl>
                                        <p:attrNameLst>
                                          <p:attrName>style.visibility</p:attrName>
                                        </p:attrNameLst>
                                      </p:cBhvr>
                                      <p:to>
                                        <p:strVal val="visible"/>
                                      </p:to>
                                    </p:set>
                                    <p:animEffect transition="in" filter="wipe(left)">
                                      <p:cBhvr>
                                        <p:cTn id="22" dur="2000"/>
                                        <p:tgtEl>
                                          <p:spTgt spid="528388">
                                            <p:txEl>
                                              <p:pRg st="6" end="6"/>
                                            </p:txEl>
                                          </p:spTgt>
                                        </p:tgtEl>
                                      </p:cBhvr>
                                    </p:animEffect>
                                  </p:childTnLst>
                                  <p:subTnLst>
                                    <p:animClr clrSpc="rgb" dir="cw">
                                      <p:cBhvr override="childStyle">
                                        <p:cTn dur="1" fill="hold" display="0" masterRel="nextClick" afterEffect="1"/>
                                        <p:tgtEl>
                                          <p:spTgt spid="528388">
                                            <p:txEl>
                                              <p:pRg st="6" end="6"/>
                                            </p:txEl>
                                          </p:spTgt>
                                        </p:tgtEl>
                                        <p:attrNameLst>
                                          <p:attrName>ppt_c</p:attrName>
                                        </p:attrNameLst>
                                      </p:cBhvr>
                                      <p:to>
                                        <a:schemeClr val="tx1"/>
                                      </p:to>
                                    </p:animClr>
                                  </p:subTnLst>
                                </p:cTn>
                              </p:par>
                              <p:par>
                                <p:cTn id="23" presetID="22" presetClass="entr" presetSubtype="8" fill="hold" grpId="0" nodeType="withEffect">
                                  <p:stCondLst>
                                    <p:cond delay="0"/>
                                  </p:stCondLst>
                                  <p:childTnLst>
                                    <p:set>
                                      <p:cBhvr>
                                        <p:cTn id="24" dur="1" fill="hold">
                                          <p:stCondLst>
                                            <p:cond delay="0"/>
                                          </p:stCondLst>
                                        </p:cTn>
                                        <p:tgtEl>
                                          <p:spTgt spid="528388">
                                            <p:txEl>
                                              <p:pRg st="8" end="8"/>
                                            </p:txEl>
                                          </p:spTgt>
                                        </p:tgtEl>
                                        <p:attrNameLst>
                                          <p:attrName>style.visibility</p:attrName>
                                        </p:attrNameLst>
                                      </p:cBhvr>
                                      <p:to>
                                        <p:strVal val="visible"/>
                                      </p:to>
                                    </p:set>
                                    <p:animEffect transition="in" filter="wipe(left)">
                                      <p:cBhvr>
                                        <p:cTn id="25" dur="2000"/>
                                        <p:tgtEl>
                                          <p:spTgt spid="528388">
                                            <p:txEl>
                                              <p:pRg st="8" end="8"/>
                                            </p:txEl>
                                          </p:spTgt>
                                        </p:tgtEl>
                                      </p:cBhvr>
                                    </p:animEffect>
                                  </p:childTnLst>
                                  <p:subTnLst>
                                    <p:animClr clrSpc="rgb" dir="cw">
                                      <p:cBhvr override="childStyle">
                                        <p:cTn dur="1" fill="hold" display="0" masterRel="nextClick" afterEffect="1"/>
                                        <p:tgtEl>
                                          <p:spTgt spid="528388">
                                            <p:txEl>
                                              <p:pRg st="8" end="8"/>
                                            </p:txEl>
                                          </p:spTgt>
                                        </p:tgtEl>
                                        <p:attrNameLst>
                                          <p:attrName>ppt_c</p:attrName>
                                        </p:attrNameLst>
                                      </p:cBhvr>
                                      <p:to>
                                        <a:schemeClr val="tx1"/>
                                      </p:to>
                                    </p:animClr>
                                  </p:subTnLst>
                                </p:cTn>
                              </p:par>
                              <p:par>
                                <p:cTn id="26" presetID="22" presetClass="entr" presetSubtype="8" fill="hold" grpId="0" nodeType="withEffect">
                                  <p:stCondLst>
                                    <p:cond delay="0"/>
                                  </p:stCondLst>
                                  <p:childTnLst>
                                    <p:set>
                                      <p:cBhvr>
                                        <p:cTn id="27" dur="1" fill="hold">
                                          <p:stCondLst>
                                            <p:cond delay="0"/>
                                          </p:stCondLst>
                                        </p:cTn>
                                        <p:tgtEl>
                                          <p:spTgt spid="528388">
                                            <p:txEl>
                                              <p:pRg st="9" end="9"/>
                                            </p:txEl>
                                          </p:spTgt>
                                        </p:tgtEl>
                                        <p:attrNameLst>
                                          <p:attrName>style.visibility</p:attrName>
                                        </p:attrNameLst>
                                      </p:cBhvr>
                                      <p:to>
                                        <p:strVal val="visible"/>
                                      </p:to>
                                    </p:set>
                                    <p:animEffect transition="in" filter="wipe(left)">
                                      <p:cBhvr>
                                        <p:cTn id="28" dur="2000"/>
                                        <p:tgtEl>
                                          <p:spTgt spid="528388">
                                            <p:txEl>
                                              <p:pRg st="9" end="9"/>
                                            </p:txEl>
                                          </p:spTgt>
                                        </p:tgtEl>
                                      </p:cBhvr>
                                    </p:animEffect>
                                  </p:childTnLst>
                                  <p:subTnLst>
                                    <p:animClr clrSpc="rgb" dir="cw">
                                      <p:cBhvr override="childStyle">
                                        <p:cTn dur="1" fill="hold" display="0" masterRel="nextClick" afterEffect="1"/>
                                        <p:tgtEl>
                                          <p:spTgt spid="528388">
                                            <p:txEl>
                                              <p:pRg st="9" end="9"/>
                                            </p:txEl>
                                          </p:spTgt>
                                        </p:tgtEl>
                                        <p:attrNameLst>
                                          <p:attrName>ppt_c</p:attrName>
                                        </p:attrNameLst>
                                      </p:cBhvr>
                                      <p:to>
                                        <a:schemeClr val="tx1"/>
                                      </p:to>
                                    </p:animClr>
                                  </p:subTnLst>
                                </p:cTn>
                              </p:par>
                              <p:par>
                                <p:cTn id="29" presetID="22" presetClass="entr" presetSubtype="8" fill="hold" grpId="0" nodeType="withEffect">
                                  <p:stCondLst>
                                    <p:cond delay="0"/>
                                  </p:stCondLst>
                                  <p:childTnLst>
                                    <p:set>
                                      <p:cBhvr>
                                        <p:cTn id="30" dur="1" fill="hold">
                                          <p:stCondLst>
                                            <p:cond delay="0"/>
                                          </p:stCondLst>
                                        </p:cTn>
                                        <p:tgtEl>
                                          <p:spTgt spid="528388">
                                            <p:txEl>
                                              <p:pRg st="10" end="10"/>
                                            </p:txEl>
                                          </p:spTgt>
                                        </p:tgtEl>
                                        <p:attrNameLst>
                                          <p:attrName>style.visibility</p:attrName>
                                        </p:attrNameLst>
                                      </p:cBhvr>
                                      <p:to>
                                        <p:strVal val="visible"/>
                                      </p:to>
                                    </p:set>
                                    <p:animEffect transition="in" filter="wipe(left)">
                                      <p:cBhvr>
                                        <p:cTn id="31" dur="2000"/>
                                        <p:tgtEl>
                                          <p:spTgt spid="528388">
                                            <p:txEl>
                                              <p:pRg st="10" end="10"/>
                                            </p:txEl>
                                          </p:spTgt>
                                        </p:tgtEl>
                                      </p:cBhvr>
                                    </p:animEffect>
                                  </p:childTnLst>
                                  <p:subTnLst>
                                    <p:animClr clrSpc="rgb" dir="cw">
                                      <p:cBhvr override="childStyle">
                                        <p:cTn dur="1" fill="hold" display="0" masterRel="nextClick" afterEffect="1"/>
                                        <p:tgtEl>
                                          <p:spTgt spid="528388">
                                            <p:txEl>
                                              <p:pRg st="10" end="10"/>
                                            </p:txEl>
                                          </p:spTgt>
                                        </p:tgtEl>
                                        <p:attrNameLst>
                                          <p:attrName>ppt_c</p:attrName>
                                        </p:attrNameLst>
                                      </p:cBhvr>
                                      <p:to>
                                        <a:schemeClr val="tx1"/>
                                      </p:to>
                                    </p:animClr>
                                  </p:sub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389126"/>
                                        </p:tgtEl>
                                        <p:attrNameLst>
                                          <p:attrName>style.visibility</p:attrName>
                                        </p:attrNameLst>
                                      </p:cBhvr>
                                      <p:to>
                                        <p:strVal val="visible"/>
                                      </p:to>
                                    </p:set>
                                    <p:anim calcmode="lin" valueType="num">
                                      <p:cBhvr>
                                        <p:cTn id="36" dur="1000" fill="hold"/>
                                        <p:tgtEl>
                                          <p:spTgt spid="389126"/>
                                        </p:tgtEl>
                                        <p:attrNameLst>
                                          <p:attrName>ppt_w</p:attrName>
                                        </p:attrNameLst>
                                      </p:cBhvr>
                                      <p:tavLst>
                                        <p:tav tm="0">
                                          <p:val>
                                            <p:strVal val="#ppt_w*0.70"/>
                                          </p:val>
                                        </p:tav>
                                        <p:tav tm="100000">
                                          <p:val>
                                            <p:strVal val="#ppt_w"/>
                                          </p:val>
                                        </p:tav>
                                      </p:tavLst>
                                    </p:anim>
                                    <p:anim calcmode="lin" valueType="num">
                                      <p:cBhvr>
                                        <p:cTn id="37" dur="1000" fill="hold"/>
                                        <p:tgtEl>
                                          <p:spTgt spid="389126"/>
                                        </p:tgtEl>
                                        <p:attrNameLst>
                                          <p:attrName>ppt_h</p:attrName>
                                        </p:attrNameLst>
                                      </p:cBhvr>
                                      <p:tavLst>
                                        <p:tav tm="0">
                                          <p:val>
                                            <p:strVal val="#ppt_h"/>
                                          </p:val>
                                        </p:tav>
                                        <p:tav tm="100000">
                                          <p:val>
                                            <p:strVal val="#ppt_h"/>
                                          </p:val>
                                        </p:tav>
                                      </p:tavLst>
                                    </p:anim>
                                    <p:animEffect transition="in" filter="fade">
                                      <p:cBhvr>
                                        <p:cTn id="38" dur="1000"/>
                                        <p:tgtEl>
                                          <p:spTgt spid="389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26" grpId="0" animBg="1"/>
      <p:bldP spid="528388" grpId="0" uiExpand="1" build="p"/>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8269" name="Group 173"/>
          <p:cNvGraphicFramePr>
            <a:graphicFrameLocks noGrp="1"/>
          </p:cNvGraphicFramePr>
          <p:nvPr>
            <p:ph sz="half" idx="4294967295"/>
          </p:nvPr>
        </p:nvGraphicFramePr>
        <p:xfrm>
          <a:off x="468313" y="981075"/>
          <a:ext cx="8242300" cy="5122868"/>
        </p:xfrm>
        <a:graphic>
          <a:graphicData uri="http://schemas.openxmlformats.org/drawingml/2006/table">
            <a:tbl>
              <a:tblPr/>
              <a:tblGrid>
                <a:gridCol w="2763837"/>
                <a:gridCol w="1827213"/>
                <a:gridCol w="1825625"/>
                <a:gridCol w="1825625"/>
              </a:tblGrid>
              <a:tr h="604838">
                <a:tc>
                  <a:txBody>
                    <a:bodyPr/>
                    <a:lstStyle/>
                    <a:p>
                      <a:pPr marL="0" marR="0" lvl="0" indent="0" algn="l" defTabSz="3870325" rtl="0" eaLnBrk="0" fontAlgn="base" latinLnBrk="0" hangingPunct="0">
                        <a:lnSpc>
                          <a:spcPct val="100000"/>
                        </a:lnSpc>
                        <a:spcBef>
                          <a:spcPts val="400"/>
                        </a:spcBef>
                        <a:spcAft>
                          <a:spcPct val="0"/>
                        </a:spcAft>
                        <a:buClr>
                          <a:schemeClr val="accent1"/>
                        </a:buClr>
                        <a:buSzPct val="68000"/>
                        <a:buFont typeface="Wingdings" pitchFamily="2" charset="2"/>
                        <a:buNone/>
                        <a:tabLst/>
                      </a:pPr>
                      <a:endParaRPr kumimoji="0" lang="en-US" sz="1600" b="0" i="0" u="none" strike="noStrike" cap="none" normalizeH="0" baseline="0" smtClean="0">
                        <a:ln>
                          <a:noFill/>
                        </a:ln>
                        <a:solidFill>
                          <a:srgbClr val="000000"/>
                        </a:solidFill>
                        <a:effectLst/>
                        <a:latin typeface="Arial" charset="0"/>
                        <a:ea typeface="ＭＳ Ｐゴシック"/>
                        <a:cs typeface="ＭＳ Ｐゴシック"/>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Master Trust SIPP</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Family SIPP</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SSAS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2588">
                <a:tc>
                  <a:txBody>
                    <a:bodyPr/>
                    <a:lstStyle/>
                    <a:p>
                      <a:pPr marL="0" marR="0" lvl="0" indent="0" algn="l"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Personal Arrangement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1" i="0" u="none" strike="noStrike" cap="none" normalizeH="0" baseline="0" smtClean="0">
                          <a:ln>
                            <a:noFill/>
                          </a:ln>
                          <a:solidFill>
                            <a:srgbClr val="000000"/>
                          </a:solidFill>
                          <a:effectLst/>
                          <a:latin typeface="Arial" charset="0"/>
                          <a:ea typeface="ＭＳ Ｐゴシック"/>
                          <a:cs typeface="Times New Roman" pitchFamily="18" charset="0"/>
                        </a:rPr>
                        <a:t>N*</a:t>
                      </a:r>
                      <a:endPar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r>
              <a:tr h="376238">
                <a:tc>
                  <a:txBody>
                    <a:bodyPr/>
                    <a:lstStyle/>
                    <a:p>
                      <a:pPr marL="0" marR="0" lvl="0" indent="0" algn="l"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No Trustee Duties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1" i="0" u="none" strike="noStrike" cap="none" normalizeH="0" baseline="0" smtClean="0">
                          <a:ln>
                            <a:noFill/>
                          </a:ln>
                          <a:solidFill>
                            <a:srgbClr val="000000"/>
                          </a:solidFill>
                          <a:effectLst/>
                          <a:latin typeface="Arial" charset="0"/>
                          <a:ea typeface="ＭＳ Ｐゴシック"/>
                          <a:cs typeface="Times New Roman" pitchFamily="18" charset="0"/>
                        </a:rPr>
                        <a:t>N</a:t>
                      </a:r>
                      <a:endPar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r>
              <a:tr h="366713">
                <a:tc>
                  <a:txBody>
                    <a:bodyPr/>
                    <a:lstStyle/>
                    <a:p>
                      <a:pPr marL="0" marR="0" lvl="0" indent="0" algn="l"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Individual RPS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1" i="0" u="none" strike="noStrike" cap="none" normalizeH="0" baseline="0" smtClean="0">
                          <a:ln>
                            <a:noFill/>
                          </a:ln>
                          <a:solidFill>
                            <a:srgbClr val="000000"/>
                          </a:solidFill>
                          <a:effectLst/>
                          <a:latin typeface="Arial" charset="0"/>
                          <a:ea typeface="ＭＳ Ｐゴシック"/>
                          <a:cs typeface="Times New Roman" pitchFamily="18" charset="0"/>
                        </a:rPr>
                        <a:t>N</a:t>
                      </a:r>
                      <a:endPar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85763">
                <a:tc>
                  <a:txBody>
                    <a:bodyPr/>
                    <a:lstStyle/>
                    <a:p>
                      <a:pPr marL="0" marR="0" lvl="0" indent="0" algn="l"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Include Protected Rights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1" i="0" u="none" strike="noStrike" cap="none" normalizeH="0" baseline="0" smtClean="0">
                          <a:ln>
                            <a:noFill/>
                          </a:ln>
                          <a:solidFill>
                            <a:srgbClr val="000000"/>
                          </a:solidFill>
                          <a:effectLst/>
                          <a:latin typeface="Arial" charset="0"/>
                          <a:ea typeface="ＭＳ Ｐゴシック"/>
                          <a:cs typeface="Times New Roman" pitchFamily="18" charset="0"/>
                        </a:rPr>
                        <a:t>N</a:t>
                      </a:r>
                      <a:endPar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r>
              <a:tr h="374650">
                <a:tc>
                  <a:txBody>
                    <a:bodyPr/>
                    <a:lstStyle/>
                    <a:p>
                      <a:pPr marL="0" marR="0" lvl="0" indent="0" algn="l"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Commercial Property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66713">
                <a:tc>
                  <a:txBody>
                    <a:bodyPr/>
                    <a:lstStyle/>
                    <a:p>
                      <a:pPr marL="0" marR="0" lvl="0" indent="0" algn="l"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Borrowing</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85763">
                <a:tc>
                  <a:txBody>
                    <a:bodyPr/>
                    <a:lstStyle/>
                    <a:p>
                      <a:pPr marL="0" marR="0" lvl="0" indent="0" algn="l"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Loanbacks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1" i="0" u="none" strike="noStrike" cap="none" normalizeH="0" baseline="0" smtClean="0">
                          <a:ln>
                            <a:noFill/>
                          </a:ln>
                          <a:solidFill>
                            <a:srgbClr val="000000"/>
                          </a:solidFill>
                          <a:effectLst/>
                          <a:latin typeface="Arial" charset="0"/>
                          <a:ea typeface="ＭＳ Ｐゴシック"/>
                          <a:cs typeface="Times New Roman" pitchFamily="18" charset="0"/>
                        </a:rPr>
                        <a:t>N</a:t>
                      </a:r>
                      <a:endPar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1" i="0" u="none" strike="noStrike" cap="none" normalizeH="0" baseline="0" smtClean="0">
                          <a:ln>
                            <a:noFill/>
                          </a:ln>
                          <a:solidFill>
                            <a:srgbClr val="000000"/>
                          </a:solidFill>
                          <a:effectLst/>
                          <a:latin typeface="Arial" charset="0"/>
                          <a:ea typeface="ＭＳ Ｐゴシック"/>
                          <a:cs typeface="Times New Roman" pitchFamily="18" charset="0"/>
                        </a:rPr>
                        <a:t>N</a:t>
                      </a:r>
                      <a:endPar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76238">
                <a:tc>
                  <a:txBody>
                    <a:bodyPr/>
                    <a:lstStyle/>
                    <a:p>
                      <a:pPr marL="0" marR="0" lvl="0" indent="0" algn="l"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DFMs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76238">
                <a:tc>
                  <a:txBody>
                    <a:bodyPr/>
                    <a:lstStyle/>
                    <a:p>
                      <a:pPr marL="0" marR="0" lvl="0" indent="0" algn="l"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Pooling</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1" i="0" u="none" strike="noStrike" cap="none" normalizeH="0" baseline="0" smtClean="0">
                          <a:ln>
                            <a:noFill/>
                          </a:ln>
                          <a:solidFill>
                            <a:srgbClr val="000000"/>
                          </a:solidFill>
                          <a:effectLst/>
                          <a:latin typeface="Arial" charset="0"/>
                          <a:ea typeface="ＭＳ Ｐゴシック"/>
                          <a:cs typeface="Times New Roman" pitchFamily="18" charset="0"/>
                        </a:rPr>
                        <a:t>N</a:t>
                      </a:r>
                      <a:endPar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77825">
                <a:tc>
                  <a:txBody>
                    <a:bodyPr/>
                    <a:lstStyle/>
                    <a:p>
                      <a:pPr marL="0" marR="0" lvl="0" indent="0" algn="l"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Capped drawdown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69888">
                <a:tc>
                  <a:txBody>
                    <a:bodyPr/>
                    <a:lstStyle/>
                    <a:p>
                      <a:pPr marL="0" marR="0" lvl="0" indent="0" algn="l"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Flexible drawdown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79413">
                <a:tc>
                  <a:txBody>
                    <a:bodyPr/>
                    <a:lstStyle/>
                    <a:p>
                      <a:pPr marL="0" marR="0" lvl="0" indent="0" algn="l"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Scheme Pension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1" i="0" u="none" strike="noStrike" cap="none" normalizeH="0" baseline="0" smtClean="0">
                          <a:ln>
                            <a:noFill/>
                          </a:ln>
                          <a:solidFill>
                            <a:srgbClr val="000000"/>
                          </a:solidFill>
                          <a:effectLst/>
                          <a:latin typeface="Arial" charset="0"/>
                          <a:ea typeface="ＭＳ Ｐゴシック"/>
                          <a:cs typeface="Times New Roman" pitchFamily="18" charset="0"/>
                        </a:rPr>
                        <a:t>N</a:t>
                      </a:r>
                      <a:endPar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0" fontAlgn="base" latinLnBrk="0" hangingPunct="0">
                        <a:lnSpc>
                          <a:spcPct val="100000"/>
                        </a:lnSpc>
                        <a:spcBef>
                          <a:spcPts val="400"/>
                        </a:spcBef>
                        <a:spcAft>
                          <a:spcPct val="0"/>
                        </a:spcAft>
                        <a:buClrTx/>
                        <a:buSzPct val="68000"/>
                        <a:buFontTx/>
                        <a:buNone/>
                        <a:tabLst/>
                      </a:pPr>
                      <a:r>
                        <a:rPr kumimoji="0" lang="en-GB" sz="1600" b="0" i="0" u="none" strike="noStrike" cap="none" normalizeH="0" baseline="0" smtClean="0">
                          <a:ln>
                            <a:noFill/>
                          </a:ln>
                          <a:solidFill>
                            <a:srgbClr val="000000"/>
                          </a:solidFill>
                          <a:effectLst/>
                          <a:latin typeface="Arial" charset="0"/>
                          <a:ea typeface="ＭＳ Ｐゴシック"/>
                          <a:cs typeface="Times New Roman" pitchFamily="18" charset="0"/>
                        </a:rPr>
                        <a: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bl>
          </a:graphicData>
        </a:graphic>
      </p:graphicFrame>
      <p:sp>
        <p:nvSpPr>
          <p:cNvPr id="31988" name="Oval 244"/>
          <p:cNvSpPr>
            <a:spLocks noChangeArrowheads="1"/>
          </p:cNvSpPr>
          <p:nvPr/>
        </p:nvSpPr>
        <p:spPr bwMode="auto">
          <a:xfrm>
            <a:off x="323850" y="5589588"/>
            <a:ext cx="8569325" cy="576262"/>
          </a:xfrm>
          <a:prstGeom prst="ellipse">
            <a:avLst/>
          </a:prstGeom>
          <a:noFill/>
          <a:ln w="38100">
            <a:solidFill>
              <a:srgbClr val="000000"/>
            </a:solidFill>
            <a:round/>
            <a:headEnd/>
            <a:tailEnd/>
          </a:ln>
        </p:spPr>
        <p:txBody>
          <a:bodyPr wrap="none" anchor="ctr"/>
          <a:lstStyle/>
          <a:p>
            <a:pPr algn="ctr"/>
            <a:endParaRPr lang="en-US" b="1">
              <a:solidFill>
                <a:schemeClr val="tx1"/>
              </a:solidFill>
            </a:endParaRPr>
          </a:p>
        </p:txBody>
      </p:sp>
      <p:sp>
        <p:nvSpPr>
          <p:cNvPr id="390218" name="Rectangle 262"/>
          <p:cNvSpPr>
            <a:spLocks noChangeArrowheads="1"/>
          </p:cNvSpPr>
          <p:nvPr/>
        </p:nvSpPr>
        <p:spPr bwMode="auto">
          <a:xfrm>
            <a:off x="6011863" y="6308725"/>
            <a:ext cx="2884487" cy="304800"/>
          </a:xfrm>
          <a:prstGeom prst="rect">
            <a:avLst/>
          </a:prstGeom>
          <a:noFill/>
          <a:ln w="12700">
            <a:noFill/>
            <a:miter lim="800000"/>
            <a:headEnd/>
            <a:tailEnd/>
          </a:ln>
        </p:spPr>
        <p:txBody>
          <a:bodyPr wrap="none" anchor="ctr">
            <a:spAutoFit/>
          </a:bodyPr>
          <a:lstStyle/>
          <a:p>
            <a:r>
              <a:rPr lang="en-GB" sz="1400" b="1">
                <a:solidFill>
                  <a:schemeClr val="tx1"/>
                </a:solidFill>
                <a:cs typeface="Times New Roman" pitchFamily="18" charset="0"/>
              </a:rPr>
              <a:t>* sponsoring Employer required</a:t>
            </a:r>
            <a:endParaRPr lang="en-GB" sz="1400" b="1">
              <a:solidFill>
                <a:schemeClr val="tx1"/>
              </a:solidFill>
            </a:endParaRPr>
          </a:p>
        </p:txBody>
      </p:sp>
      <p:sp>
        <p:nvSpPr>
          <p:cNvPr id="390219" name="Text Box 3"/>
          <p:cNvSpPr txBox="1">
            <a:spLocks noChangeArrowheads="1"/>
          </p:cNvSpPr>
          <p:nvPr/>
        </p:nvSpPr>
        <p:spPr bwMode="auto">
          <a:xfrm>
            <a:off x="179388" y="260350"/>
            <a:ext cx="8208962"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Which route is the best fit? </a:t>
            </a:r>
            <a:endParaRPr lang="en-US" sz="3600" b="1">
              <a:solidFill>
                <a:schemeClr val="tx1"/>
              </a:solidFill>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988"/>
                                        </p:tgtEl>
                                        <p:attrNameLst>
                                          <p:attrName>style.visibility</p:attrName>
                                        </p:attrNameLst>
                                      </p:cBhvr>
                                      <p:to>
                                        <p:strVal val="visible"/>
                                      </p:to>
                                    </p:set>
                                    <p:animEffect transition="in" filter="blinds(horizontal)">
                                      <p:cBhvr>
                                        <p:cTn id="7" dur="500"/>
                                        <p:tgtEl>
                                          <p:spTgt spid="3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88" grpId="0" animBg="1"/>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4"/>
          <p:cNvSpPr>
            <a:spLocks noGrp="1" noChangeArrowheads="1"/>
          </p:cNvSpPr>
          <p:nvPr>
            <p:ph type="body" idx="4294967295"/>
          </p:nvPr>
        </p:nvSpPr>
        <p:spPr>
          <a:xfrm>
            <a:off x="468313" y="1484313"/>
            <a:ext cx="8424862" cy="2376487"/>
          </a:xfrm>
        </p:spPr>
        <p:txBody>
          <a:bodyPr lIns="0" tIns="0" rIns="0" bIns="0"/>
          <a:lstStyle/>
          <a:p>
            <a:pPr marL="290513" indent="-290513" defTabSz="3870325">
              <a:buClr>
                <a:srgbClr val="000000"/>
              </a:buClr>
              <a:buFont typeface="Wingdings 3" pitchFamily="18" charset="2"/>
              <a:buNone/>
            </a:pPr>
            <a:r>
              <a:rPr lang="en-GB" sz="2500" b="1" smtClean="0">
                <a:latin typeface="Arial" charset="0"/>
              </a:rPr>
              <a:t>Definition:</a:t>
            </a:r>
          </a:p>
          <a:p>
            <a:pPr marL="290513" indent="-290513" defTabSz="3870325">
              <a:buClr>
                <a:srgbClr val="007DC3"/>
              </a:buClr>
              <a:buFont typeface="Wingdings 3" pitchFamily="18" charset="2"/>
              <a:buChar char="}"/>
            </a:pPr>
            <a:r>
              <a:rPr lang="en-GB" sz="2500" smtClean="0">
                <a:latin typeface="Arial" charset="0"/>
              </a:rPr>
              <a:t>Must be paid for the life of the member (or dependant)</a:t>
            </a:r>
          </a:p>
          <a:p>
            <a:pPr marL="290513" indent="-290513" defTabSz="3870325">
              <a:buClr>
                <a:srgbClr val="007DC3"/>
              </a:buClr>
              <a:buFont typeface="Wingdings 3" pitchFamily="18" charset="2"/>
              <a:buChar char="}"/>
            </a:pPr>
            <a:r>
              <a:rPr lang="en-GB" sz="2500" smtClean="0">
                <a:latin typeface="Arial" charset="0"/>
              </a:rPr>
              <a:t>Must be paid at least annually</a:t>
            </a:r>
          </a:p>
          <a:p>
            <a:pPr marL="290513" indent="-290513" defTabSz="3870325">
              <a:buClr>
                <a:srgbClr val="007DC3"/>
              </a:buClr>
              <a:buFont typeface="Wingdings 3" pitchFamily="18" charset="2"/>
              <a:buChar char="}"/>
            </a:pPr>
            <a:r>
              <a:rPr lang="en-GB" sz="2500" smtClean="0">
                <a:latin typeface="Arial" charset="0"/>
              </a:rPr>
              <a:t>Must not be capable of being reduced year on year – except in specific circumstances </a:t>
            </a:r>
          </a:p>
          <a:p>
            <a:pPr marL="290513" indent="-290513" defTabSz="3870325">
              <a:buClr>
                <a:srgbClr val="007DC3"/>
              </a:buClr>
              <a:buFont typeface="Wingdings 3" pitchFamily="18" charset="2"/>
              <a:buChar char="}"/>
            </a:pPr>
            <a:endParaRPr lang="en-GB" sz="2500" smtClean="0">
              <a:latin typeface="Arial" charset="0"/>
            </a:endParaRPr>
          </a:p>
          <a:p>
            <a:pPr marL="290513" indent="-290513" defTabSz="3870325">
              <a:buClr>
                <a:srgbClr val="000000"/>
              </a:buClr>
              <a:buFont typeface="Wingdings 3" pitchFamily="18" charset="2"/>
              <a:buNone/>
            </a:pPr>
            <a:endParaRPr lang="en-GB" sz="2500" b="1" smtClean="0">
              <a:latin typeface="Arial" charset="0"/>
            </a:endParaRPr>
          </a:p>
        </p:txBody>
      </p:sp>
      <p:sp>
        <p:nvSpPr>
          <p:cNvPr id="391170" name="Text Box 3"/>
          <p:cNvSpPr txBox="1">
            <a:spLocks noChangeArrowheads="1"/>
          </p:cNvSpPr>
          <p:nvPr/>
        </p:nvSpPr>
        <p:spPr bwMode="auto">
          <a:xfrm>
            <a:off x="323850" y="260350"/>
            <a:ext cx="8424863" cy="1190625"/>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Scheme Pension from an individual trust based scheme </a:t>
            </a:r>
            <a:endParaRPr lang="en-US" sz="3600" b="1">
              <a:solidFill>
                <a:schemeClr val="tx1"/>
              </a:solidFill>
            </a:endParaRPr>
          </a:p>
        </p:txBody>
      </p:sp>
      <p:pic>
        <p:nvPicPr>
          <p:cNvPr id="391171" name="Picture 4" descr="AMPS Logo"/>
          <p:cNvPicPr>
            <a:picLocks noChangeAspect="1" noChangeArrowheads="1"/>
          </p:cNvPicPr>
          <p:nvPr/>
        </p:nvPicPr>
        <p:blipFill>
          <a:blip r:embed="rId2" cstate="print"/>
          <a:srcRect/>
          <a:stretch>
            <a:fillRect/>
          </a:stretch>
        </p:blipFill>
        <p:spPr bwMode="auto">
          <a:xfrm>
            <a:off x="4668838" y="6021388"/>
            <a:ext cx="4475162" cy="609600"/>
          </a:xfrm>
          <a:prstGeom prst="rect">
            <a:avLst/>
          </a:prstGeom>
          <a:noFill/>
          <a:ln w="9525">
            <a:noFill/>
            <a:miter lim="800000"/>
            <a:headEnd/>
            <a:tailEnd/>
          </a:ln>
        </p:spPr>
      </p:pic>
      <p:sp>
        <p:nvSpPr>
          <p:cNvPr id="2" name="Rectangle 4"/>
          <p:cNvSpPr>
            <a:spLocks noChangeArrowheads="1"/>
          </p:cNvSpPr>
          <p:nvPr/>
        </p:nvSpPr>
        <p:spPr bwMode="auto">
          <a:xfrm>
            <a:off x="323850" y="3716338"/>
            <a:ext cx="8424863" cy="2160587"/>
          </a:xfrm>
          <a:prstGeom prst="rect">
            <a:avLst/>
          </a:prstGeom>
          <a:noFill/>
          <a:ln w="9525">
            <a:noFill/>
            <a:miter lim="800000"/>
            <a:headEnd/>
            <a:tailEnd/>
          </a:ln>
        </p:spPr>
        <p:txBody>
          <a:bodyPr lIns="0" tIns="0" rIns="0" bIns="0"/>
          <a:lstStyle/>
          <a:p>
            <a:pPr marL="290513" indent="-290513" defTabSz="3870325">
              <a:lnSpc>
                <a:spcPct val="80000"/>
              </a:lnSpc>
              <a:spcBef>
                <a:spcPts val="400"/>
              </a:spcBef>
              <a:buClr>
                <a:srgbClr val="007DC3"/>
              </a:buClr>
              <a:buSzPct val="68000"/>
              <a:buFont typeface="Wingdings 3" pitchFamily="18" charset="2"/>
              <a:buChar char="}"/>
            </a:pPr>
            <a:endParaRPr lang="en-GB" sz="1700">
              <a:solidFill>
                <a:schemeClr val="tx1"/>
              </a:solidFill>
            </a:endParaRPr>
          </a:p>
          <a:p>
            <a:pPr marL="290513" indent="-290513" algn="ctr" defTabSz="3870325">
              <a:lnSpc>
                <a:spcPct val="80000"/>
              </a:lnSpc>
              <a:spcBef>
                <a:spcPts val="400"/>
              </a:spcBef>
              <a:buClr>
                <a:srgbClr val="000000"/>
              </a:buClr>
              <a:buSzPct val="68000"/>
              <a:buFont typeface="Wingdings 3" pitchFamily="18" charset="2"/>
              <a:buNone/>
            </a:pPr>
            <a:r>
              <a:rPr lang="en-GB" sz="1700" b="1">
                <a:solidFill>
                  <a:schemeClr val="tx1"/>
                </a:solidFill>
              </a:rPr>
              <a:t> </a:t>
            </a:r>
            <a:r>
              <a:rPr lang="en-GB" sz="2800" i="1">
                <a:solidFill>
                  <a:srgbClr val="6699FF"/>
                </a:solidFill>
              </a:rPr>
              <a:t>	“Scheme Pensions are intended to provide a stable and predictable source of pension income for the recipient. However, there are a number of circumstances in which schemes may want to reduce Scheme Pensions quite legitimately.”</a:t>
            </a:r>
            <a:r>
              <a:rPr lang="en-GB" sz="2800" b="1">
                <a:solidFill>
                  <a:schemeClr val="tx1"/>
                </a:solidFill>
              </a:rPr>
              <a:t> </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933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933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933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933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strVal val="#ppt_w*0.70"/>
                                          </p:val>
                                        </p:tav>
                                        <p:tav tm="100000">
                                          <p:val>
                                            <p:strVal val="#ppt_w"/>
                                          </p:val>
                                        </p:tav>
                                      </p:tavLst>
                                    </p:anim>
                                    <p:anim calcmode="lin" valueType="num">
                                      <p:cBhvr>
                                        <p:cTn id="18" dur="1000" fill="hold"/>
                                        <p:tgtEl>
                                          <p:spTgt spid="2"/>
                                        </p:tgtEl>
                                        <p:attrNameLst>
                                          <p:attrName>ppt_h</p:attrName>
                                        </p:attrNameLst>
                                      </p:cBhvr>
                                      <p:tavLst>
                                        <p:tav tm="0">
                                          <p:val>
                                            <p:strVal val="#ppt_h"/>
                                          </p:val>
                                        </p:tav>
                                        <p:tav tm="100000">
                                          <p:val>
                                            <p:strVal val="#ppt_h"/>
                                          </p:val>
                                        </p:tav>
                                      </p:tavLst>
                                    </p:anim>
                                    <p:animEffect transition="in" filter="fade">
                                      <p:cBhvr>
                                        <p:cTn id="1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4"/>
          <p:cNvSpPr>
            <a:spLocks noGrp="1" noChangeArrowheads="1"/>
          </p:cNvSpPr>
          <p:nvPr>
            <p:ph type="body" idx="4294967295"/>
          </p:nvPr>
        </p:nvSpPr>
        <p:spPr>
          <a:xfrm>
            <a:off x="457200" y="1484313"/>
            <a:ext cx="7924800" cy="4522787"/>
          </a:xfrm>
        </p:spPr>
        <p:txBody>
          <a:bodyPr lIns="0" tIns="0" rIns="0" bIns="0"/>
          <a:lstStyle/>
          <a:p>
            <a:pPr marL="342900" indent="-342900">
              <a:buClr>
                <a:srgbClr val="007DC3"/>
              </a:buClr>
              <a:buSzTx/>
              <a:buFont typeface="Wingdings 3" pitchFamily="18" charset="2"/>
              <a:buChar char="}"/>
            </a:pPr>
            <a:r>
              <a:rPr lang="en-GB" sz="2500" b="1" smtClean="0">
                <a:latin typeface="Arial" charset="0"/>
              </a:rPr>
              <a:t>Member agrees to exchange their interest in the fund in return for an agreement from the scheme to pay a certain pension for life</a:t>
            </a:r>
          </a:p>
          <a:p>
            <a:pPr marL="342900" indent="-342900">
              <a:buClr>
                <a:srgbClr val="007DC3"/>
              </a:buClr>
              <a:buSzTx/>
              <a:buFont typeface="Wingdings 3" pitchFamily="18" charset="2"/>
              <a:buChar char="}"/>
            </a:pPr>
            <a:endParaRPr lang="en-GB" sz="2500" b="1" smtClean="0">
              <a:latin typeface="Arial" charset="0"/>
            </a:endParaRPr>
          </a:p>
          <a:p>
            <a:pPr marL="342900" indent="-342900">
              <a:buClr>
                <a:srgbClr val="007DC3"/>
              </a:buClr>
              <a:buSzTx/>
              <a:buFont typeface="Wingdings 3" pitchFamily="18" charset="2"/>
              <a:buChar char="}"/>
            </a:pPr>
            <a:r>
              <a:rPr lang="en-GB" sz="2500" b="1" smtClean="0">
                <a:latin typeface="Arial" charset="0"/>
              </a:rPr>
              <a:t>When can you have it?</a:t>
            </a:r>
            <a:endParaRPr lang="en-GB" sz="2300" smtClean="0">
              <a:latin typeface="Arial" charset="0"/>
            </a:endParaRPr>
          </a:p>
          <a:p>
            <a:pPr marL="342900" indent="-342900">
              <a:buClr>
                <a:srgbClr val="007DC3"/>
              </a:buClr>
              <a:buSzTx/>
              <a:buFont typeface="Wingdings 3" pitchFamily="18" charset="2"/>
              <a:buChar char="}"/>
            </a:pPr>
            <a:endParaRPr lang="en-GB" sz="2300" smtClean="0">
              <a:latin typeface="Arial" charset="0"/>
            </a:endParaRPr>
          </a:p>
          <a:p>
            <a:pPr marL="742950" lvl="1" indent="-285750">
              <a:buClr>
                <a:srgbClr val="FF0000"/>
              </a:buClr>
              <a:buFontTx/>
              <a:buChar char="•"/>
            </a:pPr>
            <a:r>
              <a:rPr lang="en-GB" sz="2100" smtClean="0">
                <a:latin typeface="Arial" charset="0"/>
              </a:rPr>
              <a:t>It can be offered at outset when the pension commences</a:t>
            </a:r>
          </a:p>
          <a:p>
            <a:pPr marL="742950" lvl="1" indent="-285750">
              <a:buClr>
                <a:srgbClr val="FF0000"/>
              </a:buClr>
              <a:buFontTx/>
              <a:buChar char="•"/>
            </a:pPr>
            <a:r>
              <a:rPr lang="en-GB" sz="2100" smtClean="0">
                <a:latin typeface="Arial" charset="0"/>
              </a:rPr>
              <a:t>Following a period of drawdown </a:t>
            </a:r>
          </a:p>
          <a:p>
            <a:pPr marL="742950" lvl="1" indent="-285750">
              <a:buClr>
                <a:srgbClr val="FF0000"/>
              </a:buClr>
              <a:buFontTx/>
              <a:buChar char="•"/>
            </a:pPr>
            <a:r>
              <a:rPr lang="en-GB" sz="2100" smtClean="0">
                <a:latin typeface="Arial" charset="0"/>
              </a:rPr>
              <a:t>For surviving spouse/dependant </a:t>
            </a:r>
          </a:p>
          <a:p>
            <a:pPr marL="742950" lvl="1" indent="-285750">
              <a:buClr>
                <a:srgbClr val="FF0000"/>
              </a:buClr>
              <a:buFontTx/>
              <a:buChar char="•"/>
            </a:pPr>
            <a:r>
              <a:rPr lang="en-GB" sz="2100" smtClean="0">
                <a:latin typeface="Arial" charset="0"/>
              </a:rPr>
              <a:t>For a transferred dependant</a:t>
            </a:r>
          </a:p>
          <a:p>
            <a:pPr marL="342900" indent="-342900">
              <a:buClr>
                <a:srgbClr val="000000"/>
              </a:buClr>
              <a:buSzTx/>
            </a:pPr>
            <a:endParaRPr lang="en-GB" sz="2500" smtClean="0">
              <a:latin typeface="Arial" charset="0"/>
            </a:endParaRPr>
          </a:p>
          <a:p>
            <a:pPr marL="342900" indent="-342900">
              <a:buClr>
                <a:srgbClr val="000000"/>
              </a:buClr>
              <a:buSzTx/>
            </a:pPr>
            <a:endParaRPr lang="en-GB" sz="2500" b="1" smtClean="0"/>
          </a:p>
          <a:p>
            <a:pPr marL="342900" indent="-342900">
              <a:buClr>
                <a:srgbClr val="000000"/>
              </a:buClr>
              <a:buSzTx/>
              <a:buFont typeface="Wingdings 3" pitchFamily="18" charset="2"/>
              <a:buNone/>
            </a:pPr>
            <a:endParaRPr lang="en-GB" sz="2500" b="1" smtClean="0"/>
          </a:p>
          <a:p>
            <a:pPr marL="342900" indent="-342900">
              <a:buClr>
                <a:srgbClr val="000000"/>
              </a:buClr>
              <a:buSzTx/>
            </a:pPr>
            <a:endParaRPr lang="en-GB" sz="2500" b="1" smtClean="0"/>
          </a:p>
        </p:txBody>
      </p:sp>
      <p:sp>
        <p:nvSpPr>
          <p:cNvPr id="392194" name="Text Box 3"/>
          <p:cNvSpPr txBox="1">
            <a:spLocks noChangeArrowheads="1"/>
          </p:cNvSpPr>
          <p:nvPr/>
        </p:nvSpPr>
        <p:spPr bwMode="auto">
          <a:xfrm>
            <a:off x="323850" y="260350"/>
            <a:ext cx="8424863"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Scheme Pension</a:t>
            </a:r>
            <a:endParaRPr lang="en-US" sz="3600" b="1">
              <a:solidFill>
                <a:schemeClr val="tx1"/>
              </a:solidFill>
            </a:endParaRPr>
          </a:p>
        </p:txBody>
      </p:sp>
      <p:pic>
        <p:nvPicPr>
          <p:cNvPr id="392195" name="Picture 4" descr="AMPS Logo"/>
          <p:cNvPicPr>
            <a:picLocks noChangeAspect="1" noChangeArrowheads="1"/>
          </p:cNvPicPr>
          <p:nvPr/>
        </p:nvPicPr>
        <p:blipFill>
          <a:blip r:embed="rId2" cstate="print"/>
          <a:srcRect/>
          <a:stretch>
            <a:fillRect/>
          </a:stretch>
        </p:blipFill>
        <p:spPr bwMode="auto">
          <a:xfrm>
            <a:off x="4500563" y="5949950"/>
            <a:ext cx="4475162" cy="609600"/>
          </a:xfrm>
          <a:prstGeom prst="rect">
            <a:avLst/>
          </a:prstGeom>
          <a:noFill/>
          <a:ln w="9525">
            <a:noFill/>
            <a:miter lim="800000"/>
            <a:headEnd/>
            <a:tailEnd/>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6">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00356">
                                            <p:txEl>
                                              <p:pRg st="2" end="2"/>
                                            </p:txEl>
                                          </p:spTgt>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00356">
                                            <p:txEl>
                                              <p:pRg st="4" end="4"/>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00356">
                                            <p:txEl>
                                              <p:pRg st="5" end="5"/>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00356">
                                            <p:txEl>
                                              <p:pRg st="6" end="6"/>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0035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4"/>
          <p:cNvSpPr>
            <a:spLocks noGrp="1" noChangeArrowheads="1"/>
          </p:cNvSpPr>
          <p:nvPr>
            <p:ph type="body" idx="4294967295"/>
          </p:nvPr>
        </p:nvSpPr>
        <p:spPr>
          <a:xfrm>
            <a:off x="468313" y="1196975"/>
            <a:ext cx="8229600" cy="4278313"/>
          </a:xfrm>
        </p:spPr>
        <p:txBody>
          <a:bodyPr lIns="0" tIns="0" rIns="0" bIns="0"/>
          <a:lstStyle/>
          <a:p>
            <a:pPr marL="290513" indent="-290513" defTabSz="3870325">
              <a:lnSpc>
                <a:spcPct val="90000"/>
              </a:lnSpc>
              <a:buClr>
                <a:srgbClr val="007DC3"/>
              </a:buClr>
              <a:buSzTx/>
            </a:pPr>
            <a:r>
              <a:rPr lang="en-GB" sz="2400" b="1" smtClean="0">
                <a:latin typeface="Arial" charset="0"/>
              </a:rPr>
              <a:t>Factors influencing level of scheme pension:</a:t>
            </a:r>
          </a:p>
          <a:p>
            <a:pPr marL="290513" indent="-290513" defTabSz="3870325">
              <a:lnSpc>
                <a:spcPct val="90000"/>
              </a:lnSpc>
              <a:buClr>
                <a:srgbClr val="007DC3"/>
              </a:buClr>
              <a:buSzTx/>
            </a:pPr>
            <a:r>
              <a:rPr lang="en-GB" sz="2400" b="1" smtClean="0">
                <a:latin typeface="Arial" charset="0"/>
              </a:rPr>
              <a:t>Value of fund</a:t>
            </a:r>
          </a:p>
          <a:p>
            <a:pPr marL="958850" lvl="1" indent="-285750" defTabSz="3870325">
              <a:lnSpc>
                <a:spcPct val="90000"/>
              </a:lnSpc>
              <a:buClr>
                <a:srgbClr val="FF0000"/>
              </a:buClr>
            </a:pPr>
            <a:r>
              <a:rPr lang="en-GB" sz="2000" smtClean="0">
                <a:latin typeface="Arial" charset="0"/>
              </a:rPr>
              <a:t>Life expectancy based on age, gender and health</a:t>
            </a:r>
          </a:p>
          <a:p>
            <a:pPr marL="958850" lvl="1" indent="-285750" defTabSz="3870325">
              <a:lnSpc>
                <a:spcPct val="90000"/>
              </a:lnSpc>
              <a:buClr>
                <a:srgbClr val="FF0000"/>
              </a:buClr>
            </a:pPr>
            <a:r>
              <a:rPr lang="en-GB" sz="2000" smtClean="0">
                <a:latin typeface="Arial" charset="0"/>
              </a:rPr>
              <a:t>Prospective yield – actuarial flexibility minimum to maximum</a:t>
            </a:r>
          </a:p>
          <a:p>
            <a:pPr marL="958850" lvl="1" indent="-285750" defTabSz="3870325">
              <a:lnSpc>
                <a:spcPct val="90000"/>
              </a:lnSpc>
              <a:buClr>
                <a:srgbClr val="FF0000"/>
              </a:buClr>
            </a:pPr>
            <a:r>
              <a:rPr lang="en-GB" sz="2000" smtClean="0">
                <a:latin typeface="Arial" charset="0"/>
              </a:rPr>
              <a:t>Fund performance at reviews </a:t>
            </a:r>
          </a:p>
          <a:p>
            <a:pPr marL="958850" lvl="1" indent="-285750" defTabSz="3870325">
              <a:lnSpc>
                <a:spcPct val="90000"/>
              </a:lnSpc>
              <a:buClr>
                <a:srgbClr val="FF0000"/>
              </a:buClr>
            </a:pPr>
            <a:r>
              <a:rPr lang="en-GB" sz="2000" smtClean="0">
                <a:latin typeface="Arial" charset="0"/>
              </a:rPr>
              <a:t>Charges</a:t>
            </a:r>
          </a:p>
          <a:p>
            <a:pPr marL="958850" lvl="1" indent="-285750" defTabSz="3870325">
              <a:lnSpc>
                <a:spcPct val="90000"/>
              </a:lnSpc>
              <a:buClr>
                <a:srgbClr val="FF0000"/>
              </a:buClr>
            </a:pPr>
            <a:r>
              <a:rPr lang="en-GB" sz="2000" smtClean="0">
                <a:latin typeface="Arial" charset="0"/>
              </a:rPr>
              <a:t>IFA fees</a:t>
            </a:r>
          </a:p>
          <a:p>
            <a:pPr marL="958850" lvl="1" indent="-285750" defTabSz="3870325">
              <a:lnSpc>
                <a:spcPct val="90000"/>
              </a:lnSpc>
              <a:buClr>
                <a:srgbClr val="FF0000"/>
              </a:buClr>
            </a:pPr>
            <a:r>
              <a:rPr lang="en-GB" sz="2000" smtClean="0">
                <a:latin typeface="Arial" charset="0"/>
              </a:rPr>
              <a:t>Other members in Scheme Pension</a:t>
            </a:r>
          </a:p>
          <a:p>
            <a:pPr marL="958850" lvl="1" indent="-285750" defTabSz="3870325">
              <a:lnSpc>
                <a:spcPct val="90000"/>
              </a:lnSpc>
              <a:buClr>
                <a:srgbClr val="FF0000"/>
              </a:buClr>
            </a:pPr>
            <a:r>
              <a:rPr lang="en-GB" sz="2000" smtClean="0">
                <a:latin typeface="Arial" charset="0"/>
              </a:rPr>
              <a:t>Mortality drag</a:t>
            </a:r>
          </a:p>
          <a:p>
            <a:pPr marL="958850" lvl="1" indent="-285750" defTabSz="3870325">
              <a:lnSpc>
                <a:spcPct val="90000"/>
              </a:lnSpc>
              <a:buClr>
                <a:srgbClr val="007DC3"/>
              </a:buClr>
            </a:pPr>
            <a:endParaRPr lang="en-GB" sz="2000" smtClean="0">
              <a:latin typeface="Arial" charset="0"/>
            </a:endParaRPr>
          </a:p>
          <a:p>
            <a:pPr marL="290513" indent="-290513" defTabSz="3870325">
              <a:lnSpc>
                <a:spcPct val="90000"/>
              </a:lnSpc>
              <a:buClr>
                <a:srgbClr val="007DC3"/>
              </a:buClr>
              <a:buSzTx/>
            </a:pPr>
            <a:r>
              <a:rPr lang="en-GB" sz="2400" b="1" smtClean="0">
                <a:latin typeface="Arial" charset="0"/>
              </a:rPr>
              <a:t>Underwriting not required but is potentially available</a:t>
            </a:r>
          </a:p>
          <a:p>
            <a:pPr marL="290513" indent="-290513" defTabSz="3870325">
              <a:lnSpc>
                <a:spcPct val="90000"/>
              </a:lnSpc>
              <a:buClr>
                <a:srgbClr val="007DC3"/>
              </a:buClr>
              <a:buSzTx/>
            </a:pPr>
            <a:r>
              <a:rPr lang="en-GB" sz="2400" b="1" smtClean="0">
                <a:latin typeface="Arial" charset="0"/>
              </a:rPr>
              <a:t>Calculated by the Scheme’s Advising Actuary</a:t>
            </a:r>
          </a:p>
        </p:txBody>
      </p:sp>
      <p:pic>
        <p:nvPicPr>
          <p:cNvPr id="393218" name="Picture 4" descr="AMPS Logo"/>
          <p:cNvPicPr>
            <a:picLocks noChangeAspect="1" noChangeArrowheads="1"/>
          </p:cNvPicPr>
          <p:nvPr/>
        </p:nvPicPr>
        <p:blipFill>
          <a:blip r:embed="rId2" cstate="print"/>
          <a:srcRect/>
          <a:stretch>
            <a:fillRect/>
          </a:stretch>
        </p:blipFill>
        <p:spPr bwMode="auto">
          <a:xfrm>
            <a:off x="4500563" y="5949950"/>
            <a:ext cx="4475162" cy="609600"/>
          </a:xfrm>
          <a:prstGeom prst="rect">
            <a:avLst/>
          </a:prstGeom>
          <a:noFill/>
          <a:ln w="9525">
            <a:noFill/>
            <a:miter lim="800000"/>
            <a:headEnd/>
            <a:tailEnd/>
          </a:ln>
        </p:spPr>
      </p:pic>
      <p:sp>
        <p:nvSpPr>
          <p:cNvPr id="393219" name="Text Box 3"/>
          <p:cNvSpPr txBox="1">
            <a:spLocks noChangeArrowheads="1"/>
          </p:cNvSpPr>
          <p:nvPr/>
        </p:nvSpPr>
        <p:spPr bwMode="auto">
          <a:xfrm>
            <a:off x="323850" y="260350"/>
            <a:ext cx="8424863"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Level of Scheme Pension</a:t>
            </a:r>
            <a:endParaRPr lang="en-US" sz="3600" b="1">
              <a:solidFill>
                <a:schemeClr val="tx1"/>
              </a:solidFill>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4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428">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03428">
                                            <p:txEl>
                                              <p:pRg st="2" end="2"/>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103428">
                                            <p:txEl>
                                              <p:pRg st="3" end="3"/>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103428">
                                            <p:txEl>
                                              <p:pRg st="4" end="4"/>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103428">
                                            <p:txEl>
                                              <p:pRg st="5" end="5"/>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103428">
                                            <p:txEl>
                                              <p:pRg st="6" end="6"/>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103428">
                                            <p:txEl>
                                              <p:pRg st="7" end="7"/>
                                            </p:txEl>
                                          </p:spTgt>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103428">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03428">
                                            <p:txEl>
                                              <p:pRg st="10" end="10"/>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0342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1" name="Rectangle 3"/>
          <p:cNvSpPr>
            <a:spLocks noGrp="1" noChangeArrowheads="1"/>
          </p:cNvSpPr>
          <p:nvPr>
            <p:ph type="body" idx="4294967295"/>
          </p:nvPr>
        </p:nvSpPr>
        <p:spPr>
          <a:xfrm>
            <a:off x="468313" y="1341438"/>
            <a:ext cx="7994650" cy="4144962"/>
          </a:xfrm>
        </p:spPr>
        <p:txBody>
          <a:bodyPr lIns="0" tIns="0" rIns="0" bIns="0"/>
          <a:lstStyle/>
          <a:p>
            <a:pPr marL="287338" indent="-287338">
              <a:buClr>
                <a:srgbClr val="007DC3"/>
              </a:buClr>
              <a:buSzTx/>
              <a:buFont typeface="Wingdings 3" pitchFamily="18" charset="2"/>
              <a:buChar char="}"/>
            </a:pPr>
            <a:r>
              <a:rPr lang="en-GB" sz="2500" b="1" smtClean="0">
                <a:latin typeface="Arial" charset="0"/>
              </a:rPr>
              <a:t>All Scheme Pensions will be actuarially calculated.</a:t>
            </a:r>
          </a:p>
          <a:p>
            <a:pPr marL="287338" indent="-287338">
              <a:buClr>
                <a:srgbClr val="007DC3"/>
              </a:buClr>
              <a:buSzTx/>
              <a:buFont typeface="Wingdings 3" pitchFamily="18" charset="2"/>
              <a:buChar char="}"/>
            </a:pPr>
            <a:endParaRPr lang="en-GB" sz="2500" b="1" smtClean="0">
              <a:latin typeface="Arial" charset="0"/>
            </a:endParaRPr>
          </a:p>
          <a:p>
            <a:pPr marL="287338" indent="-287338">
              <a:buClr>
                <a:srgbClr val="007DC3"/>
              </a:buClr>
              <a:buSzTx/>
              <a:buFont typeface="Wingdings 3" pitchFamily="18" charset="2"/>
              <a:buChar char="}"/>
            </a:pPr>
            <a:r>
              <a:rPr lang="en-GB" sz="2500" b="1" smtClean="0">
                <a:latin typeface="Arial" charset="0"/>
              </a:rPr>
              <a:t>A simple approach might be to offer a range of potential scheme pension outcomes:</a:t>
            </a:r>
          </a:p>
          <a:p>
            <a:pPr marL="287338" indent="-287338">
              <a:buClr>
                <a:srgbClr val="010507"/>
              </a:buClr>
              <a:buSzTx/>
            </a:pPr>
            <a:endParaRPr lang="en-GB" sz="2500" b="1" smtClean="0">
              <a:latin typeface="Arial" charset="0"/>
            </a:endParaRPr>
          </a:p>
          <a:p>
            <a:pPr marL="541338" lvl="1" indent="-252413">
              <a:buClr>
                <a:srgbClr val="FF0000"/>
              </a:buClr>
            </a:pPr>
            <a:r>
              <a:rPr lang="en-GB" sz="3000" smtClean="0">
                <a:latin typeface="Arial" charset="0"/>
              </a:rPr>
              <a:t>Max Scheme pension assumes = </a:t>
            </a:r>
            <a:r>
              <a:rPr lang="en-GB" sz="3000" b="1" smtClean="0">
                <a:latin typeface="Arial" charset="0"/>
              </a:rPr>
              <a:t>100% equities </a:t>
            </a:r>
            <a:r>
              <a:rPr lang="en-GB" sz="3000" smtClean="0">
                <a:latin typeface="Arial" charset="0"/>
              </a:rPr>
              <a:t>investment </a:t>
            </a:r>
          </a:p>
          <a:p>
            <a:pPr marL="541338" lvl="1" indent="-252413">
              <a:buClr>
                <a:srgbClr val="FF0000"/>
              </a:buClr>
            </a:pPr>
            <a:r>
              <a:rPr lang="en-GB" sz="3000" smtClean="0">
                <a:latin typeface="Arial" charset="0"/>
              </a:rPr>
              <a:t>Min Scheme pension assumes = </a:t>
            </a:r>
            <a:r>
              <a:rPr lang="en-GB" sz="3000" b="1" smtClean="0">
                <a:latin typeface="Arial" charset="0"/>
              </a:rPr>
              <a:t>100% cash </a:t>
            </a:r>
            <a:r>
              <a:rPr lang="en-GB" sz="3000" smtClean="0">
                <a:latin typeface="Arial" charset="0"/>
              </a:rPr>
              <a:t>investment</a:t>
            </a:r>
          </a:p>
          <a:p>
            <a:pPr marL="287338" indent="-287338">
              <a:buClr>
                <a:srgbClr val="010507"/>
              </a:buClr>
              <a:buSzTx/>
              <a:buFont typeface="Wingdings 3" pitchFamily="18" charset="2"/>
              <a:buNone/>
            </a:pPr>
            <a:endParaRPr lang="en-US" sz="2500" smtClean="0">
              <a:latin typeface="Arial" charset="0"/>
            </a:endParaRPr>
          </a:p>
        </p:txBody>
      </p:sp>
      <p:sp>
        <p:nvSpPr>
          <p:cNvPr id="394242" name="Text Box 3"/>
          <p:cNvSpPr txBox="1">
            <a:spLocks noChangeArrowheads="1"/>
          </p:cNvSpPr>
          <p:nvPr/>
        </p:nvSpPr>
        <p:spPr bwMode="auto">
          <a:xfrm>
            <a:off x="323850" y="260350"/>
            <a:ext cx="8424863"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Scheme Pension</a:t>
            </a:r>
            <a:endParaRPr lang="en-US" sz="3600" b="1">
              <a:solidFill>
                <a:schemeClr val="tx1"/>
              </a:solidFill>
            </a:endParaRPr>
          </a:p>
        </p:txBody>
      </p:sp>
      <p:pic>
        <p:nvPicPr>
          <p:cNvPr id="394243" name="Picture 4" descr="AMPS Logo"/>
          <p:cNvPicPr>
            <a:picLocks noChangeAspect="1" noChangeArrowheads="1"/>
          </p:cNvPicPr>
          <p:nvPr/>
        </p:nvPicPr>
        <p:blipFill>
          <a:blip r:embed="rId2" cstate="print"/>
          <a:srcRect/>
          <a:stretch>
            <a:fillRect/>
          </a:stretch>
        </p:blipFill>
        <p:spPr bwMode="auto">
          <a:xfrm>
            <a:off x="4500563" y="5949950"/>
            <a:ext cx="4475162" cy="6096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6" name="Rectangle 4"/>
          <p:cNvSpPr>
            <a:spLocks noGrp="1" noChangeArrowheads="1"/>
          </p:cNvSpPr>
          <p:nvPr>
            <p:ph type="body" idx="4294967295"/>
          </p:nvPr>
        </p:nvSpPr>
        <p:spPr>
          <a:xfrm>
            <a:off x="457200" y="1268413"/>
            <a:ext cx="8229600" cy="4738687"/>
          </a:xfrm>
        </p:spPr>
        <p:txBody>
          <a:bodyPr lIns="0" tIns="0" rIns="0" bIns="0"/>
          <a:lstStyle/>
          <a:p>
            <a:pPr marL="290513" indent="-290513" defTabSz="3870325">
              <a:buClr>
                <a:srgbClr val="007DC3"/>
              </a:buClr>
              <a:buFont typeface="Wingdings 3" pitchFamily="18" charset="2"/>
              <a:buNone/>
            </a:pPr>
            <a:r>
              <a:rPr lang="en-GB" sz="2800" smtClean="0">
                <a:latin typeface="Arial" charset="0"/>
              </a:rPr>
              <a:t>Factors to consider:</a:t>
            </a:r>
          </a:p>
          <a:p>
            <a:pPr marL="290513" indent="-290513" defTabSz="3870325">
              <a:buClr>
                <a:srgbClr val="007DC3"/>
              </a:buClr>
              <a:buFont typeface="Wingdings 3" pitchFamily="18" charset="2"/>
              <a:buChar char="}"/>
            </a:pPr>
            <a:r>
              <a:rPr lang="en-GB" sz="2800" smtClean="0">
                <a:latin typeface="Arial" charset="0"/>
              </a:rPr>
              <a:t>Life expectancy</a:t>
            </a:r>
          </a:p>
          <a:p>
            <a:pPr marL="290513" indent="-290513" defTabSz="3870325">
              <a:buClr>
                <a:srgbClr val="007DC3"/>
              </a:buClr>
              <a:buFont typeface="Wingdings 3" pitchFamily="18" charset="2"/>
              <a:buChar char="}"/>
            </a:pPr>
            <a:r>
              <a:rPr lang="en-GB" sz="2800" smtClean="0">
                <a:latin typeface="Arial" charset="0"/>
              </a:rPr>
              <a:t>Health</a:t>
            </a:r>
          </a:p>
          <a:p>
            <a:pPr marL="290513" indent="-290513" defTabSz="3870325">
              <a:buClr>
                <a:srgbClr val="007DC3"/>
              </a:buClr>
              <a:buFont typeface="Wingdings 3" pitchFamily="18" charset="2"/>
              <a:buChar char="}"/>
            </a:pPr>
            <a:r>
              <a:rPr lang="en-GB" sz="2800" smtClean="0">
                <a:latin typeface="Arial" charset="0"/>
              </a:rPr>
              <a:t>Number of dependants</a:t>
            </a:r>
          </a:p>
          <a:p>
            <a:pPr marL="290513" indent="-290513" defTabSz="3870325">
              <a:buClr>
                <a:srgbClr val="007DC3"/>
              </a:buClr>
              <a:buFont typeface="Wingdings 3" pitchFamily="18" charset="2"/>
              <a:buChar char="}"/>
            </a:pPr>
            <a:r>
              <a:rPr lang="en-GB" sz="2800" smtClean="0">
                <a:latin typeface="Arial" charset="0"/>
              </a:rPr>
              <a:t>Income requirements </a:t>
            </a:r>
          </a:p>
          <a:p>
            <a:pPr marL="290513" indent="-290513" defTabSz="3870325">
              <a:buClr>
                <a:srgbClr val="007DC3"/>
              </a:buClr>
              <a:buFont typeface="Wingdings 3" pitchFamily="18" charset="2"/>
              <a:buChar char="}"/>
            </a:pPr>
            <a:r>
              <a:rPr lang="en-GB" sz="2800" smtClean="0">
                <a:latin typeface="Arial" charset="0"/>
              </a:rPr>
              <a:t>Death benefit options</a:t>
            </a:r>
          </a:p>
          <a:p>
            <a:pPr marL="290513" indent="-290513" defTabSz="3870325">
              <a:buClr>
                <a:srgbClr val="007DC3"/>
              </a:buClr>
              <a:buFont typeface="Wingdings 3" pitchFamily="18" charset="2"/>
              <a:buChar char="}"/>
            </a:pPr>
            <a:r>
              <a:rPr lang="en-GB" sz="2800" smtClean="0">
                <a:latin typeface="Arial" charset="0"/>
              </a:rPr>
              <a:t>Attitude to investment risk</a:t>
            </a:r>
          </a:p>
          <a:p>
            <a:pPr marL="290513" indent="-290513" defTabSz="3870325">
              <a:buClr>
                <a:srgbClr val="007DC3"/>
              </a:buClr>
              <a:buFont typeface="Wingdings 3" pitchFamily="18" charset="2"/>
              <a:buChar char="}"/>
            </a:pPr>
            <a:r>
              <a:rPr lang="en-GB" sz="2800" smtClean="0">
                <a:latin typeface="Arial" charset="0"/>
              </a:rPr>
              <a:t>Drawdown v Lifetime Annuity v Scheme Pension</a:t>
            </a:r>
          </a:p>
          <a:p>
            <a:pPr marL="290513" indent="-290513" defTabSz="3870325">
              <a:buClr>
                <a:srgbClr val="007DC3"/>
              </a:buClr>
              <a:buFont typeface="Wingdings 3" pitchFamily="18" charset="2"/>
              <a:buChar char="}"/>
            </a:pPr>
            <a:r>
              <a:rPr lang="en-GB" sz="2800" smtClean="0">
                <a:latin typeface="Arial" charset="0"/>
              </a:rPr>
              <a:t>Current and future asset liquidity</a:t>
            </a:r>
          </a:p>
        </p:txBody>
      </p:sp>
      <p:pic>
        <p:nvPicPr>
          <p:cNvPr id="395266" name="Picture 4" descr="AMPS Logo"/>
          <p:cNvPicPr>
            <a:picLocks noChangeAspect="1" noChangeArrowheads="1"/>
          </p:cNvPicPr>
          <p:nvPr/>
        </p:nvPicPr>
        <p:blipFill>
          <a:blip r:embed="rId2" cstate="print"/>
          <a:srcRect/>
          <a:stretch>
            <a:fillRect/>
          </a:stretch>
        </p:blipFill>
        <p:spPr bwMode="auto">
          <a:xfrm>
            <a:off x="4500563" y="5949950"/>
            <a:ext cx="4475162" cy="609600"/>
          </a:xfrm>
          <a:prstGeom prst="rect">
            <a:avLst/>
          </a:prstGeom>
          <a:noFill/>
          <a:ln w="9525">
            <a:noFill/>
            <a:miter lim="800000"/>
            <a:headEnd/>
            <a:tailEnd/>
          </a:ln>
        </p:spPr>
      </p:pic>
      <p:sp>
        <p:nvSpPr>
          <p:cNvPr id="395267" name="Text Box 3"/>
          <p:cNvSpPr txBox="1">
            <a:spLocks noChangeArrowheads="1"/>
          </p:cNvSpPr>
          <p:nvPr/>
        </p:nvSpPr>
        <p:spPr bwMode="auto">
          <a:xfrm>
            <a:off x="250825" y="260350"/>
            <a:ext cx="8137525"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Income Options</a:t>
            </a:r>
            <a:endParaRPr lang="en-US" sz="3600" b="1">
              <a:solidFill>
                <a:schemeClr val="tx1"/>
              </a:solidFill>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571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571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571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571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571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571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571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5716">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571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89" name="Rectangle 4"/>
          <p:cNvSpPr>
            <a:spLocks noGrp="1" noChangeArrowheads="1"/>
          </p:cNvSpPr>
          <p:nvPr>
            <p:ph type="body" idx="4294967295"/>
          </p:nvPr>
        </p:nvSpPr>
        <p:spPr>
          <a:xfrm>
            <a:off x="395288" y="1052513"/>
            <a:ext cx="7994650" cy="4525962"/>
          </a:xfrm>
        </p:spPr>
        <p:txBody>
          <a:bodyPr lIns="0" tIns="0" rIns="0" bIns="0"/>
          <a:lstStyle/>
          <a:p>
            <a:pPr marL="342900" indent="-342900">
              <a:lnSpc>
                <a:spcPct val="200000"/>
              </a:lnSpc>
              <a:buClr>
                <a:srgbClr val="007DC3"/>
              </a:buClr>
              <a:buFont typeface="Wingdings 3" pitchFamily="18" charset="2"/>
              <a:buChar char="}"/>
            </a:pPr>
            <a:r>
              <a:rPr lang="en-GB" sz="2500" smtClean="0">
                <a:latin typeface="Arial" charset="0"/>
              </a:rPr>
              <a:t>Benefits are not guaranteed</a:t>
            </a:r>
          </a:p>
          <a:p>
            <a:pPr marL="342900" indent="-342900">
              <a:lnSpc>
                <a:spcPct val="200000"/>
              </a:lnSpc>
              <a:buClr>
                <a:srgbClr val="007DC3"/>
              </a:buClr>
              <a:buFont typeface="Wingdings 3" pitchFamily="18" charset="2"/>
              <a:buChar char="}"/>
            </a:pPr>
            <a:r>
              <a:rPr lang="en-GB" sz="2500" smtClean="0">
                <a:latin typeface="Arial" charset="0"/>
              </a:rPr>
              <a:t>Level of scheme pension may need to be reduced</a:t>
            </a:r>
          </a:p>
          <a:p>
            <a:pPr marL="342900" indent="-342900">
              <a:lnSpc>
                <a:spcPct val="200000"/>
              </a:lnSpc>
              <a:buClr>
                <a:srgbClr val="007DC3"/>
              </a:buClr>
              <a:buFont typeface="Wingdings 3" pitchFamily="18" charset="2"/>
              <a:buChar char="}"/>
            </a:pPr>
            <a:r>
              <a:rPr lang="en-GB" sz="2500" smtClean="0">
                <a:latin typeface="Arial" charset="0"/>
              </a:rPr>
              <a:t>Provision for dependants is not guaranteed</a:t>
            </a:r>
          </a:p>
          <a:p>
            <a:pPr marL="342900" indent="-342900">
              <a:lnSpc>
                <a:spcPct val="200000"/>
              </a:lnSpc>
              <a:buClr>
                <a:srgbClr val="007DC3"/>
              </a:buClr>
              <a:buFont typeface="Wingdings 3" pitchFamily="18" charset="2"/>
              <a:buChar char="}"/>
            </a:pPr>
            <a:r>
              <a:rPr lang="en-GB" sz="2500" smtClean="0">
                <a:latin typeface="Arial" charset="0"/>
              </a:rPr>
              <a:t>Lack of income flexibility</a:t>
            </a:r>
          </a:p>
          <a:p>
            <a:pPr marL="342900" indent="-342900">
              <a:lnSpc>
                <a:spcPct val="200000"/>
              </a:lnSpc>
              <a:buClr>
                <a:srgbClr val="007DC3"/>
              </a:buClr>
              <a:buFont typeface="Wingdings 3" pitchFamily="18" charset="2"/>
              <a:buChar char="}"/>
            </a:pPr>
            <a:r>
              <a:rPr lang="en-GB" sz="2500" smtClean="0">
                <a:latin typeface="Arial" charset="0"/>
              </a:rPr>
              <a:t>The effect of inflation</a:t>
            </a:r>
            <a:r>
              <a:rPr lang="en-GB" sz="2100" smtClean="0"/>
              <a:t> </a:t>
            </a:r>
          </a:p>
          <a:p>
            <a:pPr marL="342900" indent="-342900"/>
            <a:endParaRPr lang="en-GB" sz="2100" smtClean="0"/>
          </a:p>
        </p:txBody>
      </p:sp>
      <p:pic>
        <p:nvPicPr>
          <p:cNvPr id="396290" name="Picture 4" descr="AMPS Logo"/>
          <p:cNvPicPr>
            <a:picLocks noChangeAspect="1" noChangeArrowheads="1"/>
          </p:cNvPicPr>
          <p:nvPr/>
        </p:nvPicPr>
        <p:blipFill>
          <a:blip r:embed="rId2" cstate="print"/>
          <a:srcRect/>
          <a:stretch>
            <a:fillRect/>
          </a:stretch>
        </p:blipFill>
        <p:spPr bwMode="auto">
          <a:xfrm>
            <a:off x="4500563" y="5949950"/>
            <a:ext cx="4475162" cy="609600"/>
          </a:xfrm>
          <a:prstGeom prst="rect">
            <a:avLst/>
          </a:prstGeom>
          <a:noFill/>
          <a:ln w="9525">
            <a:noFill/>
            <a:miter lim="800000"/>
            <a:headEnd/>
            <a:tailEnd/>
          </a:ln>
        </p:spPr>
      </p:pic>
      <p:sp>
        <p:nvSpPr>
          <p:cNvPr id="396291" name="Text Box 3"/>
          <p:cNvSpPr txBox="1">
            <a:spLocks noChangeArrowheads="1"/>
          </p:cNvSpPr>
          <p:nvPr/>
        </p:nvSpPr>
        <p:spPr bwMode="auto">
          <a:xfrm>
            <a:off x="250825" y="260350"/>
            <a:ext cx="8137525"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Scheme Pension - Risks</a:t>
            </a:r>
            <a:endParaRPr lang="en-US" sz="3600" b="1">
              <a:solidFill>
                <a:schemeClr val="tx1"/>
              </a:solidFill>
            </a:endParaRPr>
          </a:p>
        </p:txBody>
      </p:sp>
    </p:spTree>
  </p:cSld>
  <p:clrMapOvr>
    <a:masterClrMapping/>
  </p:clrMapOvr>
  <p:transition>
    <p:zoom/>
  </p:transition>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5" name="Rectangle 3"/>
          <p:cNvSpPr>
            <a:spLocks noGrp="1" noChangeArrowheads="1"/>
          </p:cNvSpPr>
          <p:nvPr>
            <p:ph type="body" idx="4294967295"/>
          </p:nvPr>
        </p:nvSpPr>
        <p:spPr>
          <a:xfrm>
            <a:off x="250825" y="981075"/>
            <a:ext cx="8531225" cy="5113338"/>
          </a:xfrm>
        </p:spPr>
        <p:txBody>
          <a:bodyPr lIns="0" tIns="0" rIns="0" bIns="0"/>
          <a:lstStyle/>
          <a:p>
            <a:pPr marL="287338" indent="-287338">
              <a:lnSpc>
                <a:spcPct val="90000"/>
              </a:lnSpc>
              <a:buFont typeface="Wingdings 3" pitchFamily="18" charset="2"/>
              <a:buNone/>
            </a:pPr>
            <a:r>
              <a:rPr lang="en-GB" sz="2000" b="1" u="sng" smtClean="0">
                <a:latin typeface="Arial" charset="0"/>
              </a:rPr>
              <a:t>Income</a:t>
            </a:r>
          </a:p>
          <a:p>
            <a:pPr marL="287338" indent="-287338">
              <a:lnSpc>
                <a:spcPct val="90000"/>
              </a:lnSpc>
            </a:pPr>
            <a:r>
              <a:rPr lang="en-GB" sz="2000" smtClean="0">
                <a:latin typeface="Arial" charset="0"/>
              </a:rPr>
              <a:t>A form of “secured” pension</a:t>
            </a:r>
          </a:p>
          <a:p>
            <a:pPr marL="287338" indent="-287338">
              <a:lnSpc>
                <a:spcPct val="90000"/>
              </a:lnSpc>
            </a:pPr>
            <a:r>
              <a:rPr lang="en-GB" sz="2000" smtClean="0">
                <a:latin typeface="Arial" charset="0"/>
              </a:rPr>
              <a:t>Scheme Pension is calculated by reference to</a:t>
            </a:r>
          </a:p>
          <a:p>
            <a:pPr marL="541338" lvl="1" indent="-252413">
              <a:lnSpc>
                <a:spcPct val="90000"/>
              </a:lnSpc>
              <a:buClr>
                <a:srgbClr val="FF3300"/>
              </a:buClr>
              <a:buFont typeface="Wingdings 2" pitchFamily="18" charset="2"/>
              <a:buChar char=""/>
            </a:pPr>
            <a:r>
              <a:rPr lang="en-GB" sz="2000" smtClean="0">
                <a:latin typeface="Arial" charset="0"/>
              </a:rPr>
              <a:t>the fund size</a:t>
            </a:r>
          </a:p>
          <a:p>
            <a:pPr marL="541338" lvl="1" indent="-252413">
              <a:lnSpc>
                <a:spcPct val="90000"/>
              </a:lnSpc>
              <a:buClr>
                <a:srgbClr val="FF3300"/>
              </a:buClr>
              <a:buFont typeface="Wingdings 2" pitchFamily="18" charset="2"/>
              <a:buChar char=""/>
            </a:pPr>
            <a:r>
              <a:rPr lang="en-GB" sz="2000" smtClean="0">
                <a:latin typeface="Arial" charset="0"/>
              </a:rPr>
              <a:t>the age, gender and life expectancy of the individual and the nature of the investments</a:t>
            </a:r>
          </a:p>
          <a:p>
            <a:pPr marL="287338" indent="-287338">
              <a:lnSpc>
                <a:spcPct val="90000"/>
              </a:lnSpc>
            </a:pPr>
            <a:r>
              <a:rPr lang="en-GB" sz="2000" smtClean="0">
                <a:latin typeface="Arial" charset="0"/>
              </a:rPr>
              <a:t>Potentially higher income than annuity or Drawdown.</a:t>
            </a:r>
            <a:r>
              <a:rPr lang="en-GB" sz="2000" b="1" smtClean="0">
                <a:latin typeface="Arial" charset="0"/>
              </a:rPr>
              <a:t> </a:t>
            </a:r>
          </a:p>
          <a:p>
            <a:pPr marL="287338" indent="-287338">
              <a:lnSpc>
                <a:spcPct val="90000"/>
              </a:lnSpc>
              <a:buFont typeface="Wingdings 3" pitchFamily="18" charset="2"/>
              <a:buNone/>
            </a:pPr>
            <a:endParaRPr lang="en-GB" sz="2000" b="1" u="sng" smtClean="0">
              <a:latin typeface="Arial" charset="0"/>
            </a:endParaRPr>
          </a:p>
          <a:p>
            <a:pPr marL="287338" indent="-287338">
              <a:lnSpc>
                <a:spcPct val="90000"/>
              </a:lnSpc>
              <a:buFont typeface="Wingdings 3" pitchFamily="18" charset="2"/>
              <a:buNone/>
            </a:pPr>
            <a:r>
              <a:rPr lang="en-GB" sz="2000" b="1" u="sng" smtClean="0">
                <a:latin typeface="Arial" charset="0"/>
              </a:rPr>
              <a:t>Death Benefits</a:t>
            </a:r>
          </a:p>
          <a:p>
            <a:pPr marL="287338" indent="-287338">
              <a:lnSpc>
                <a:spcPct val="90000"/>
              </a:lnSpc>
            </a:pPr>
            <a:r>
              <a:rPr lang="en-GB" sz="2000" smtClean="0">
                <a:latin typeface="Arial" charset="0"/>
              </a:rPr>
              <a:t>10 year fixed payment period possible </a:t>
            </a:r>
          </a:p>
          <a:p>
            <a:pPr marL="287338" indent="-287338">
              <a:lnSpc>
                <a:spcPct val="90000"/>
              </a:lnSpc>
              <a:buFont typeface="Wingdings 3" pitchFamily="18" charset="2"/>
              <a:buNone/>
            </a:pPr>
            <a:r>
              <a:rPr lang="en-GB" sz="2000" smtClean="0">
                <a:latin typeface="Arial" charset="0"/>
              </a:rPr>
              <a:t>	- Fixed period payments are generally paid free of Inheritance Tax (as paid at Scheme Administrator’s discretion)</a:t>
            </a:r>
          </a:p>
          <a:p>
            <a:pPr marL="287338" indent="-287338">
              <a:lnSpc>
                <a:spcPct val="90000"/>
              </a:lnSpc>
            </a:pPr>
            <a:r>
              <a:rPr lang="en-GB" sz="2000" smtClean="0">
                <a:latin typeface="Arial" charset="0"/>
              </a:rPr>
              <a:t>Lump sum paid via Annuity Protection.</a:t>
            </a:r>
          </a:p>
          <a:p>
            <a:pPr marL="287338" indent="-287338">
              <a:lnSpc>
                <a:spcPct val="90000"/>
              </a:lnSpc>
            </a:pPr>
            <a:r>
              <a:rPr lang="en-GB" sz="2000" smtClean="0">
                <a:latin typeface="Arial" charset="0"/>
              </a:rPr>
              <a:t>Dependants pension can be provided from any remaining fund on death </a:t>
            </a:r>
          </a:p>
          <a:p>
            <a:pPr marL="287338" indent="-287338">
              <a:lnSpc>
                <a:spcPct val="90000"/>
              </a:lnSpc>
            </a:pPr>
            <a:r>
              <a:rPr lang="en-GB" sz="2000" smtClean="0">
                <a:latin typeface="Arial" charset="0"/>
              </a:rPr>
              <a:t>Any left over funds, can be used to pay charges or paid to beneficiaries subject to tax</a:t>
            </a:r>
            <a:r>
              <a:rPr lang="en-GB" sz="2000" b="1" smtClean="0">
                <a:latin typeface="Arial" charset="0"/>
              </a:rPr>
              <a:t>  </a:t>
            </a:r>
          </a:p>
        </p:txBody>
      </p:sp>
      <p:pic>
        <p:nvPicPr>
          <p:cNvPr id="397314" name="Picture 4" descr="AMPS Logo"/>
          <p:cNvPicPr>
            <a:picLocks noChangeAspect="1" noChangeArrowheads="1"/>
          </p:cNvPicPr>
          <p:nvPr/>
        </p:nvPicPr>
        <p:blipFill>
          <a:blip r:embed="rId3" cstate="print"/>
          <a:srcRect/>
          <a:stretch>
            <a:fillRect/>
          </a:stretch>
        </p:blipFill>
        <p:spPr bwMode="auto">
          <a:xfrm>
            <a:off x="4500563" y="5949950"/>
            <a:ext cx="4475162" cy="609600"/>
          </a:xfrm>
          <a:prstGeom prst="rect">
            <a:avLst/>
          </a:prstGeom>
          <a:noFill/>
          <a:ln w="9525">
            <a:noFill/>
            <a:miter lim="800000"/>
            <a:headEnd/>
            <a:tailEnd/>
          </a:ln>
        </p:spPr>
      </p:pic>
      <p:sp>
        <p:nvSpPr>
          <p:cNvPr id="397315" name="Text Box 3"/>
          <p:cNvSpPr txBox="1">
            <a:spLocks noChangeArrowheads="1"/>
          </p:cNvSpPr>
          <p:nvPr/>
        </p:nvSpPr>
        <p:spPr bwMode="auto">
          <a:xfrm>
            <a:off x="250825" y="260350"/>
            <a:ext cx="8137525"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Scheme Pension Summary   </a:t>
            </a:r>
            <a:endParaRPr lang="en-US" sz="36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58435">
                                            <p:txEl>
                                              <p:pRg st="0" end="0"/>
                                            </p:txEl>
                                          </p:spTgt>
                                        </p:tgtEl>
                                        <p:attrNameLst>
                                          <p:attrName>style.visibility</p:attrName>
                                        </p:attrNameLst>
                                      </p:cBhvr>
                                      <p:to>
                                        <p:strVal val="visible"/>
                                      </p:to>
                                    </p:set>
                                    <p:animEffect transition="in" filter="wipe(up)">
                                      <p:cBhvr>
                                        <p:cTn id="7" dur="500"/>
                                        <p:tgtEl>
                                          <p:spTgt spid="65843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58435">
                                            <p:txEl>
                                              <p:pRg st="1" end="1"/>
                                            </p:txEl>
                                          </p:spTgt>
                                        </p:tgtEl>
                                        <p:attrNameLst>
                                          <p:attrName>style.visibility</p:attrName>
                                        </p:attrNameLst>
                                      </p:cBhvr>
                                      <p:to>
                                        <p:strVal val="visible"/>
                                      </p:to>
                                    </p:set>
                                    <p:animEffect transition="in" filter="wipe(left)">
                                      <p:cBhvr>
                                        <p:cTn id="10" dur="500"/>
                                        <p:tgtEl>
                                          <p:spTgt spid="658435">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58435">
                                            <p:txEl>
                                              <p:pRg st="2" end="2"/>
                                            </p:txEl>
                                          </p:spTgt>
                                        </p:tgtEl>
                                        <p:attrNameLst>
                                          <p:attrName>style.visibility</p:attrName>
                                        </p:attrNameLst>
                                      </p:cBhvr>
                                      <p:to>
                                        <p:strVal val="visible"/>
                                      </p:to>
                                    </p:set>
                                    <p:animEffect transition="in" filter="wipe(left)">
                                      <p:cBhvr>
                                        <p:cTn id="13" dur="500"/>
                                        <p:tgtEl>
                                          <p:spTgt spid="658435">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58435">
                                            <p:txEl>
                                              <p:pRg st="3" end="3"/>
                                            </p:txEl>
                                          </p:spTgt>
                                        </p:tgtEl>
                                        <p:attrNameLst>
                                          <p:attrName>style.visibility</p:attrName>
                                        </p:attrNameLst>
                                      </p:cBhvr>
                                      <p:to>
                                        <p:strVal val="visible"/>
                                      </p:to>
                                    </p:set>
                                    <p:animEffect transition="in" filter="wipe(left)">
                                      <p:cBhvr>
                                        <p:cTn id="16" dur="500"/>
                                        <p:tgtEl>
                                          <p:spTgt spid="658435">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58435">
                                            <p:txEl>
                                              <p:pRg st="4" end="4"/>
                                            </p:txEl>
                                          </p:spTgt>
                                        </p:tgtEl>
                                        <p:attrNameLst>
                                          <p:attrName>style.visibility</p:attrName>
                                        </p:attrNameLst>
                                      </p:cBhvr>
                                      <p:to>
                                        <p:strVal val="visible"/>
                                      </p:to>
                                    </p:set>
                                    <p:animEffect transition="in" filter="wipe(left)">
                                      <p:cBhvr>
                                        <p:cTn id="19" dur="500"/>
                                        <p:tgtEl>
                                          <p:spTgt spid="658435">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658435">
                                            <p:txEl>
                                              <p:pRg st="5" end="5"/>
                                            </p:txEl>
                                          </p:spTgt>
                                        </p:tgtEl>
                                        <p:attrNameLst>
                                          <p:attrName>style.visibility</p:attrName>
                                        </p:attrNameLst>
                                      </p:cBhvr>
                                      <p:to>
                                        <p:strVal val="visible"/>
                                      </p:to>
                                    </p:set>
                                    <p:animEffect transition="in" filter="wipe(left)">
                                      <p:cBhvr>
                                        <p:cTn id="22" dur="500"/>
                                        <p:tgtEl>
                                          <p:spTgt spid="658435">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658435">
                                            <p:txEl>
                                              <p:pRg st="7" end="7"/>
                                            </p:txEl>
                                          </p:spTgt>
                                        </p:tgtEl>
                                        <p:attrNameLst>
                                          <p:attrName>style.visibility</p:attrName>
                                        </p:attrNameLst>
                                      </p:cBhvr>
                                      <p:to>
                                        <p:strVal val="visible"/>
                                      </p:to>
                                    </p:set>
                                    <p:animEffect transition="in" filter="wipe(left)">
                                      <p:cBhvr>
                                        <p:cTn id="25" dur="500"/>
                                        <p:tgtEl>
                                          <p:spTgt spid="658435">
                                            <p:txEl>
                                              <p:pRg st="7" end="7"/>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658435">
                                            <p:txEl>
                                              <p:pRg st="8" end="8"/>
                                            </p:txEl>
                                          </p:spTgt>
                                        </p:tgtEl>
                                        <p:attrNameLst>
                                          <p:attrName>style.visibility</p:attrName>
                                        </p:attrNameLst>
                                      </p:cBhvr>
                                      <p:to>
                                        <p:strVal val="visible"/>
                                      </p:to>
                                    </p:set>
                                    <p:animEffect transition="in" filter="wipe(left)">
                                      <p:cBhvr>
                                        <p:cTn id="28" dur="500"/>
                                        <p:tgtEl>
                                          <p:spTgt spid="658435">
                                            <p:txEl>
                                              <p:pRg st="8" end="8"/>
                                            </p:tx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58435">
                                            <p:txEl>
                                              <p:pRg st="9" end="9"/>
                                            </p:txEl>
                                          </p:spTgt>
                                        </p:tgtEl>
                                        <p:attrNameLst>
                                          <p:attrName>style.visibility</p:attrName>
                                        </p:attrNameLst>
                                      </p:cBhvr>
                                      <p:to>
                                        <p:strVal val="visible"/>
                                      </p:to>
                                    </p:set>
                                    <p:animEffect transition="in" filter="wipe(left)">
                                      <p:cBhvr>
                                        <p:cTn id="31" dur="500"/>
                                        <p:tgtEl>
                                          <p:spTgt spid="658435">
                                            <p:txEl>
                                              <p:pRg st="9" end="9"/>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658435">
                                            <p:txEl>
                                              <p:pRg st="10" end="10"/>
                                            </p:txEl>
                                          </p:spTgt>
                                        </p:tgtEl>
                                        <p:attrNameLst>
                                          <p:attrName>style.visibility</p:attrName>
                                        </p:attrNameLst>
                                      </p:cBhvr>
                                      <p:to>
                                        <p:strVal val="visible"/>
                                      </p:to>
                                    </p:set>
                                    <p:animEffect transition="in" filter="wipe(left)">
                                      <p:cBhvr>
                                        <p:cTn id="34" dur="500"/>
                                        <p:tgtEl>
                                          <p:spTgt spid="658435">
                                            <p:txEl>
                                              <p:pRg st="10" end="10"/>
                                            </p:txEl>
                                          </p:spTgt>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58435">
                                            <p:txEl>
                                              <p:pRg st="11" end="11"/>
                                            </p:txEl>
                                          </p:spTgt>
                                        </p:tgtEl>
                                        <p:attrNameLst>
                                          <p:attrName>style.visibility</p:attrName>
                                        </p:attrNameLst>
                                      </p:cBhvr>
                                      <p:to>
                                        <p:strVal val="visible"/>
                                      </p:to>
                                    </p:set>
                                    <p:animEffect transition="in" filter="wipe(left)">
                                      <p:cBhvr>
                                        <p:cTn id="37" dur="500"/>
                                        <p:tgtEl>
                                          <p:spTgt spid="658435">
                                            <p:txEl>
                                              <p:pRg st="11" end="11"/>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658435">
                                            <p:txEl>
                                              <p:pRg st="12" end="12"/>
                                            </p:txEl>
                                          </p:spTgt>
                                        </p:tgtEl>
                                        <p:attrNameLst>
                                          <p:attrName>style.visibility</p:attrName>
                                        </p:attrNameLst>
                                      </p:cBhvr>
                                      <p:to>
                                        <p:strVal val="visible"/>
                                      </p:to>
                                    </p:set>
                                    <p:animEffect transition="in" filter="wipe(left)">
                                      <p:cBhvr>
                                        <p:cTn id="40" dur="500"/>
                                        <p:tgtEl>
                                          <p:spTgt spid="65843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8435" grpId="0" build="p"/>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1" name="Content Placeholder 2"/>
          <p:cNvSpPr>
            <a:spLocks noGrp="1"/>
          </p:cNvSpPr>
          <p:nvPr>
            <p:ph idx="4294967295"/>
          </p:nvPr>
        </p:nvSpPr>
        <p:spPr>
          <a:xfrm>
            <a:off x="468313" y="1052513"/>
            <a:ext cx="8229600" cy="4525962"/>
          </a:xfrm>
        </p:spPr>
        <p:txBody>
          <a:bodyPr lIns="0" tIns="0" rIns="0" bIns="0"/>
          <a:lstStyle/>
          <a:p>
            <a:pPr marL="287338" indent="-287338">
              <a:buFont typeface="Wingdings 3" pitchFamily="18" charset="2"/>
              <a:buNone/>
            </a:pPr>
            <a:r>
              <a:rPr lang="en-GB" sz="2800" smtClean="0">
                <a:latin typeface="Arial" charset="0"/>
              </a:rPr>
              <a:t>Does your firm offer scheme pensions to clients?</a:t>
            </a:r>
          </a:p>
          <a:p>
            <a:pPr marL="287338" indent="-287338">
              <a:buFont typeface="Wingdings 3" pitchFamily="18" charset="2"/>
              <a:buNone/>
            </a:pPr>
            <a:endParaRPr lang="en-GB" sz="2800" smtClean="0">
              <a:latin typeface="Arial" charset="0"/>
            </a:endParaRPr>
          </a:p>
          <a:p>
            <a:pPr marL="287338" indent="-287338"/>
            <a:r>
              <a:rPr lang="en-GB" sz="2800" smtClean="0">
                <a:latin typeface="Arial" charset="0"/>
              </a:rPr>
              <a:t>A = Yes – under SSAS only</a:t>
            </a:r>
          </a:p>
          <a:p>
            <a:pPr marL="287338" indent="-287338"/>
            <a:r>
              <a:rPr lang="en-GB" sz="2800" smtClean="0">
                <a:latin typeface="Arial" charset="0"/>
              </a:rPr>
              <a:t>B = Yes – under SIPP only</a:t>
            </a:r>
          </a:p>
          <a:p>
            <a:pPr marL="287338" indent="-287338"/>
            <a:r>
              <a:rPr lang="en-GB" sz="2800" smtClean="0">
                <a:latin typeface="Arial" charset="0"/>
              </a:rPr>
              <a:t>C = Yes – under both SSAS and SIPP</a:t>
            </a:r>
          </a:p>
          <a:p>
            <a:pPr marL="287338" indent="-287338"/>
            <a:r>
              <a:rPr lang="en-GB" sz="2800" smtClean="0">
                <a:latin typeface="Arial" charset="0"/>
              </a:rPr>
              <a:t>D = No</a:t>
            </a:r>
          </a:p>
          <a:p>
            <a:pPr marL="287338" indent="-287338"/>
            <a:r>
              <a:rPr lang="en-GB" sz="2800" smtClean="0">
                <a:latin typeface="Arial" charset="0"/>
              </a:rPr>
              <a:t>E = Don't know</a:t>
            </a:r>
          </a:p>
          <a:p>
            <a:pPr marL="287338" indent="-287338"/>
            <a:endParaRPr lang="en-GB" sz="2800" smtClean="0">
              <a:latin typeface="Arial" charset="0"/>
            </a:endParaRPr>
          </a:p>
        </p:txBody>
      </p:sp>
      <p:sp>
        <p:nvSpPr>
          <p:cNvPr id="399362" name="Slide Number Placeholder 3"/>
          <p:cNvSpPr txBox="1">
            <a:spLocks noGrp="1"/>
          </p:cNvSpPr>
          <p:nvPr/>
        </p:nvSpPr>
        <p:spPr bwMode="gray">
          <a:xfrm>
            <a:off x="228600" y="6515100"/>
            <a:ext cx="304800" cy="304800"/>
          </a:xfrm>
          <a:prstGeom prst="rect">
            <a:avLst/>
          </a:prstGeom>
          <a:noFill/>
          <a:ln w="9525">
            <a:noFill/>
            <a:miter lim="800000"/>
            <a:headEnd/>
            <a:tailEnd/>
          </a:ln>
        </p:spPr>
        <p:txBody>
          <a:bodyPr lIns="0" tIns="0" rIns="0" bIns="0"/>
          <a:lstStyle/>
          <a:p>
            <a:endParaRPr lang="en-US" sz="1000">
              <a:solidFill>
                <a:srgbClr val="103184"/>
              </a:solidFill>
            </a:endParaRPr>
          </a:p>
        </p:txBody>
      </p:sp>
      <p:pic>
        <p:nvPicPr>
          <p:cNvPr id="399363" name="Picture 4" descr="AMPS Logo"/>
          <p:cNvPicPr>
            <a:picLocks noChangeAspect="1" noChangeArrowheads="1"/>
          </p:cNvPicPr>
          <p:nvPr/>
        </p:nvPicPr>
        <p:blipFill>
          <a:blip r:embed="rId2" cstate="print"/>
          <a:srcRect/>
          <a:stretch>
            <a:fillRect/>
          </a:stretch>
        </p:blipFill>
        <p:spPr bwMode="auto">
          <a:xfrm>
            <a:off x="4500563" y="5949950"/>
            <a:ext cx="4475162" cy="609600"/>
          </a:xfrm>
          <a:prstGeom prst="rect">
            <a:avLst/>
          </a:prstGeom>
          <a:noFill/>
          <a:ln w="9525">
            <a:noFill/>
            <a:miter lim="800000"/>
            <a:headEnd/>
            <a:tailEnd/>
          </a:ln>
        </p:spPr>
      </p:pic>
      <p:sp>
        <p:nvSpPr>
          <p:cNvPr id="399364" name="Text Box 3"/>
          <p:cNvSpPr txBox="1">
            <a:spLocks noChangeArrowheads="1"/>
          </p:cNvSpPr>
          <p:nvPr/>
        </p:nvSpPr>
        <p:spPr bwMode="auto">
          <a:xfrm>
            <a:off x="323850" y="260350"/>
            <a:ext cx="8064500"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Question  </a:t>
            </a:r>
            <a:endParaRPr lang="en-US" sz="3600" b="1">
              <a:solidFill>
                <a:schemeClr val="tx1"/>
              </a:solidFill>
            </a:endParaRPr>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4" name="Rectangle 2"/>
          <p:cNvSpPr>
            <a:spLocks noChangeArrowheads="1"/>
          </p:cNvSpPr>
          <p:nvPr/>
        </p:nvSpPr>
        <p:spPr bwMode="auto">
          <a:xfrm>
            <a:off x="7596188" y="6092825"/>
            <a:ext cx="1547812" cy="765175"/>
          </a:xfrm>
          <a:prstGeom prst="rect">
            <a:avLst/>
          </a:prstGeom>
          <a:solidFill>
            <a:srgbClr val="FFFFFF"/>
          </a:solidFill>
          <a:ln w="9525">
            <a:noFill/>
            <a:miter lim="800000"/>
            <a:headEnd/>
            <a:tailEnd/>
          </a:ln>
        </p:spPr>
        <p:txBody>
          <a:bodyPr wrap="none" anchor="ctr"/>
          <a:lstStyle/>
          <a:p>
            <a:endParaRPr lang="en-US" b="1">
              <a:solidFill>
                <a:schemeClr val="tx1"/>
              </a:solidFill>
            </a:endParaRPr>
          </a:p>
        </p:txBody>
      </p:sp>
      <p:graphicFrame>
        <p:nvGraphicFramePr>
          <p:cNvPr id="541699" name="Object 3"/>
          <p:cNvGraphicFramePr>
            <a:graphicFrameLocks noChangeAspect="1"/>
          </p:cNvGraphicFramePr>
          <p:nvPr>
            <p:ph idx="4294967295"/>
          </p:nvPr>
        </p:nvGraphicFramePr>
        <p:xfrm>
          <a:off x="250825" y="1052513"/>
          <a:ext cx="8496300" cy="5338762"/>
        </p:xfrm>
        <a:graphic>
          <a:graphicData uri="http://schemas.openxmlformats.org/presentationml/2006/ole">
            <p:oleObj spid="_x0000_s501763" name="Chart" r:id="rId3" imgW="8667750" imgH="5867305" progId="MSGraph.Chart.8">
              <p:embed followColorScheme="full"/>
            </p:oleObj>
          </a:graphicData>
        </a:graphic>
      </p:graphicFrame>
      <p:sp>
        <p:nvSpPr>
          <p:cNvPr id="501765" name="Rectangle 4"/>
          <p:cNvSpPr>
            <a:spLocks noChangeArrowheads="1"/>
          </p:cNvSpPr>
          <p:nvPr/>
        </p:nvSpPr>
        <p:spPr bwMode="gray">
          <a:xfrm>
            <a:off x="250825" y="228600"/>
            <a:ext cx="7777163" cy="914400"/>
          </a:xfrm>
          <a:prstGeom prst="rect">
            <a:avLst/>
          </a:prstGeom>
          <a:noFill/>
          <a:ln w="9525">
            <a:noFill/>
            <a:miter lim="800000"/>
            <a:headEnd/>
            <a:tailEnd/>
          </a:ln>
        </p:spPr>
        <p:txBody>
          <a:bodyPr lIns="0" tIns="0" rIns="0" bIns="0" anchor="ctr"/>
          <a:lstStyle/>
          <a:p>
            <a:r>
              <a:rPr lang="en-GB" sz="2800" b="1">
                <a:solidFill>
                  <a:schemeClr val="tx1"/>
                </a:solidFill>
              </a:rPr>
              <a:t>How much will the MIR cost to secure with a 10 year guarantee/fixed payment period?</a:t>
            </a:r>
            <a:endParaRPr lang="en-US" sz="2800" b="1">
              <a:solidFill>
                <a:schemeClr val="tx1"/>
              </a:solidFill>
            </a:endParaRPr>
          </a:p>
        </p:txBody>
      </p:sp>
      <p:sp>
        <p:nvSpPr>
          <p:cNvPr id="501766" name="Text Box 5"/>
          <p:cNvSpPr txBox="1">
            <a:spLocks noChangeArrowheads="1"/>
          </p:cNvSpPr>
          <p:nvPr/>
        </p:nvSpPr>
        <p:spPr bwMode="auto">
          <a:xfrm>
            <a:off x="-55563" y="6237288"/>
            <a:ext cx="9236076" cy="501650"/>
          </a:xfrm>
          <a:prstGeom prst="rect">
            <a:avLst/>
          </a:prstGeom>
          <a:noFill/>
          <a:ln w="9525">
            <a:noFill/>
            <a:miter lim="800000"/>
            <a:headEnd/>
            <a:tailEnd/>
          </a:ln>
        </p:spPr>
        <p:txBody>
          <a:bodyPr>
            <a:spAutoFit/>
          </a:bodyPr>
          <a:lstStyle/>
          <a:p>
            <a:r>
              <a:rPr lang="en-GB" sz="900" b="1">
                <a:solidFill>
                  <a:schemeClr val="tx1"/>
                </a:solidFill>
              </a:rPr>
              <a:t>Assumptions: </a:t>
            </a:r>
          </a:p>
          <a:p>
            <a:r>
              <a:rPr lang="en-GB" sz="900" b="1">
                <a:solidFill>
                  <a:schemeClr val="tx1"/>
                </a:solidFill>
              </a:rPr>
              <a:t>Annuity – single life male, annually in arrears, 10 year guarantee. Scheme pension – single life male, high scheme pension, annually in arrears, 10 year fixed payment period, 1.5% AMC</a:t>
            </a:r>
            <a:endParaRPr lang="en-US" sz="900" b="1">
              <a:solidFill>
                <a:schemeClr val="tx1"/>
              </a:solidFill>
            </a:endParaRPr>
          </a:p>
        </p:txBody>
      </p:sp>
      <p:sp>
        <p:nvSpPr>
          <p:cNvPr id="501767" name="Text Box 6"/>
          <p:cNvSpPr txBox="1">
            <a:spLocks noChangeArrowheads="1"/>
          </p:cNvSpPr>
          <p:nvPr/>
        </p:nvSpPr>
        <p:spPr bwMode="auto">
          <a:xfrm>
            <a:off x="-36513" y="6580188"/>
            <a:ext cx="9199563" cy="304800"/>
          </a:xfrm>
          <a:prstGeom prst="rect">
            <a:avLst/>
          </a:prstGeom>
          <a:noFill/>
          <a:ln w="9525">
            <a:noFill/>
            <a:miter lim="800000"/>
            <a:headEnd/>
            <a:tailEnd/>
          </a:ln>
        </p:spPr>
        <p:txBody>
          <a:bodyPr wrap="none">
            <a:spAutoFit/>
          </a:bodyPr>
          <a:lstStyle/>
          <a:p>
            <a:r>
              <a:rPr lang="en-GB" sz="1400">
                <a:solidFill>
                  <a:schemeClr val="tx1"/>
                </a:solidFill>
              </a:rPr>
              <a:t>Source: Annuity rates from Assureweb as at 14.12.2010. Scheme pension rates from AXA Wealth as </a:t>
            </a:r>
            <a:r>
              <a:rPr lang="en-GB" sz="1200">
                <a:solidFill>
                  <a:schemeClr val="tx1"/>
                </a:solidFill>
              </a:rPr>
              <a:t>at</a:t>
            </a:r>
            <a:r>
              <a:rPr lang="en-GB" sz="1400">
                <a:solidFill>
                  <a:schemeClr val="tx1"/>
                </a:solidFill>
              </a:rPr>
              <a:t> 14.12.2010</a:t>
            </a:r>
            <a:endParaRPr lang="en-US" sz="14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41699"/>
                                        </p:tgtEl>
                                        <p:attrNameLst>
                                          <p:attrName>style.visibility</p:attrName>
                                        </p:attrNameLst>
                                      </p:cBhvr>
                                      <p:to>
                                        <p:strVal val="visible"/>
                                      </p:to>
                                    </p:set>
                                    <p:animEffect transition="in" filter="wipe(down)">
                                      <p:cBhvr>
                                        <p:cTn id="7" dur="500"/>
                                        <p:tgtEl>
                                          <p:spTgt spid="541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541699" grpId="0"/>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4" name="Rectangle 4"/>
          <p:cNvSpPr>
            <a:spLocks noChangeArrowheads="1"/>
          </p:cNvSpPr>
          <p:nvPr/>
        </p:nvSpPr>
        <p:spPr bwMode="auto">
          <a:xfrm>
            <a:off x="-900113" y="0"/>
            <a:ext cx="11088688" cy="5157788"/>
          </a:xfrm>
          <a:prstGeom prst="rect">
            <a:avLst/>
          </a:prstGeom>
          <a:noFill/>
          <a:ln w="12700" algn="ctr">
            <a:noFill/>
            <a:miter lim="800000"/>
            <a:headEnd/>
            <a:tailEnd/>
          </a:ln>
          <a:effectLst>
            <a:outerShdw dist="107763" dir="2700000" algn="ctr" rotWithShape="0">
              <a:schemeClr val="bg2">
                <a:alpha val="50000"/>
              </a:schemeClr>
            </a:outerShdw>
          </a:effectLst>
        </p:spPr>
        <p:txBody>
          <a:bodyPr wrap="none" lIns="90000" tIns="46800" rIns="90000" bIns="46800" anchor="ctr"/>
          <a:lstStyle/>
          <a:p>
            <a:pPr>
              <a:defRPr/>
            </a:pPr>
            <a:endParaRPr lang="en-GB" b="1">
              <a:solidFill>
                <a:schemeClr val="tx1"/>
              </a:solidFill>
              <a:ea typeface="ＭＳ Ｐゴシック" charset="-128"/>
              <a:cs typeface="+mn-cs"/>
            </a:endParaRPr>
          </a:p>
        </p:txBody>
      </p:sp>
      <p:grpSp>
        <p:nvGrpSpPr>
          <p:cNvPr id="2" name="Group 5"/>
          <p:cNvGrpSpPr>
            <a:grpSpLocks/>
          </p:cNvGrpSpPr>
          <p:nvPr/>
        </p:nvGrpSpPr>
        <p:grpSpPr bwMode="auto">
          <a:xfrm>
            <a:off x="0" y="1268413"/>
            <a:ext cx="8964613" cy="936625"/>
            <a:chOff x="45" y="708"/>
            <a:chExt cx="5647" cy="590"/>
          </a:xfrm>
        </p:grpSpPr>
        <p:sp>
          <p:nvSpPr>
            <p:cNvPr id="542726" name="Rectangle 6"/>
            <p:cNvSpPr>
              <a:spLocks noChangeArrowheads="1"/>
            </p:cNvSpPr>
            <p:nvPr/>
          </p:nvSpPr>
          <p:spPr bwMode="auto">
            <a:xfrm>
              <a:off x="113" y="753"/>
              <a:ext cx="1859" cy="527"/>
            </a:xfrm>
            <a:prstGeom prst="rect">
              <a:avLst/>
            </a:prstGeom>
            <a:noFill/>
            <a:ln w="12700">
              <a:noFill/>
              <a:miter lim="800000"/>
              <a:headEnd/>
              <a:tailEnd/>
            </a:ln>
          </p:spPr>
          <p:txBody>
            <a:bodyPr anchor="ctr"/>
            <a:lstStyle/>
            <a:p>
              <a:pPr algn="ctr"/>
              <a:r>
                <a:rPr lang="en-GB" sz="1600">
                  <a:solidFill>
                    <a:srgbClr val="103184"/>
                  </a:solidFill>
                </a:rPr>
                <a:t>Capped drawdown fund valued at £1,000,000</a:t>
              </a:r>
              <a:r>
                <a:rPr lang="en-GB" sz="1600" b="1">
                  <a:solidFill>
                    <a:srgbClr val="FFFFFF"/>
                  </a:solidFill>
                </a:rPr>
                <a:t>.</a:t>
              </a:r>
              <a:endParaRPr lang="en-US" sz="1600" b="1">
                <a:solidFill>
                  <a:srgbClr val="FFFFFF"/>
                </a:solidFill>
              </a:endParaRPr>
            </a:p>
          </p:txBody>
        </p:sp>
        <p:sp>
          <p:nvSpPr>
            <p:cNvPr id="542727" name="Rectangle 7"/>
            <p:cNvSpPr>
              <a:spLocks noChangeArrowheads="1"/>
            </p:cNvSpPr>
            <p:nvPr/>
          </p:nvSpPr>
          <p:spPr bwMode="auto">
            <a:xfrm>
              <a:off x="3061" y="708"/>
              <a:ext cx="2540" cy="527"/>
            </a:xfrm>
            <a:prstGeom prst="rect">
              <a:avLst/>
            </a:prstGeom>
            <a:noFill/>
            <a:ln w="12700">
              <a:noFill/>
              <a:miter lim="800000"/>
              <a:headEnd/>
              <a:tailEnd/>
            </a:ln>
          </p:spPr>
          <p:txBody>
            <a:bodyPr anchor="ctr"/>
            <a:lstStyle/>
            <a:p>
              <a:pPr algn="ctr"/>
              <a:r>
                <a:rPr lang="en-GB" sz="1600" b="1">
                  <a:solidFill>
                    <a:srgbClr val="103184"/>
                  </a:solidFill>
                </a:rPr>
                <a:t>£450,000</a:t>
              </a:r>
              <a:r>
                <a:rPr lang="en-GB" sz="1600">
                  <a:solidFill>
                    <a:srgbClr val="103184"/>
                  </a:solidFill>
                </a:rPr>
                <a:t> lump sum payable on death</a:t>
              </a:r>
              <a:endParaRPr lang="en-US" sz="1600">
                <a:solidFill>
                  <a:srgbClr val="103184"/>
                </a:solidFill>
              </a:endParaRPr>
            </a:p>
          </p:txBody>
        </p:sp>
        <p:sp>
          <p:nvSpPr>
            <p:cNvPr id="542728" name="AutoShape 8"/>
            <p:cNvSpPr>
              <a:spLocks noChangeArrowheads="1"/>
            </p:cNvSpPr>
            <p:nvPr/>
          </p:nvSpPr>
          <p:spPr bwMode="auto">
            <a:xfrm>
              <a:off x="2063" y="736"/>
              <a:ext cx="998" cy="498"/>
            </a:xfrm>
            <a:prstGeom prst="rightArrow">
              <a:avLst>
                <a:gd name="adj1" fmla="val 50000"/>
                <a:gd name="adj2" fmla="val 50100"/>
              </a:avLst>
            </a:prstGeom>
            <a:noFill/>
            <a:ln w="12700" algn="ctr">
              <a:solidFill>
                <a:srgbClr val="103184"/>
              </a:solidFill>
              <a:miter lim="800000"/>
              <a:headEnd/>
              <a:tailEnd/>
            </a:ln>
          </p:spPr>
          <p:txBody>
            <a:bodyPr wrap="none" lIns="90000" tIns="46800" rIns="90000" bIns="46800" anchor="ctr"/>
            <a:lstStyle/>
            <a:p>
              <a:endParaRPr lang="en-US" b="1">
                <a:solidFill>
                  <a:schemeClr val="tx1"/>
                </a:solidFill>
              </a:endParaRPr>
            </a:p>
          </p:txBody>
        </p:sp>
        <p:sp>
          <p:nvSpPr>
            <p:cNvPr id="542729" name="Rectangle 9"/>
            <p:cNvSpPr>
              <a:spLocks noChangeArrowheads="1"/>
            </p:cNvSpPr>
            <p:nvPr/>
          </p:nvSpPr>
          <p:spPr bwMode="auto">
            <a:xfrm>
              <a:off x="2155" y="826"/>
              <a:ext cx="634" cy="328"/>
            </a:xfrm>
            <a:prstGeom prst="rect">
              <a:avLst/>
            </a:prstGeom>
            <a:noFill/>
            <a:ln w="12700">
              <a:noFill/>
              <a:miter lim="800000"/>
              <a:headEnd/>
              <a:tailEnd/>
            </a:ln>
          </p:spPr>
          <p:txBody>
            <a:bodyPr anchor="ctr"/>
            <a:lstStyle/>
            <a:p>
              <a:r>
                <a:rPr lang="en-GB" sz="1600">
                  <a:solidFill>
                    <a:srgbClr val="103184"/>
                  </a:solidFill>
                </a:rPr>
                <a:t>Death</a:t>
              </a:r>
              <a:endParaRPr lang="en-US" sz="1600">
                <a:solidFill>
                  <a:srgbClr val="103184"/>
                </a:solidFill>
              </a:endParaRPr>
            </a:p>
          </p:txBody>
        </p:sp>
        <p:sp>
          <p:nvSpPr>
            <p:cNvPr id="542730" name="Rectangle 10"/>
            <p:cNvSpPr>
              <a:spLocks noChangeArrowheads="1"/>
            </p:cNvSpPr>
            <p:nvPr/>
          </p:nvSpPr>
          <p:spPr bwMode="auto">
            <a:xfrm>
              <a:off x="90" y="780"/>
              <a:ext cx="1973" cy="455"/>
            </a:xfrm>
            <a:prstGeom prst="rect">
              <a:avLst/>
            </a:prstGeom>
            <a:noFill/>
            <a:ln w="12700" algn="ctr">
              <a:solidFill>
                <a:srgbClr val="103184"/>
              </a:solidFill>
              <a:miter lim="800000"/>
              <a:headEnd/>
              <a:tailEnd/>
            </a:ln>
          </p:spPr>
          <p:txBody>
            <a:bodyPr wrap="none" lIns="90000" tIns="46800" rIns="90000" bIns="46800" anchor="ctr"/>
            <a:lstStyle/>
            <a:p>
              <a:endParaRPr lang="en-US" b="1">
                <a:solidFill>
                  <a:schemeClr val="tx1"/>
                </a:solidFill>
              </a:endParaRPr>
            </a:p>
          </p:txBody>
        </p:sp>
        <p:sp>
          <p:nvSpPr>
            <p:cNvPr id="542731" name="Rectangle 11"/>
            <p:cNvSpPr>
              <a:spLocks noChangeArrowheads="1"/>
            </p:cNvSpPr>
            <p:nvPr/>
          </p:nvSpPr>
          <p:spPr bwMode="auto">
            <a:xfrm>
              <a:off x="3061" y="781"/>
              <a:ext cx="2586" cy="409"/>
            </a:xfrm>
            <a:prstGeom prst="rect">
              <a:avLst/>
            </a:prstGeom>
            <a:noFill/>
            <a:ln w="12700" algn="ctr">
              <a:solidFill>
                <a:srgbClr val="103184"/>
              </a:solidFill>
              <a:miter lim="800000"/>
              <a:headEnd/>
              <a:tailEnd/>
            </a:ln>
          </p:spPr>
          <p:txBody>
            <a:bodyPr wrap="none" lIns="90000" tIns="46800" rIns="90000" bIns="46800" anchor="ctr"/>
            <a:lstStyle/>
            <a:p>
              <a:endParaRPr lang="en-US" b="1">
                <a:solidFill>
                  <a:schemeClr val="tx1"/>
                </a:solidFill>
              </a:endParaRPr>
            </a:p>
          </p:txBody>
        </p:sp>
        <p:sp>
          <p:nvSpPr>
            <p:cNvPr id="542732" name="Rectangle 12"/>
            <p:cNvSpPr>
              <a:spLocks noChangeArrowheads="1"/>
            </p:cNvSpPr>
            <p:nvPr/>
          </p:nvSpPr>
          <p:spPr bwMode="auto">
            <a:xfrm>
              <a:off x="45" y="708"/>
              <a:ext cx="5647" cy="590"/>
            </a:xfrm>
            <a:prstGeom prst="rect">
              <a:avLst/>
            </a:prstGeom>
            <a:noFill/>
            <a:ln w="38100" algn="ctr">
              <a:solidFill>
                <a:schemeClr val="tx2"/>
              </a:solidFill>
              <a:miter lim="800000"/>
              <a:headEnd/>
              <a:tailEnd/>
            </a:ln>
          </p:spPr>
          <p:txBody>
            <a:bodyPr wrap="none" lIns="90000" tIns="46800" rIns="90000" bIns="46800" anchor="ctr"/>
            <a:lstStyle/>
            <a:p>
              <a:endParaRPr lang="en-US" b="1">
                <a:solidFill>
                  <a:schemeClr val="tx1"/>
                </a:solidFill>
              </a:endParaRPr>
            </a:p>
          </p:txBody>
        </p:sp>
      </p:grpSp>
      <p:grpSp>
        <p:nvGrpSpPr>
          <p:cNvPr id="3" name="Group 13"/>
          <p:cNvGrpSpPr>
            <a:grpSpLocks/>
          </p:cNvGrpSpPr>
          <p:nvPr/>
        </p:nvGrpSpPr>
        <p:grpSpPr bwMode="auto">
          <a:xfrm>
            <a:off x="3275013" y="4508500"/>
            <a:ext cx="1584325" cy="790575"/>
            <a:chOff x="2063" y="2840"/>
            <a:chExt cx="998" cy="498"/>
          </a:xfrm>
        </p:grpSpPr>
        <p:sp>
          <p:nvSpPr>
            <p:cNvPr id="542734" name="AutoShape 14"/>
            <p:cNvSpPr>
              <a:spLocks noChangeArrowheads="1"/>
            </p:cNvSpPr>
            <p:nvPr/>
          </p:nvSpPr>
          <p:spPr bwMode="auto">
            <a:xfrm>
              <a:off x="2063" y="2840"/>
              <a:ext cx="998" cy="498"/>
            </a:xfrm>
            <a:prstGeom prst="rightArrow">
              <a:avLst>
                <a:gd name="adj1" fmla="val 50000"/>
                <a:gd name="adj2" fmla="val 50100"/>
              </a:avLst>
            </a:prstGeom>
            <a:noFill/>
            <a:ln w="12700" algn="ctr">
              <a:solidFill>
                <a:srgbClr val="103184"/>
              </a:solidFill>
              <a:miter lim="800000"/>
              <a:headEnd/>
              <a:tailEnd/>
            </a:ln>
          </p:spPr>
          <p:txBody>
            <a:bodyPr wrap="none" lIns="90000" tIns="46800" rIns="90000" bIns="46800" anchor="ctr"/>
            <a:lstStyle/>
            <a:p>
              <a:endParaRPr lang="en-US" b="1">
                <a:solidFill>
                  <a:schemeClr val="tx1"/>
                </a:solidFill>
              </a:endParaRPr>
            </a:p>
          </p:txBody>
        </p:sp>
        <p:sp>
          <p:nvSpPr>
            <p:cNvPr id="542735" name="Rectangle 15"/>
            <p:cNvSpPr>
              <a:spLocks noChangeArrowheads="1"/>
            </p:cNvSpPr>
            <p:nvPr/>
          </p:nvSpPr>
          <p:spPr bwMode="auto">
            <a:xfrm>
              <a:off x="2155" y="2930"/>
              <a:ext cx="634" cy="328"/>
            </a:xfrm>
            <a:prstGeom prst="rect">
              <a:avLst/>
            </a:prstGeom>
            <a:noFill/>
            <a:ln w="12700">
              <a:noFill/>
              <a:miter lim="800000"/>
              <a:headEnd/>
              <a:tailEnd/>
            </a:ln>
          </p:spPr>
          <p:txBody>
            <a:bodyPr anchor="ctr"/>
            <a:lstStyle/>
            <a:p>
              <a:r>
                <a:rPr lang="en-GB" sz="1600">
                  <a:solidFill>
                    <a:srgbClr val="103184"/>
                  </a:solidFill>
                </a:rPr>
                <a:t>Death</a:t>
              </a:r>
              <a:endParaRPr lang="en-US" sz="1600">
                <a:solidFill>
                  <a:srgbClr val="103184"/>
                </a:solidFill>
              </a:endParaRPr>
            </a:p>
          </p:txBody>
        </p:sp>
      </p:grpSp>
      <p:grpSp>
        <p:nvGrpSpPr>
          <p:cNvPr id="4" name="Group 16"/>
          <p:cNvGrpSpPr>
            <a:grpSpLocks/>
          </p:cNvGrpSpPr>
          <p:nvPr/>
        </p:nvGrpSpPr>
        <p:grpSpPr bwMode="auto">
          <a:xfrm>
            <a:off x="4859338" y="4464050"/>
            <a:ext cx="4176712" cy="836613"/>
            <a:chOff x="3061" y="2812"/>
            <a:chExt cx="2631" cy="527"/>
          </a:xfrm>
        </p:grpSpPr>
        <p:sp>
          <p:nvSpPr>
            <p:cNvPr id="542737" name="Rectangle 17"/>
            <p:cNvSpPr>
              <a:spLocks noChangeArrowheads="1"/>
            </p:cNvSpPr>
            <p:nvPr/>
          </p:nvSpPr>
          <p:spPr bwMode="auto">
            <a:xfrm>
              <a:off x="3061" y="2812"/>
              <a:ext cx="2631" cy="527"/>
            </a:xfrm>
            <a:prstGeom prst="rect">
              <a:avLst/>
            </a:prstGeom>
            <a:noFill/>
            <a:ln w="12700">
              <a:noFill/>
              <a:miter lim="800000"/>
              <a:headEnd/>
              <a:tailEnd/>
            </a:ln>
          </p:spPr>
          <p:txBody>
            <a:bodyPr anchor="ctr"/>
            <a:lstStyle/>
            <a:p>
              <a:pPr algn="ctr"/>
              <a:r>
                <a:rPr lang="en-GB" sz="1600" b="1">
                  <a:solidFill>
                    <a:srgbClr val="103184"/>
                  </a:solidFill>
                </a:rPr>
                <a:t>£210,000</a:t>
              </a:r>
              <a:r>
                <a:rPr lang="en-GB" sz="1600">
                  <a:solidFill>
                    <a:srgbClr val="103184"/>
                  </a:solidFill>
                </a:rPr>
                <a:t> lump sum payable on death </a:t>
              </a:r>
              <a:br>
                <a:rPr lang="en-GB" sz="1600">
                  <a:solidFill>
                    <a:srgbClr val="103184"/>
                  </a:solidFill>
                </a:rPr>
              </a:br>
              <a:r>
                <a:rPr lang="en-GB" sz="1600">
                  <a:solidFill>
                    <a:srgbClr val="103184"/>
                  </a:solidFill>
                </a:rPr>
                <a:t>net of IHT @ 40%</a:t>
              </a:r>
              <a:endParaRPr lang="en-US" sz="1600">
                <a:solidFill>
                  <a:srgbClr val="103184"/>
                </a:solidFill>
              </a:endParaRPr>
            </a:p>
          </p:txBody>
        </p:sp>
        <p:sp>
          <p:nvSpPr>
            <p:cNvPr id="542738" name="Rectangle 18"/>
            <p:cNvSpPr>
              <a:spLocks noChangeArrowheads="1"/>
            </p:cNvSpPr>
            <p:nvPr/>
          </p:nvSpPr>
          <p:spPr bwMode="auto">
            <a:xfrm>
              <a:off x="3061" y="2857"/>
              <a:ext cx="2586" cy="409"/>
            </a:xfrm>
            <a:prstGeom prst="rect">
              <a:avLst/>
            </a:prstGeom>
            <a:noFill/>
            <a:ln w="12700" algn="ctr">
              <a:solidFill>
                <a:srgbClr val="103184"/>
              </a:solidFill>
              <a:miter lim="800000"/>
              <a:headEnd/>
              <a:tailEnd/>
            </a:ln>
          </p:spPr>
          <p:txBody>
            <a:bodyPr wrap="none" lIns="90000" tIns="46800" rIns="90000" bIns="46800" anchor="ctr"/>
            <a:lstStyle/>
            <a:p>
              <a:endParaRPr lang="en-US" b="1">
                <a:solidFill>
                  <a:schemeClr val="tx1"/>
                </a:solidFill>
              </a:endParaRPr>
            </a:p>
          </p:txBody>
        </p:sp>
      </p:grpSp>
      <p:sp>
        <p:nvSpPr>
          <p:cNvPr id="680979" name="AutoShape 19"/>
          <p:cNvSpPr>
            <a:spLocks noChangeArrowheads="1"/>
          </p:cNvSpPr>
          <p:nvPr/>
        </p:nvSpPr>
        <p:spPr bwMode="auto">
          <a:xfrm>
            <a:off x="1330325" y="4221163"/>
            <a:ext cx="792163" cy="314325"/>
          </a:xfrm>
          <a:prstGeom prst="downArrow">
            <a:avLst>
              <a:gd name="adj1" fmla="val 50000"/>
              <a:gd name="adj2" fmla="val 25000"/>
            </a:avLst>
          </a:prstGeom>
          <a:noFill/>
          <a:ln w="12700" algn="ctr">
            <a:solidFill>
              <a:srgbClr val="103184"/>
            </a:solidFill>
            <a:miter lim="800000"/>
            <a:headEnd/>
            <a:tailEnd/>
          </a:ln>
        </p:spPr>
        <p:txBody>
          <a:bodyPr wrap="none" lIns="90000" tIns="46800" rIns="90000" bIns="46800" anchor="ctr"/>
          <a:lstStyle/>
          <a:p>
            <a:endParaRPr lang="en-US" b="1">
              <a:solidFill>
                <a:schemeClr val="tx1"/>
              </a:solidFill>
            </a:endParaRPr>
          </a:p>
        </p:txBody>
      </p:sp>
      <p:grpSp>
        <p:nvGrpSpPr>
          <p:cNvPr id="5" name="Group 20"/>
          <p:cNvGrpSpPr>
            <a:grpSpLocks/>
          </p:cNvGrpSpPr>
          <p:nvPr/>
        </p:nvGrpSpPr>
        <p:grpSpPr bwMode="auto">
          <a:xfrm>
            <a:off x="-36513" y="3430588"/>
            <a:ext cx="3454401" cy="836612"/>
            <a:chOff x="-23" y="2161"/>
            <a:chExt cx="2176" cy="527"/>
          </a:xfrm>
        </p:grpSpPr>
        <p:sp>
          <p:nvSpPr>
            <p:cNvPr id="542741" name="Rectangle 21"/>
            <p:cNvSpPr>
              <a:spLocks noChangeArrowheads="1"/>
            </p:cNvSpPr>
            <p:nvPr/>
          </p:nvSpPr>
          <p:spPr bwMode="auto">
            <a:xfrm>
              <a:off x="-23" y="2161"/>
              <a:ext cx="2176" cy="527"/>
            </a:xfrm>
            <a:prstGeom prst="rect">
              <a:avLst/>
            </a:prstGeom>
            <a:noFill/>
            <a:ln w="12700">
              <a:noFill/>
              <a:miter lim="800000"/>
              <a:headEnd/>
              <a:tailEnd/>
            </a:ln>
          </p:spPr>
          <p:txBody>
            <a:bodyPr anchor="ctr"/>
            <a:lstStyle/>
            <a:p>
              <a:pPr algn="ctr"/>
              <a:r>
                <a:rPr lang="en-GB" sz="1600">
                  <a:solidFill>
                    <a:srgbClr val="103184"/>
                  </a:solidFill>
                </a:rPr>
                <a:t>Flexible drawdown fund £700,000 fully paid as income</a:t>
              </a:r>
              <a:endParaRPr lang="en-US" sz="1600">
                <a:solidFill>
                  <a:srgbClr val="103184"/>
                </a:solidFill>
              </a:endParaRPr>
            </a:p>
          </p:txBody>
        </p:sp>
        <p:sp>
          <p:nvSpPr>
            <p:cNvPr id="542742" name="Rectangle 22"/>
            <p:cNvSpPr>
              <a:spLocks noChangeArrowheads="1"/>
            </p:cNvSpPr>
            <p:nvPr/>
          </p:nvSpPr>
          <p:spPr bwMode="auto">
            <a:xfrm>
              <a:off x="90" y="2206"/>
              <a:ext cx="1973" cy="455"/>
            </a:xfrm>
            <a:prstGeom prst="rect">
              <a:avLst/>
            </a:prstGeom>
            <a:noFill/>
            <a:ln w="12700" algn="ctr">
              <a:solidFill>
                <a:srgbClr val="103184"/>
              </a:solidFill>
              <a:miter lim="800000"/>
              <a:headEnd/>
              <a:tailEnd/>
            </a:ln>
          </p:spPr>
          <p:txBody>
            <a:bodyPr wrap="none" lIns="90000" tIns="46800" rIns="90000" bIns="46800" anchor="ctr"/>
            <a:lstStyle/>
            <a:p>
              <a:endParaRPr lang="en-US" b="1">
                <a:solidFill>
                  <a:schemeClr val="tx1"/>
                </a:solidFill>
              </a:endParaRPr>
            </a:p>
          </p:txBody>
        </p:sp>
      </p:grpSp>
      <p:grpSp>
        <p:nvGrpSpPr>
          <p:cNvPr id="6" name="Group 23"/>
          <p:cNvGrpSpPr>
            <a:grpSpLocks/>
          </p:cNvGrpSpPr>
          <p:nvPr/>
        </p:nvGrpSpPr>
        <p:grpSpPr bwMode="auto">
          <a:xfrm>
            <a:off x="-36513" y="4537075"/>
            <a:ext cx="3527426" cy="836613"/>
            <a:chOff x="-23" y="2858"/>
            <a:chExt cx="2222" cy="527"/>
          </a:xfrm>
        </p:grpSpPr>
        <p:sp>
          <p:nvSpPr>
            <p:cNvPr id="542744" name="Rectangle 24"/>
            <p:cNvSpPr>
              <a:spLocks noChangeArrowheads="1"/>
            </p:cNvSpPr>
            <p:nvPr/>
          </p:nvSpPr>
          <p:spPr bwMode="auto">
            <a:xfrm>
              <a:off x="-23" y="2858"/>
              <a:ext cx="2222" cy="527"/>
            </a:xfrm>
            <a:prstGeom prst="rect">
              <a:avLst/>
            </a:prstGeom>
            <a:noFill/>
            <a:ln w="12700">
              <a:noFill/>
              <a:miter lim="800000"/>
              <a:headEnd/>
              <a:tailEnd/>
            </a:ln>
          </p:spPr>
          <p:txBody>
            <a:bodyPr anchor="ctr"/>
            <a:lstStyle/>
            <a:p>
              <a:pPr algn="ctr"/>
              <a:r>
                <a:rPr lang="en-GB" sz="1600">
                  <a:solidFill>
                    <a:srgbClr val="103184"/>
                  </a:solidFill>
                </a:rPr>
                <a:t>£350,000 lump sum assuming income tax at 50%</a:t>
              </a:r>
              <a:r>
                <a:rPr lang="en-GB" sz="1600" b="1">
                  <a:solidFill>
                    <a:srgbClr val="FFFFFF"/>
                  </a:solidFill>
                </a:rPr>
                <a:t> </a:t>
              </a:r>
              <a:endParaRPr lang="en-US" sz="1600" b="1">
                <a:solidFill>
                  <a:srgbClr val="FFFFFF"/>
                </a:solidFill>
              </a:endParaRPr>
            </a:p>
          </p:txBody>
        </p:sp>
        <p:sp>
          <p:nvSpPr>
            <p:cNvPr id="542745" name="Rectangle 25"/>
            <p:cNvSpPr>
              <a:spLocks noChangeArrowheads="1"/>
            </p:cNvSpPr>
            <p:nvPr/>
          </p:nvSpPr>
          <p:spPr bwMode="auto">
            <a:xfrm>
              <a:off x="90" y="2885"/>
              <a:ext cx="1973" cy="455"/>
            </a:xfrm>
            <a:prstGeom prst="rect">
              <a:avLst/>
            </a:prstGeom>
            <a:noFill/>
            <a:ln w="12700" algn="ctr">
              <a:solidFill>
                <a:srgbClr val="103184"/>
              </a:solidFill>
              <a:miter lim="800000"/>
              <a:headEnd/>
              <a:tailEnd/>
            </a:ln>
          </p:spPr>
          <p:txBody>
            <a:bodyPr wrap="none" lIns="90000" tIns="46800" rIns="90000" bIns="46800" anchor="ctr"/>
            <a:lstStyle/>
            <a:p>
              <a:endParaRPr lang="en-US" b="1">
                <a:solidFill>
                  <a:schemeClr val="tx1"/>
                </a:solidFill>
              </a:endParaRPr>
            </a:p>
          </p:txBody>
        </p:sp>
      </p:grpSp>
      <p:sp>
        <p:nvSpPr>
          <p:cNvPr id="542746" name="Rectangle 26"/>
          <p:cNvSpPr>
            <a:spLocks noChangeArrowheads="1"/>
          </p:cNvSpPr>
          <p:nvPr/>
        </p:nvSpPr>
        <p:spPr bwMode="auto">
          <a:xfrm>
            <a:off x="1333500" y="2420938"/>
            <a:ext cx="1006475" cy="504825"/>
          </a:xfrm>
          <a:prstGeom prst="rect">
            <a:avLst/>
          </a:prstGeom>
          <a:noFill/>
          <a:ln w="12700">
            <a:noFill/>
            <a:miter lim="800000"/>
            <a:headEnd/>
            <a:tailEnd/>
          </a:ln>
        </p:spPr>
        <p:txBody>
          <a:bodyPr anchor="ctr"/>
          <a:lstStyle/>
          <a:p>
            <a:r>
              <a:rPr lang="en-GB" sz="1600" i="1">
                <a:solidFill>
                  <a:srgbClr val="FFFFFF"/>
                </a:solidFill>
              </a:rPr>
              <a:t>Plus</a:t>
            </a:r>
            <a:endParaRPr lang="en-US" sz="1600" i="1">
              <a:solidFill>
                <a:srgbClr val="FFFFFF"/>
              </a:solidFill>
            </a:endParaRPr>
          </a:p>
        </p:txBody>
      </p:sp>
      <p:grpSp>
        <p:nvGrpSpPr>
          <p:cNvPr id="7" name="Group 27"/>
          <p:cNvGrpSpPr>
            <a:grpSpLocks/>
          </p:cNvGrpSpPr>
          <p:nvPr/>
        </p:nvGrpSpPr>
        <p:grpSpPr bwMode="auto">
          <a:xfrm>
            <a:off x="0" y="2276475"/>
            <a:ext cx="8964613" cy="3313113"/>
            <a:chOff x="45" y="1343"/>
            <a:chExt cx="5647" cy="2087"/>
          </a:xfrm>
        </p:grpSpPr>
        <p:sp>
          <p:nvSpPr>
            <p:cNvPr id="542748" name="Rectangle 28"/>
            <p:cNvSpPr>
              <a:spLocks noChangeArrowheads="1"/>
            </p:cNvSpPr>
            <p:nvPr/>
          </p:nvSpPr>
          <p:spPr bwMode="auto">
            <a:xfrm>
              <a:off x="113" y="1389"/>
              <a:ext cx="1996" cy="527"/>
            </a:xfrm>
            <a:prstGeom prst="rect">
              <a:avLst/>
            </a:prstGeom>
            <a:noFill/>
            <a:ln w="12700">
              <a:noFill/>
              <a:miter lim="800000"/>
              <a:headEnd/>
              <a:tailEnd/>
            </a:ln>
          </p:spPr>
          <p:txBody>
            <a:bodyPr anchor="ctr"/>
            <a:lstStyle/>
            <a:p>
              <a:r>
                <a:rPr lang="en-GB" sz="1600">
                  <a:solidFill>
                    <a:srgbClr val="103184"/>
                  </a:solidFill>
                </a:rPr>
                <a:t>Assume fund of £300,000 used to provide MIR</a:t>
              </a:r>
              <a:endParaRPr lang="en-US" sz="1600">
                <a:solidFill>
                  <a:srgbClr val="103184"/>
                </a:solidFill>
              </a:endParaRPr>
            </a:p>
          </p:txBody>
        </p:sp>
        <p:sp>
          <p:nvSpPr>
            <p:cNvPr id="542749" name="Rectangle 29"/>
            <p:cNvSpPr>
              <a:spLocks noChangeArrowheads="1"/>
            </p:cNvSpPr>
            <p:nvPr/>
          </p:nvSpPr>
          <p:spPr bwMode="auto">
            <a:xfrm>
              <a:off x="3060" y="1462"/>
              <a:ext cx="2586" cy="409"/>
            </a:xfrm>
            <a:prstGeom prst="rect">
              <a:avLst/>
            </a:prstGeom>
            <a:noFill/>
            <a:ln w="12700" algn="ctr">
              <a:solidFill>
                <a:schemeClr val="tx1"/>
              </a:solidFill>
              <a:miter lim="800000"/>
              <a:headEnd/>
              <a:tailEnd/>
            </a:ln>
          </p:spPr>
          <p:txBody>
            <a:bodyPr wrap="none" lIns="90000" tIns="46800" rIns="90000" bIns="46800" anchor="ctr"/>
            <a:lstStyle/>
            <a:p>
              <a:endParaRPr lang="en-US" b="1">
                <a:solidFill>
                  <a:schemeClr val="tx1"/>
                </a:solidFill>
              </a:endParaRPr>
            </a:p>
          </p:txBody>
        </p:sp>
        <p:sp>
          <p:nvSpPr>
            <p:cNvPr id="542750" name="Rectangle 30"/>
            <p:cNvSpPr>
              <a:spLocks noChangeArrowheads="1"/>
            </p:cNvSpPr>
            <p:nvPr/>
          </p:nvSpPr>
          <p:spPr bwMode="auto">
            <a:xfrm>
              <a:off x="3106" y="1406"/>
              <a:ext cx="2564" cy="527"/>
            </a:xfrm>
            <a:prstGeom prst="rect">
              <a:avLst/>
            </a:prstGeom>
            <a:noFill/>
            <a:ln w="12700">
              <a:noFill/>
              <a:miter lim="800000"/>
              <a:headEnd/>
              <a:tailEnd/>
            </a:ln>
          </p:spPr>
          <p:txBody>
            <a:bodyPr anchor="ctr"/>
            <a:lstStyle/>
            <a:p>
              <a:pPr algn="ctr"/>
              <a:r>
                <a:rPr lang="en-GB" sz="1600">
                  <a:solidFill>
                    <a:srgbClr val="103184"/>
                  </a:solidFill>
                </a:rPr>
                <a:t>Guarantee / fixed payment period, spouses pension, no benefit payable on death?</a:t>
              </a:r>
              <a:endParaRPr lang="en-US" sz="1600">
                <a:solidFill>
                  <a:srgbClr val="103184"/>
                </a:solidFill>
              </a:endParaRPr>
            </a:p>
          </p:txBody>
        </p:sp>
        <p:sp>
          <p:nvSpPr>
            <p:cNvPr id="542751" name="AutoShape 31"/>
            <p:cNvSpPr>
              <a:spLocks noChangeArrowheads="1"/>
            </p:cNvSpPr>
            <p:nvPr/>
          </p:nvSpPr>
          <p:spPr bwMode="auto">
            <a:xfrm>
              <a:off x="2063" y="1417"/>
              <a:ext cx="998" cy="498"/>
            </a:xfrm>
            <a:prstGeom prst="rightArrow">
              <a:avLst>
                <a:gd name="adj1" fmla="val 50000"/>
                <a:gd name="adj2" fmla="val 50100"/>
              </a:avLst>
            </a:prstGeom>
            <a:noFill/>
            <a:ln w="12700" algn="ctr">
              <a:solidFill>
                <a:srgbClr val="103184"/>
              </a:solidFill>
              <a:miter lim="800000"/>
              <a:headEnd/>
              <a:tailEnd/>
            </a:ln>
          </p:spPr>
          <p:txBody>
            <a:bodyPr wrap="none" lIns="90000" tIns="46800" rIns="90000" bIns="46800" anchor="ctr"/>
            <a:lstStyle/>
            <a:p>
              <a:endParaRPr lang="en-US" b="1">
                <a:solidFill>
                  <a:schemeClr val="tx1"/>
                </a:solidFill>
              </a:endParaRPr>
            </a:p>
          </p:txBody>
        </p:sp>
        <p:sp>
          <p:nvSpPr>
            <p:cNvPr id="542752" name="Rectangle 32"/>
            <p:cNvSpPr>
              <a:spLocks noChangeArrowheads="1"/>
            </p:cNvSpPr>
            <p:nvPr/>
          </p:nvSpPr>
          <p:spPr bwMode="auto">
            <a:xfrm>
              <a:off x="2155" y="1507"/>
              <a:ext cx="634" cy="328"/>
            </a:xfrm>
            <a:prstGeom prst="rect">
              <a:avLst/>
            </a:prstGeom>
            <a:noFill/>
            <a:ln w="12700">
              <a:noFill/>
              <a:miter lim="800000"/>
              <a:headEnd/>
              <a:tailEnd/>
            </a:ln>
          </p:spPr>
          <p:txBody>
            <a:bodyPr anchor="ctr"/>
            <a:lstStyle/>
            <a:p>
              <a:r>
                <a:rPr lang="en-GB" sz="1600">
                  <a:solidFill>
                    <a:srgbClr val="103184"/>
                  </a:solidFill>
                </a:rPr>
                <a:t>Death</a:t>
              </a:r>
              <a:endParaRPr lang="en-US" sz="1600">
                <a:solidFill>
                  <a:srgbClr val="103184"/>
                </a:solidFill>
              </a:endParaRPr>
            </a:p>
          </p:txBody>
        </p:sp>
        <p:sp>
          <p:nvSpPr>
            <p:cNvPr id="542753" name="Rectangle 33"/>
            <p:cNvSpPr>
              <a:spLocks noChangeArrowheads="1"/>
            </p:cNvSpPr>
            <p:nvPr/>
          </p:nvSpPr>
          <p:spPr bwMode="auto">
            <a:xfrm>
              <a:off x="90" y="1434"/>
              <a:ext cx="1973" cy="455"/>
            </a:xfrm>
            <a:prstGeom prst="rect">
              <a:avLst/>
            </a:prstGeom>
            <a:noFill/>
            <a:ln w="12700" algn="ctr">
              <a:solidFill>
                <a:srgbClr val="103184"/>
              </a:solidFill>
              <a:miter lim="800000"/>
              <a:headEnd/>
              <a:tailEnd/>
            </a:ln>
          </p:spPr>
          <p:txBody>
            <a:bodyPr wrap="none" lIns="90000" tIns="46800" rIns="90000" bIns="46800" anchor="ctr"/>
            <a:lstStyle/>
            <a:p>
              <a:endParaRPr lang="en-US" b="1">
                <a:solidFill>
                  <a:schemeClr val="tx1"/>
                </a:solidFill>
              </a:endParaRPr>
            </a:p>
          </p:txBody>
        </p:sp>
        <p:sp>
          <p:nvSpPr>
            <p:cNvPr id="542754" name="Rectangle 34"/>
            <p:cNvSpPr>
              <a:spLocks noChangeArrowheads="1"/>
            </p:cNvSpPr>
            <p:nvPr/>
          </p:nvSpPr>
          <p:spPr bwMode="auto">
            <a:xfrm>
              <a:off x="45" y="1343"/>
              <a:ext cx="5647" cy="2087"/>
            </a:xfrm>
            <a:prstGeom prst="rect">
              <a:avLst/>
            </a:prstGeom>
            <a:noFill/>
            <a:ln w="38100" algn="ctr">
              <a:solidFill>
                <a:schemeClr val="tx2"/>
              </a:solidFill>
              <a:miter lim="800000"/>
              <a:headEnd/>
              <a:tailEnd/>
            </a:ln>
          </p:spPr>
          <p:txBody>
            <a:bodyPr wrap="none" lIns="90000" tIns="46800" rIns="90000" bIns="46800" anchor="ctr"/>
            <a:lstStyle/>
            <a:p>
              <a:endParaRPr lang="en-US" b="1">
                <a:solidFill>
                  <a:schemeClr val="tx1"/>
                </a:solidFill>
              </a:endParaRPr>
            </a:p>
          </p:txBody>
        </p:sp>
      </p:grpSp>
      <p:sp>
        <p:nvSpPr>
          <p:cNvPr id="680995" name="Rectangle 35"/>
          <p:cNvSpPr>
            <a:spLocks noChangeArrowheads="1"/>
          </p:cNvSpPr>
          <p:nvPr/>
        </p:nvSpPr>
        <p:spPr bwMode="auto">
          <a:xfrm>
            <a:off x="1258888" y="3094038"/>
            <a:ext cx="612775" cy="336550"/>
          </a:xfrm>
          <a:prstGeom prst="rect">
            <a:avLst/>
          </a:prstGeom>
          <a:noFill/>
          <a:ln w="9525">
            <a:noFill/>
            <a:miter lim="800000"/>
            <a:headEnd/>
            <a:tailEnd/>
          </a:ln>
        </p:spPr>
        <p:txBody>
          <a:bodyPr wrap="none">
            <a:spAutoFit/>
          </a:bodyPr>
          <a:lstStyle/>
          <a:p>
            <a:r>
              <a:rPr lang="en-GB" sz="1600" b="1" i="1">
                <a:solidFill>
                  <a:srgbClr val="103184"/>
                </a:solidFill>
              </a:rPr>
              <a:t>Plus</a:t>
            </a:r>
            <a:endParaRPr lang="en-US" sz="1600" b="1" i="1">
              <a:solidFill>
                <a:srgbClr val="103184"/>
              </a:solidFill>
            </a:endParaRPr>
          </a:p>
        </p:txBody>
      </p:sp>
      <p:pic>
        <p:nvPicPr>
          <p:cNvPr id="543746" name="Rectangle 2"/>
          <p:cNvPicPr>
            <a:picLocks noChangeArrowheads="1"/>
          </p:cNvPicPr>
          <p:nvPr/>
        </p:nvPicPr>
        <p:blipFill>
          <a:blip r:embed="rId2" cstate="print"/>
          <a:srcRect/>
          <a:stretch>
            <a:fillRect/>
          </a:stretch>
        </p:blipFill>
        <p:spPr bwMode="auto">
          <a:xfrm>
            <a:off x="250825" y="0"/>
            <a:ext cx="8642350" cy="11969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80995"/>
                                        </p:tgtEl>
                                        <p:attrNameLst>
                                          <p:attrName>style.visibility</p:attrName>
                                        </p:attrNameLst>
                                      </p:cBhvr>
                                      <p:to>
                                        <p:strVal val="visible"/>
                                      </p:to>
                                    </p:set>
                                    <p:animEffect transition="in" filter="dissolve">
                                      <p:cBhvr>
                                        <p:cTn id="15" dur="500"/>
                                        <p:tgtEl>
                                          <p:spTgt spid="680995"/>
                                        </p:tgtEl>
                                      </p:cBhvr>
                                    </p:animEffec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680979"/>
                                        </p:tgtEl>
                                        <p:attrNameLst>
                                          <p:attrName>style.visibility</p:attrName>
                                        </p:attrNameLst>
                                      </p:cBhvr>
                                      <p:to>
                                        <p:strVal val="visible"/>
                                      </p:to>
                                    </p:set>
                                    <p:animEffect transition="in" filter="wipe(up)">
                                      <p:cBhvr>
                                        <p:cTn id="23" dur="500"/>
                                        <p:tgtEl>
                                          <p:spTgt spid="680979"/>
                                        </p:tgtEl>
                                      </p:cBhvr>
                                    </p:animEffect>
                                  </p:childTnLst>
                                </p:cTn>
                              </p:par>
                            </p:childTnLst>
                          </p:cTn>
                        </p:par>
                        <p:par>
                          <p:cTn id="24" fill="hold">
                            <p:stCondLst>
                              <p:cond delay="500"/>
                            </p:stCondLst>
                            <p:childTnLst>
                              <p:par>
                                <p:cTn id="25" presetID="9"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par>
                          <p:cTn id="33" fill="hold">
                            <p:stCondLst>
                              <p:cond delay="500"/>
                            </p:stCondLst>
                            <p:childTnLst>
                              <p:par>
                                <p:cTn id="34" presetID="9"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dissolve">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0979" grpId="0" animBg="1"/>
      <p:bldP spid="680995" grpId="0"/>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963" name="Rectangle 3"/>
          <p:cNvSpPr>
            <a:spLocks noChangeArrowheads="1"/>
          </p:cNvSpPr>
          <p:nvPr/>
        </p:nvSpPr>
        <p:spPr bwMode="auto">
          <a:xfrm>
            <a:off x="684213" y="765175"/>
            <a:ext cx="7561262" cy="5184775"/>
          </a:xfrm>
          <a:prstGeom prst="rect">
            <a:avLst/>
          </a:prstGeom>
          <a:noFill/>
          <a:ln w="9525">
            <a:noFill/>
            <a:miter lim="800000"/>
            <a:headEnd/>
            <a:tailEnd/>
          </a:ln>
        </p:spPr>
        <p:txBody>
          <a:bodyPr lIns="0" tIns="0" rIns="0" bIns="0"/>
          <a:lstStyle/>
          <a:p>
            <a:pPr marL="287338" indent="-287338">
              <a:spcBef>
                <a:spcPts val="400"/>
              </a:spcBef>
              <a:buClr>
                <a:schemeClr val="accent1"/>
              </a:buClr>
              <a:buSzPct val="68000"/>
              <a:buFont typeface="Wingdings 3" pitchFamily="18" charset="2"/>
              <a:buChar char=""/>
            </a:pPr>
            <a:r>
              <a:rPr lang="en-GB">
                <a:solidFill>
                  <a:schemeClr val="tx1"/>
                </a:solidFill>
              </a:rPr>
              <a:t>How much of the fund will actually be required to provide the MIR?</a:t>
            </a:r>
          </a:p>
          <a:p>
            <a:pPr marL="287338" indent="-287338">
              <a:spcBef>
                <a:spcPts val="400"/>
              </a:spcBef>
              <a:buClr>
                <a:schemeClr val="accent1"/>
              </a:buClr>
              <a:buSzPct val="68000"/>
              <a:buFont typeface="Wingdings 3" pitchFamily="18" charset="2"/>
              <a:buChar char=""/>
            </a:pPr>
            <a:endParaRPr lang="en-GB">
              <a:solidFill>
                <a:schemeClr val="tx1"/>
              </a:solidFill>
            </a:endParaRPr>
          </a:p>
          <a:p>
            <a:pPr marL="287338" indent="-287338">
              <a:spcBef>
                <a:spcPts val="400"/>
              </a:spcBef>
              <a:buClr>
                <a:schemeClr val="accent1"/>
              </a:buClr>
              <a:buSzPct val="68000"/>
              <a:buFont typeface="Wingdings 3" pitchFamily="18" charset="2"/>
              <a:buChar char=""/>
            </a:pPr>
            <a:r>
              <a:rPr lang="en-GB">
                <a:solidFill>
                  <a:schemeClr val="tx1"/>
                </a:solidFill>
              </a:rPr>
              <a:t>What death benefits will be payable under any annuity or scheme pension purchased?</a:t>
            </a:r>
          </a:p>
          <a:p>
            <a:pPr marL="287338" indent="-287338">
              <a:spcBef>
                <a:spcPts val="400"/>
              </a:spcBef>
              <a:buClr>
                <a:schemeClr val="accent1"/>
              </a:buClr>
              <a:buSzPct val="68000"/>
              <a:buFont typeface="Wingdings 3" pitchFamily="18" charset="2"/>
              <a:buChar char=""/>
            </a:pPr>
            <a:endParaRPr lang="en-GB">
              <a:solidFill>
                <a:schemeClr val="tx1"/>
              </a:solidFill>
            </a:endParaRPr>
          </a:p>
          <a:p>
            <a:pPr marL="287338" indent="-287338">
              <a:spcBef>
                <a:spcPts val="400"/>
              </a:spcBef>
              <a:buClr>
                <a:schemeClr val="accent1"/>
              </a:buClr>
              <a:buSzPct val="68000"/>
              <a:buFont typeface="Wingdings 3" pitchFamily="18" charset="2"/>
              <a:buChar char=""/>
            </a:pPr>
            <a:r>
              <a:rPr lang="en-GB">
                <a:solidFill>
                  <a:schemeClr val="tx1"/>
                </a:solidFill>
              </a:rPr>
              <a:t>What rate of tax will the client pay on lump sums withdrawn from a flexible drawdown?</a:t>
            </a:r>
          </a:p>
          <a:p>
            <a:pPr marL="287338" indent="-287338">
              <a:spcBef>
                <a:spcPts val="400"/>
              </a:spcBef>
              <a:buClr>
                <a:schemeClr val="accent1"/>
              </a:buClr>
              <a:buSzPct val="68000"/>
              <a:buFont typeface="Wingdings 3" pitchFamily="18" charset="2"/>
              <a:buChar char=""/>
            </a:pPr>
            <a:endParaRPr lang="en-GB">
              <a:solidFill>
                <a:schemeClr val="tx1"/>
              </a:solidFill>
            </a:endParaRPr>
          </a:p>
          <a:p>
            <a:pPr marL="287338" indent="-287338">
              <a:spcBef>
                <a:spcPts val="400"/>
              </a:spcBef>
              <a:buClr>
                <a:schemeClr val="accent1"/>
              </a:buClr>
              <a:buSzPct val="68000"/>
              <a:buFont typeface="Wingdings 3" pitchFamily="18" charset="2"/>
              <a:buChar char=""/>
            </a:pPr>
            <a:r>
              <a:rPr lang="en-GB">
                <a:solidFill>
                  <a:schemeClr val="tx1"/>
                </a:solidFill>
              </a:rPr>
              <a:t>Will clients consider gifting lump sums taken from a flexible drawdown?</a:t>
            </a:r>
          </a:p>
        </p:txBody>
      </p:sp>
      <p:pic>
        <p:nvPicPr>
          <p:cNvPr id="503810" name="Picture 4" descr="AMPS Logo"/>
          <p:cNvPicPr>
            <a:picLocks noChangeAspect="1" noChangeArrowheads="1"/>
          </p:cNvPicPr>
          <p:nvPr/>
        </p:nvPicPr>
        <p:blipFill>
          <a:blip r:embed="rId2" cstate="print"/>
          <a:srcRect/>
          <a:stretch>
            <a:fillRect/>
          </a:stretch>
        </p:blipFill>
        <p:spPr bwMode="auto">
          <a:xfrm>
            <a:off x="4500563" y="5949950"/>
            <a:ext cx="4475162" cy="609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4833" name="Rectangle 4"/>
          <p:cNvSpPr>
            <a:spLocks noChangeArrowheads="1"/>
          </p:cNvSpPr>
          <p:nvPr/>
        </p:nvSpPr>
        <p:spPr bwMode="auto">
          <a:xfrm>
            <a:off x="971550" y="1844675"/>
            <a:ext cx="4103688" cy="3384550"/>
          </a:xfrm>
          <a:prstGeom prst="rect">
            <a:avLst/>
          </a:prstGeom>
          <a:solidFill>
            <a:srgbClr val="99CCFF"/>
          </a:solidFill>
          <a:ln w="28575">
            <a:solidFill>
              <a:srgbClr val="000099"/>
            </a:solidFill>
            <a:miter lim="800000"/>
            <a:headEnd/>
            <a:tailEnd/>
          </a:ln>
        </p:spPr>
        <p:txBody>
          <a:bodyPr wrap="none" anchor="ctr"/>
          <a:lstStyle/>
          <a:p>
            <a:pPr algn="ctr"/>
            <a:endParaRPr lang="en-US">
              <a:solidFill>
                <a:schemeClr val="tx1"/>
              </a:solidFill>
            </a:endParaRPr>
          </a:p>
        </p:txBody>
      </p:sp>
      <p:sp>
        <p:nvSpPr>
          <p:cNvPr id="504834" name="Line 5"/>
          <p:cNvSpPr>
            <a:spLocks noChangeShapeType="1"/>
          </p:cNvSpPr>
          <p:nvPr/>
        </p:nvSpPr>
        <p:spPr bwMode="auto">
          <a:xfrm>
            <a:off x="971550" y="2781300"/>
            <a:ext cx="4103688" cy="0"/>
          </a:xfrm>
          <a:prstGeom prst="line">
            <a:avLst/>
          </a:prstGeom>
          <a:noFill/>
          <a:ln w="28575">
            <a:solidFill>
              <a:srgbClr val="000099"/>
            </a:solidFill>
            <a:round/>
            <a:headEnd/>
            <a:tailEnd/>
          </a:ln>
        </p:spPr>
        <p:txBody>
          <a:bodyPr/>
          <a:lstStyle/>
          <a:p>
            <a:endParaRPr lang="en-US"/>
          </a:p>
        </p:txBody>
      </p:sp>
      <p:sp>
        <p:nvSpPr>
          <p:cNvPr id="504835" name="Text Box 6"/>
          <p:cNvSpPr txBox="1">
            <a:spLocks noChangeArrowheads="1"/>
          </p:cNvSpPr>
          <p:nvPr/>
        </p:nvSpPr>
        <p:spPr bwMode="auto">
          <a:xfrm>
            <a:off x="1436688" y="2060575"/>
            <a:ext cx="3135312" cy="457200"/>
          </a:xfrm>
          <a:prstGeom prst="rect">
            <a:avLst/>
          </a:prstGeom>
          <a:noFill/>
          <a:ln w="9525">
            <a:noFill/>
            <a:miter lim="800000"/>
            <a:headEnd/>
            <a:tailEnd/>
          </a:ln>
        </p:spPr>
        <p:txBody>
          <a:bodyPr wrap="none">
            <a:spAutoFit/>
          </a:bodyPr>
          <a:lstStyle/>
          <a:p>
            <a:r>
              <a:rPr lang="en-GB"/>
              <a:t>Scheme pension fund</a:t>
            </a:r>
            <a:endParaRPr lang="en-US"/>
          </a:p>
        </p:txBody>
      </p:sp>
      <p:sp>
        <p:nvSpPr>
          <p:cNvPr id="504836" name="Text Box 7"/>
          <p:cNvSpPr txBox="1">
            <a:spLocks noChangeArrowheads="1"/>
          </p:cNvSpPr>
          <p:nvPr/>
        </p:nvSpPr>
        <p:spPr bwMode="auto">
          <a:xfrm>
            <a:off x="1323975" y="4005263"/>
            <a:ext cx="3390900" cy="457200"/>
          </a:xfrm>
          <a:prstGeom prst="rect">
            <a:avLst/>
          </a:prstGeom>
          <a:noFill/>
          <a:ln w="9525">
            <a:noFill/>
            <a:miter lim="800000"/>
            <a:headEnd/>
            <a:tailEnd/>
          </a:ln>
        </p:spPr>
        <p:txBody>
          <a:bodyPr wrap="none">
            <a:spAutoFit/>
          </a:bodyPr>
          <a:lstStyle/>
          <a:p>
            <a:r>
              <a:rPr lang="en-GB"/>
              <a:t>Flexible drawdown fund</a:t>
            </a:r>
            <a:endParaRPr lang="en-US"/>
          </a:p>
        </p:txBody>
      </p:sp>
      <p:sp>
        <p:nvSpPr>
          <p:cNvPr id="504837" name="Line 8"/>
          <p:cNvSpPr>
            <a:spLocks noChangeShapeType="1"/>
          </p:cNvSpPr>
          <p:nvPr/>
        </p:nvSpPr>
        <p:spPr bwMode="auto">
          <a:xfrm>
            <a:off x="5075238" y="2349500"/>
            <a:ext cx="1150937" cy="0"/>
          </a:xfrm>
          <a:prstGeom prst="line">
            <a:avLst/>
          </a:prstGeom>
          <a:noFill/>
          <a:ln w="28575">
            <a:solidFill>
              <a:srgbClr val="000099"/>
            </a:solidFill>
            <a:round/>
            <a:headEnd/>
            <a:tailEnd type="triangle" w="med" len="med"/>
          </a:ln>
        </p:spPr>
        <p:txBody>
          <a:bodyPr/>
          <a:lstStyle/>
          <a:p>
            <a:endParaRPr lang="en-US"/>
          </a:p>
        </p:txBody>
      </p:sp>
      <p:sp>
        <p:nvSpPr>
          <p:cNvPr id="504838" name="Text Box 9"/>
          <p:cNvSpPr txBox="1">
            <a:spLocks noChangeArrowheads="1"/>
          </p:cNvSpPr>
          <p:nvPr/>
        </p:nvSpPr>
        <p:spPr bwMode="auto">
          <a:xfrm>
            <a:off x="6227763" y="2108200"/>
            <a:ext cx="1912937" cy="822325"/>
          </a:xfrm>
          <a:prstGeom prst="rect">
            <a:avLst/>
          </a:prstGeom>
          <a:noFill/>
          <a:ln w="9525">
            <a:noFill/>
            <a:miter lim="800000"/>
            <a:headEnd/>
            <a:tailEnd/>
          </a:ln>
        </p:spPr>
        <p:txBody>
          <a:bodyPr wrap="none">
            <a:spAutoFit/>
          </a:bodyPr>
          <a:lstStyle/>
          <a:p>
            <a:r>
              <a:rPr lang="en-GB"/>
              <a:t>£20,000 p.a.</a:t>
            </a:r>
          </a:p>
          <a:p>
            <a:r>
              <a:rPr lang="en-GB"/>
              <a:t>meeting MIR</a:t>
            </a:r>
            <a:endParaRPr lang="en-US"/>
          </a:p>
        </p:txBody>
      </p:sp>
      <p:sp>
        <p:nvSpPr>
          <p:cNvPr id="504839" name="Text Box 10"/>
          <p:cNvSpPr txBox="1">
            <a:spLocks noChangeArrowheads="1"/>
          </p:cNvSpPr>
          <p:nvPr/>
        </p:nvSpPr>
        <p:spPr bwMode="auto">
          <a:xfrm>
            <a:off x="6261100" y="3933825"/>
            <a:ext cx="1406525" cy="822325"/>
          </a:xfrm>
          <a:prstGeom prst="rect">
            <a:avLst/>
          </a:prstGeom>
          <a:noFill/>
          <a:ln w="9525">
            <a:noFill/>
            <a:miter lim="800000"/>
            <a:headEnd/>
            <a:tailEnd/>
          </a:ln>
        </p:spPr>
        <p:txBody>
          <a:bodyPr wrap="none">
            <a:spAutoFit/>
          </a:bodyPr>
          <a:lstStyle/>
          <a:p>
            <a:pPr algn="ctr"/>
            <a:r>
              <a:rPr lang="en-GB"/>
              <a:t>unlimited</a:t>
            </a:r>
          </a:p>
          <a:p>
            <a:pPr algn="ctr"/>
            <a:r>
              <a:rPr lang="en-GB"/>
              <a:t>income</a:t>
            </a:r>
            <a:endParaRPr lang="en-US"/>
          </a:p>
        </p:txBody>
      </p:sp>
      <p:sp>
        <p:nvSpPr>
          <p:cNvPr id="504840" name="Line 11"/>
          <p:cNvSpPr>
            <a:spLocks noChangeShapeType="1"/>
          </p:cNvSpPr>
          <p:nvPr/>
        </p:nvSpPr>
        <p:spPr bwMode="auto">
          <a:xfrm>
            <a:off x="5075238" y="4365625"/>
            <a:ext cx="1150937" cy="0"/>
          </a:xfrm>
          <a:prstGeom prst="line">
            <a:avLst/>
          </a:prstGeom>
          <a:noFill/>
          <a:ln w="28575">
            <a:solidFill>
              <a:srgbClr val="000099"/>
            </a:solidFill>
            <a:round/>
            <a:headEnd/>
            <a:tailEnd type="triangle" w="med" len="med"/>
          </a:ln>
        </p:spPr>
        <p:txBody>
          <a:bodyPr/>
          <a:lstStyle/>
          <a:p>
            <a:endParaRPr lang="en-US"/>
          </a:p>
        </p:txBody>
      </p:sp>
      <p:sp>
        <p:nvSpPr>
          <p:cNvPr id="504841" name="Text Box 12"/>
          <p:cNvSpPr txBox="1">
            <a:spLocks noChangeArrowheads="1"/>
          </p:cNvSpPr>
          <p:nvPr/>
        </p:nvSpPr>
        <p:spPr bwMode="auto">
          <a:xfrm>
            <a:off x="1765300" y="1316038"/>
            <a:ext cx="2990850" cy="461962"/>
          </a:xfrm>
          <a:prstGeom prst="rect">
            <a:avLst/>
          </a:prstGeom>
          <a:noFill/>
          <a:ln w="9525">
            <a:noFill/>
            <a:miter lim="800000"/>
            <a:headEnd/>
            <a:tailEnd/>
          </a:ln>
        </p:spPr>
        <p:txBody>
          <a:bodyPr wrap="none">
            <a:spAutoFit/>
          </a:bodyPr>
          <a:lstStyle/>
          <a:p>
            <a:r>
              <a:rPr lang="en-GB"/>
              <a:t>Typical family SIPP?</a:t>
            </a:r>
            <a:endParaRPr lang="en-US"/>
          </a:p>
        </p:txBody>
      </p:sp>
      <p:sp>
        <p:nvSpPr>
          <p:cNvPr id="544781" name="Text Box 13"/>
          <p:cNvSpPr txBox="1">
            <a:spLocks noChangeArrowheads="1"/>
          </p:cNvSpPr>
          <p:nvPr/>
        </p:nvSpPr>
        <p:spPr bwMode="auto">
          <a:xfrm>
            <a:off x="971550" y="5445125"/>
            <a:ext cx="6078538" cy="457200"/>
          </a:xfrm>
          <a:prstGeom prst="rect">
            <a:avLst/>
          </a:prstGeom>
          <a:noFill/>
          <a:ln w="9525">
            <a:noFill/>
            <a:miter lim="800000"/>
            <a:headEnd/>
            <a:tailEnd/>
          </a:ln>
        </p:spPr>
        <p:txBody>
          <a:bodyPr>
            <a:spAutoFit/>
          </a:bodyPr>
          <a:lstStyle/>
          <a:p>
            <a:r>
              <a:rPr lang="en-GB" b="1">
                <a:solidFill>
                  <a:srgbClr val="FF3300"/>
                </a:solidFill>
              </a:rPr>
              <a:t>All part of the same investment strategy!</a:t>
            </a:r>
            <a:endParaRPr lang="en-US" b="1">
              <a:solidFill>
                <a:srgbClr val="FF3300"/>
              </a:solidFill>
            </a:endParaRPr>
          </a:p>
        </p:txBody>
      </p:sp>
      <p:pic>
        <p:nvPicPr>
          <p:cNvPr id="504843" name="Picture 4" descr="AMPS Logo"/>
          <p:cNvPicPr>
            <a:picLocks noChangeAspect="1" noChangeArrowheads="1"/>
          </p:cNvPicPr>
          <p:nvPr/>
        </p:nvPicPr>
        <p:blipFill>
          <a:blip r:embed="rId2" cstate="print"/>
          <a:srcRect/>
          <a:stretch>
            <a:fillRect/>
          </a:stretch>
        </p:blipFill>
        <p:spPr bwMode="auto">
          <a:xfrm>
            <a:off x="4668838" y="6021388"/>
            <a:ext cx="4475162" cy="609600"/>
          </a:xfrm>
          <a:prstGeom prst="rect">
            <a:avLst/>
          </a:prstGeom>
          <a:noFill/>
          <a:ln w="9525">
            <a:noFill/>
            <a:miter lim="800000"/>
            <a:headEnd/>
            <a:tailEnd/>
          </a:ln>
        </p:spPr>
      </p:pic>
      <p:sp>
        <p:nvSpPr>
          <p:cNvPr id="504844" name="Text Box 3"/>
          <p:cNvSpPr txBox="1">
            <a:spLocks noChangeArrowheads="1"/>
          </p:cNvSpPr>
          <p:nvPr/>
        </p:nvSpPr>
        <p:spPr bwMode="auto">
          <a:xfrm>
            <a:off x="395288" y="188913"/>
            <a:ext cx="8353425" cy="1190625"/>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Scheme Pensions and flexible drawdown  under one roof! </a:t>
            </a:r>
            <a:endParaRPr lang="en-US" sz="3600" b="1">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04833"/>
                                        </p:tgtEl>
                                        <p:attrNameLst>
                                          <p:attrName>style.visibility</p:attrName>
                                        </p:attrNameLst>
                                      </p:cBhvr>
                                      <p:to>
                                        <p:strVal val="visible"/>
                                      </p:to>
                                    </p:set>
                                    <p:anim calcmode="lin" valueType="num">
                                      <p:cBhvr additive="base">
                                        <p:cTn id="7" dur="1000" fill="hold"/>
                                        <p:tgtEl>
                                          <p:spTgt spid="504833"/>
                                        </p:tgtEl>
                                        <p:attrNameLst>
                                          <p:attrName>ppt_x</p:attrName>
                                        </p:attrNameLst>
                                      </p:cBhvr>
                                      <p:tavLst>
                                        <p:tav tm="0">
                                          <p:val>
                                            <p:strVal val="#ppt_x"/>
                                          </p:val>
                                        </p:tav>
                                        <p:tav tm="100000">
                                          <p:val>
                                            <p:strVal val="#ppt_x"/>
                                          </p:val>
                                        </p:tav>
                                      </p:tavLst>
                                    </p:anim>
                                    <p:anim calcmode="lin" valueType="num">
                                      <p:cBhvr additive="base">
                                        <p:cTn id="8" dur="1000" fill="hold"/>
                                        <p:tgtEl>
                                          <p:spTgt spid="50483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504835"/>
                                        </p:tgtEl>
                                        <p:attrNameLst>
                                          <p:attrName>style.visibility</p:attrName>
                                        </p:attrNameLst>
                                      </p:cBhvr>
                                      <p:to>
                                        <p:strVal val="visible"/>
                                      </p:to>
                                    </p:set>
                                    <p:anim calcmode="lin" valueType="num">
                                      <p:cBhvr additive="base">
                                        <p:cTn id="12" dur="1000" fill="hold"/>
                                        <p:tgtEl>
                                          <p:spTgt spid="504835"/>
                                        </p:tgtEl>
                                        <p:attrNameLst>
                                          <p:attrName>ppt_x</p:attrName>
                                        </p:attrNameLst>
                                      </p:cBhvr>
                                      <p:tavLst>
                                        <p:tav tm="0">
                                          <p:val>
                                            <p:strVal val="#ppt_x"/>
                                          </p:val>
                                        </p:tav>
                                        <p:tav tm="100000">
                                          <p:val>
                                            <p:strVal val="#ppt_x"/>
                                          </p:val>
                                        </p:tav>
                                      </p:tavLst>
                                    </p:anim>
                                    <p:anim calcmode="lin" valueType="num">
                                      <p:cBhvr additive="base">
                                        <p:cTn id="13" dur="1000" fill="hold"/>
                                        <p:tgtEl>
                                          <p:spTgt spid="504835"/>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504837"/>
                                        </p:tgtEl>
                                        <p:attrNameLst>
                                          <p:attrName>style.visibility</p:attrName>
                                        </p:attrNameLst>
                                      </p:cBhvr>
                                      <p:to>
                                        <p:strVal val="visible"/>
                                      </p:to>
                                    </p:set>
                                    <p:anim calcmode="lin" valueType="num">
                                      <p:cBhvr additive="base">
                                        <p:cTn id="17" dur="1000" fill="hold"/>
                                        <p:tgtEl>
                                          <p:spTgt spid="504837"/>
                                        </p:tgtEl>
                                        <p:attrNameLst>
                                          <p:attrName>ppt_x</p:attrName>
                                        </p:attrNameLst>
                                      </p:cBhvr>
                                      <p:tavLst>
                                        <p:tav tm="0">
                                          <p:val>
                                            <p:strVal val="#ppt_x"/>
                                          </p:val>
                                        </p:tav>
                                        <p:tav tm="100000">
                                          <p:val>
                                            <p:strVal val="#ppt_x"/>
                                          </p:val>
                                        </p:tav>
                                      </p:tavLst>
                                    </p:anim>
                                    <p:anim calcmode="lin" valueType="num">
                                      <p:cBhvr additive="base">
                                        <p:cTn id="18" dur="1000" fill="hold"/>
                                        <p:tgtEl>
                                          <p:spTgt spid="504837"/>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grpId="0" nodeType="afterEffect">
                                  <p:stCondLst>
                                    <p:cond delay="0"/>
                                  </p:stCondLst>
                                  <p:childTnLst>
                                    <p:set>
                                      <p:cBhvr>
                                        <p:cTn id="21" dur="1" fill="hold">
                                          <p:stCondLst>
                                            <p:cond delay="0"/>
                                          </p:stCondLst>
                                        </p:cTn>
                                        <p:tgtEl>
                                          <p:spTgt spid="504838"/>
                                        </p:tgtEl>
                                        <p:attrNameLst>
                                          <p:attrName>style.visibility</p:attrName>
                                        </p:attrNameLst>
                                      </p:cBhvr>
                                      <p:to>
                                        <p:strVal val="visible"/>
                                      </p:to>
                                    </p:set>
                                    <p:anim calcmode="lin" valueType="num">
                                      <p:cBhvr additive="base">
                                        <p:cTn id="22" dur="1000" fill="hold"/>
                                        <p:tgtEl>
                                          <p:spTgt spid="504838"/>
                                        </p:tgtEl>
                                        <p:attrNameLst>
                                          <p:attrName>ppt_x</p:attrName>
                                        </p:attrNameLst>
                                      </p:cBhvr>
                                      <p:tavLst>
                                        <p:tav tm="0">
                                          <p:val>
                                            <p:strVal val="#ppt_x"/>
                                          </p:val>
                                        </p:tav>
                                        <p:tav tm="100000">
                                          <p:val>
                                            <p:strVal val="#ppt_x"/>
                                          </p:val>
                                        </p:tav>
                                      </p:tavLst>
                                    </p:anim>
                                    <p:anim calcmode="lin" valueType="num">
                                      <p:cBhvr additive="base">
                                        <p:cTn id="23" dur="1000" fill="hold"/>
                                        <p:tgtEl>
                                          <p:spTgt spid="504838"/>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 presetClass="entr" presetSubtype="4" fill="hold" grpId="0" nodeType="afterEffect">
                                  <p:stCondLst>
                                    <p:cond delay="0"/>
                                  </p:stCondLst>
                                  <p:childTnLst>
                                    <p:set>
                                      <p:cBhvr>
                                        <p:cTn id="26" dur="1" fill="hold">
                                          <p:stCondLst>
                                            <p:cond delay="0"/>
                                          </p:stCondLst>
                                        </p:cTn>
                                        <p:tgtEl>
                                          <p:spTgt spid="504834"/>
                                        </p:tgtEl>
                                        <p:attrNameLst>
                                          <p:attrName>style.visibility</p:attrName>
                                        </p:attrNameLst>
                                      </p:cBhvr>
                                      <p:to>
                                        <p:strVal val="visible"/>
                                      </p:to>
                                    </p:set>
                                    <p:anim calcmode="lin" valueType="num">
                                      <p:cBhvr additive="base">
                                        <p:cTn id="27" dur="1000" fill="hold"/>
                                        <p:tgtEl>
                                          <p:spTgt spid="504834"/>
                                        </p:tgtEl>
                                        <p:attrNameLst>
                                          <p:attrName>ppt_x</p:attrName>
                                        </p:attrNameLst>
                                      </p:cBhvr>
                                      <p:tavLst>
                                        <p:tav tm="0">
                                          <p:val>
                                            <p:strVal val="#ppt_x"/>
                                          </p:val>
                                        </p:tav>
                                        <p:tav tm="100000">
                                          <p:val>
                                            <p:strVal val="#ppt_x"/>
                                          </p:val>
                                        </p:tav>
                                      </p:tavLst>
                                    </p:anim>
                                    <p:anim calcmode="lin" valueType="num">
                                      <p:cBhvr additive="base">
                                        <p:cTn id="28" dur="1000" fill="hold"/>
                                        <p:tgtEl>
                                          <p:spTgt spid="504834"/>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4" fill="hold" grpId="0" nodeType="afterEffect">
                                  <p:stCondLst>
                                    <p:cond delay="0"/>
                                  </p:stCondLst>
                                  <p:childTnLst>
                                    <p:set>
                                      <p:cBhvr>
                                        <p:cTn id="31" dur="1" fill="hold">
                                          <p:stCondLst>
                                            <p:cond delay="0"/>
                                          </p:stCondLst>
                                        </p:cTn>
                                        <p:tgtEl>
                                          <p:spTgt spid="504836"/>
                                        </p:tgtEl>
                                        <p:attrNameLst>
                                          <p:attrName>style.visibility</p:attrName>
                                        </p:attrNameLst>
                                      </p:cBhvr>
                                      <p:to>
                                        <p:strVal val="visible"/>
                                      </p:to>
                                    </p:set>
                                    <p:anim calcmode="lin" valueType="num">
                                      <p:cBhvr additive="base">
                                        <p:cTn id="32" dur="1000" fill="hold"/>
                                        <p:tgtEl>
                                          <p:spTgt spid="504836"/>
                                        </p:tgtEl>
                                        <p:attrNameLst>
                                          <p:attrName>ppt_x</p:attrName>
                                        </p:attrNameLst>
                                      </p:cBhvr>
                                      <p:tavLst>
                                        <p:tav tm="0">
                                          <p:val>
                                            <p:strVal val="#ppt_x"/>
                                          </p:val>
                                        </p:tav>
                                        <p:tav tm="100000">
                                          <p:val>
                                            <p:strVal val="#ppt_x"/>
                                          </p:val>
                                        </p:tav>
                                      </p:tavLst>
                                    </p:anim>
                                    <p:anim calcmode="lin" valueType="num">
                                      <p:cBhvr additive="base">
                                        <p:cTn id="33" dur="1000" fill="hold"/>
                                        <p:tgtEl>
                                          <p:spTgt spid="504836"/>
                                        </p:tgtEl>
                                        <p:attrNameLst>
                                          <p:attrName>ppt_y</p:attrName>
                                        </p:attrNameLst>
                                      </p:cBhvr>
                                      <p:tavLst>
                                        <p:tav tm="0">
                                          <p:val>
                                            <p:strVal val="1+#ppt_h/2"/>
                                          </p:val>
                                        </p:tav>
                                        <p:tav tm="100000">
                                          <p:val>
                                            <p:strVal val="#ppt_y"/>
                                          </p:val>
                                        </p:tav>
                                      </p:tavLst>
                                    </p:anim>
                                  </p:childTnLst>
                                </p:cTn>
                              </p:par>
                            </p:childTnLst>
                          </p:cTn>
                        </p:par>
                        <p:par>
                          <p:cTn id="34" fill="hold">
                            <p:stCondLst>
                              <p:cond delay="6000"/>
                            </p:stCondLst>
                            <p:childTnLst>
                              <p:par>
                                <p:cTn id="35" presetID="2" presetClass="entr" presetSubtype="4" fill="hold" grpId="0" nodeType="afterEffect">
                                  <p:stCondLst>
                                    <p:cond delay="0"/>
                                  </p:stCondLst>
                                  <p:childTnLst>
                                    <p:set>
                                      <p:cBhvr>
                                        <p:cTn id="36" dur="1" fill="hold">
                                          <p:stCondLst>
                                            <p:cond delay="0"/>
                                          </p:stCondLst>
                                        </p:cTn>
                                        <p:tgtEl>
                                          <p:spTgt spid="504840"/>
                                        </p:tgtEl>
                                        <p:attrNameLst>
                                          <p:attrName>style.visibility</p:attrName>
                                        </p:attrNameLst>
                                      </p:cBhvr>
                                      <p:to>
                                        <p:strVal val="visible"/>
                                      </p:to>
                                    </p:set>
                                    <p:anim calcmode="lin" valueType="num">
                                      <p:cBhvr additive="base">
                                        <p:cTn id="37" dur="1000" fill="hold"/>
                                        <p:tgtEl>
                                          <p:spTgt spid="504840"/>
                                        </p:tgtEl>
                                        <p:attrNameLst>
                                          <p:attrName>ppt_x</p:attrName>
                                        </p:attrNameLst>
                                      </p:cBhvr>
                                      <p:tavLst>
                                        <p:tav tm="0">
                                          <p:val>
                                            <p:strVal val="#ppt_x"/>
                                          </p:val>
                                        </p:tav>
                                        <p:tav tm="100000">
                                          <p:val>
                                            <p:strVal val="#ppt_x"/>
                                          </p:val>
                                        </p:tav>
                                      </p:tavLst>
                                    </p:anim>
                                    <p:anim calcmode="lin" valueType="num">
                                      <p:cBhvr additive="base">
                                        <p:cTn id="38" dur="1000" fill="hold"/>
                                        <p:tgtEl>
                                          <p:spTgt spid="504840"/>
                                        </p:tgtEl>
                                        <p:attrNameLst>
                                          <p:attrName>ppt_y</p:attrName>
                                        </p:attrNameLst>
                                      </p:cBhvr>
                                      <p:tavLst>
                                        <p:tav tm="0">
                                          <p:val>
                                            <p:strVal val="1+#ppt_h/2"/>
                                          </p:val>
                                        </p:tav>
                                        <p:tav tm="100000">
                                          <p:val>
                                            <p:strVal val="#ppt_y"/>
                                          </p:val>
                                        </p:tav>
                                      </p:tavLst>
                                    </p:anim>
                                  </p:childTnLst>
                                </p:cTn>
                              </p:par>
                            </p:childTnLst>
                          </p:cTn>
                        </p:par>
                        <p:par>
                          <p:cTn id="39" fill="hold">
                            <p:stCondLst>
                              <p:cond delay="7000"/>
                            </p:stCondLst>
                            <p:childTnLst>
                              <p:par>
                                <p:cTn id="40" presetID="2" presetClass="entr" presetSubtype="4" fill="hold" grpId="0" nodeType="afterEffect">
                                  <p:stCondLst>
                                    <p:cond delay="0"/>
                                  </p:stCondLst>
                                  <p:childTnLst>
                                    <p:set>
                                      <p:cBhvr>
                                        <p:cTn id="41" dur="1" fill="hold">
                                          <p:stCondLst>
                                            <p:cond delay="0"/>
                                          </p:stCondLst>
                                        </p:cTn>
                                        <p:tgtEl>
                                          <p:spTgt spid="504839"/>
                                        </p:tgtEl>
                                        <p:attrNameLst>
                                          <p:attrName>style.visibility</p:attrName>
                                        </p:attrNameLst>
                                      </p:cBhvr>
                                      <p:to>
                                        <p:strVal val="visible"/>
                                      </p:to>
                                    </p:set>
                                    <p:anim calcmode="lin" valueType="num">
                                      <p:cBhvr additive="base">
                                        <p:cTn id="42" dur="1000" fill="hold"/>
                                        <p:tgtEl>
                                          <p:spTgt spid="504839"/>
                                        </p:tgtEl>
                                        <p:attrNameLst>
                                          <p:attrName>ppt_x</p:attrName>
                                        </p:attrNameLst>
                                      </p:cBhvr>
                                      <p:tavLst>
                                        <p:tav tm="0">
                                          <p:val>
                                            <p:strVal val="#ppt_x"/>
                                          </p:val>
                                        </p:tav>
                                        <p:tav tm="100000">
                                          <p:val>
                                            <p:strVal val="#ppt_x"/>
                                          </p:val>
                                        </p:tav>
                                      </p:tavLst>
                                    </p:anim>
                                    <p:anim calcmode="lin" valueType="num">
                                      <p:cBhvr additive="base">
                                        <p:cTn id="43" dur="1000" fill="hold"/>
                                        <p:tgtEl>
                                          <p:spTgt spid="504839"/>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 presetClass="entr" presetSubtype="32" fill="hold" grpId="0" nodeType="clickEffect">
                                  <p:stCondLst>
                                    <p:cond delay="0"/>
                                  </p:stCondLst>
                                  <p:childTnLst>
                                    <p:set>
                                      <p:cBhvr>
                                        <p:cTn id="47" dur="1" fill="hold">
                                          <p:stCondLst>
                                            <p:cond delay="0"/>
                                          </p:stCondLst>
                                        </p:cTn>
                                        <p:tgtEl>
                                          <p:spTgt spid="544781"/>
                                        </p:tgtEl>
                                        <p:attrNameLst>
                                          <p:attrName>style.visibility</p:attrName>
                                        </p:attrNameLst>
                                      </p:cBhvr>
                                      <p:to>
                                        <p:strVal val="visible"/>
                                      </p:to>
                                    </p:set>
                                    <p:animEffect transition="in" filter="box(out)">
                                      <p:cBhvr>
                                        <p:cTn id="48" dur="500"/>
                                        <p:tgtEl>
                                          <p:spTgt spid="544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4833" grpId="0" animBg="1"/>
      <p:bldP spid="504834" grpId="0" animBg="1"/>
      <p:bldP spid="504835" grpId="0"/>
      <p:bldP spid="504836" grpId="0"/>
      <p:bldP spid="504837" grpId="0" animBg="1"/>
      <p:bldP spid="504838" grpId="0"/>
      <p:bldP spid="504839" grpId="0"/>
      <p:bldP spid="504840" grpId="0" animBg="1"/>
      <p:bldP spid="544781" grpId="0"/>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7" name="Content Placeholder 2"/>
          <p:cNvSpPr>
            <a:spLocks noGrp="1"/>
          </p:cNvSpPr>
          <p:nvPr>
            <p:ph idx="4294967295"/>
          </p:nvPr>
        </p:nvSpPr>
        <p:spPr>
          <a:xfrm>
            <a:off x="468313" y="981075"/>
            <a:ext cx="8382000" cy="5157788"/>
          </a:xfrm>
        </p:spPr>
        <p:txBody>
          <a:bodyPr lIns="0" tIns="0" rIns="0" bIns="0"/>
          <a:lstStyle/>
          <a:p>
            <a:pPr marL="0" indent="0">
              <a:buFont typeface="Wingdings 3" pitchFamily="18" charset="2"/>
              <a:buNone/>
            </a:pPr>
            <a:r>
              <a:rPr lang="en-GB" sz="2800" smtClean="0">
                <a:latin typeface="Arial" charset="0"/>
              </a:rPr>
              <a:t>For those firms that </a:t>
            </a:r>
            <a:r>
              <a:rPr lang="en-GB" sz="2800" b="1" i="1" smtClean="0">
                <a:latin typeface="Arial" charset="0"/>
              </a:rPr>
              <a:t>will</a:t>
            </a:r>
            <a:r>
              <a:rPr lang="en-GB" sz="2800" smtClean="0">
                <a:latin typeface="Arial" charset="0"/>
              </a:rPr>
              <a:t> offer Flexible Drawdown, what percentage of customers will have sufficient funds to make it viable??</a:t>
            </a:r>
          </a:p>
          <a:p>
            <a:pPr marL="0" indent="0">
              <a:buFont typeface="Wingdings 3" pitchFamily="18" charset="2"/>
              <a:buNone/>
            </a:pPr>
            <a:endParaRPr lang="en-GB" sz="2800" smtClean="0">
              <a:latin typeface="Arial" charset="0"/>
            </a:endParaRPr>
          </a:p>
          <a:p>
            <a:pPr marL="0" indent="0"/>
            <a:r>
              <a:rPr lang="en-GB" sz="2800" smtClean="0">
                <a:latin typeface="Arial" charset="0"/>
              </a:rPr>
              <a:t>A = 0 – 5%</a:t>
            </a:r>
          </a:p>
          <a:p>
            <a:pPr marL="0" indent="0"/>
            <a:r>
              <a:rPr lang="en-GB" sz="2800" smtClean="0">
                <a:latin typeface="Arial" charset="0"/>
              </a:rPr>
              <a:t>B = 5 – 10%</a:t>
            </a:r>
          </a:p>
          <a:p>
            <a:pPr marL="0" indent="0"/>
            <a:r>
              <a:rPr lang="en-GB" sz="2800" smtClean="0">
                <a:latin typeface="Arial" charset="0"/>
              </a:rPr>
              <a:t>C = 10 – 25%</a:t>
            </a:r>
          </a:p>
          <a:p>
            <a:pPr marL="0" indent="0"/>
            <a:r>
              <a:rPr lang="en-GB" sz="2800" smtClean="0">
                <a:latin typeface="Arial" charset="0"/>
              </a:rPr>
              <a:t>D = above 25%</a:t>
            </a:r>
          </a:p>
          <a:p>
            <a:pPr marL="0" indent="0"/>
            <a:r>
              <a:rPr lang="en-GB" sz="2800" smtClean="0">
                <a:latin typeface="Arial" charset="0"/>
              </a:rPr>
              <a:t>E = Don't Know</a:t>
            </a:r>
          </a:p>
          <a:p>
            <a:pPr marL="0" indent="0"/>
            <a:endParaRPr lang="en-GB" sz="2800" smtClean="0">
              <a:latin typeface="Arial" charset="0"/>
            </a:endParaRPr>
          </a:p>
        </p:txBody>
      </p:sp>
      <p:sp>
        <p:nvSpPr>
          <p:cNvPr id="505858" name="Slide Number Placeholder 3"/>
          <p:cNvSpPr txBox="1">
            <a:spLocks noGrp="1"/>
          </p:cNvSpPr>
          <p:nvPr/>
        </p:nvSpPr>
        <p:spPr bwMode="gray">
          <a:xfrm>
            <a:off x="228600" y="6515100"/>
            <a:ext cx="304800" cy="304800"/>
          </a:xfrm>
          <a:prstGeom prst="rect">
            <a:avLst/>
          </a:prstGeom>
          <a:noFill/>
          <a:ln w="9525">
            <a:noFill/>
            <a:miter lim="800000"/>
            <a:headEnd/>
            <a:tailEnd/>
          </a:ln>
        </p:spPr>
        <p:txBody>
          <a:bodyPr lIns="0" tIns="0" rIns="0" bIns="0"/>
          <a:lstStyle/>
          <a:p>
            <a:endParaRPr lang="en-US" sz="1000">
              <a:solidFill>
                <a:srgbClr val="103184"/>
              </a:solidFill>
            </a:endParaRPr>
          </a:p>
        </p:txBody>
      </p:sp>
      <p:pic>
        <p:nvPicPr>
          <p:cNvPr id="505859" name="Picture 4" descr="AMPS Logo"/>
          <p:cNvPicPr>
            <a:picLocks noChangeAspect="1" noChangeArrowheads="1"/>
          </p:cNvPicPr>
          <p:nvPr/>
        </p:nvPicPr>
        <p:blipFill>
          <a:blip r:embed="rId2" cstate="print"/>
          <a:srcRect/>
          <a:stretch>
            <a:fillRect/>
          </a:stretch>
        </p:blipFill>
        <p:spPr bwMode="auto">
          <a:xfrm>
            <a:off x="4500563" y="5949950"/>
            <a:ext cx="4475162" cy="609600"/>
          </a:xfrm>
          <a:prstGeom prst="rect">
            <a:avLst/>
          </a:prstGeom>
          <a:noFill/>
          <a:ln w="9525">
            <a:noFill/>
            <a:miter lim="800000"/>
            <a:headEnd/>
            <a:tailEnd/>
          </a:ln>
        </p:spPr>
      </p:pic>
      <p:sp>
        <p:nvSpPr>
          <p:cNvPr id="505860" name="Text Box 3"/>
          <p:cNvSpPr txBox="1">
            <a:spLocks noChangeArrowheads="1"/>
          </p:cNvSpPr>
          <p:nvPr/>
        </p:nvSpPr>
        <p:spPr bwMode="auto">
          <a:xfrm>
            <a:off x="323850" y="260350"/>
            <a:ext cx="8064500"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Question  </a:t>
            </a:r>
            <a:endParaRPr lang="en-US" sz="36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05857"/>
                                        </p:tgtEl>
                                        <p:attrNameLst>
                                          <p:attrName>style.visibility</p:attrName>
                                        </p:attrNameLst>
                                      </p:cBhvr>
                                      <p:to>
                                        <p:strVal val="visible"/>
                                      </p:to>
                                    </p:set>
                                    <p:anim calcmode="lin" valueType="num">
                                      <p:cBhvr additive="base">
                                        <p:cTn id="7" dur="500" fill="hold"/>
                                        <p:tgtEl>
                                          <p:spTgt spid="505857"/>
                                        </p:tgtEl>
                                        <p:attrNameLst>
                                          <p:attrName>ppt_x</p:attrName>
                                        </p:attrNameLst>
                                      </p:cBhvr>
                                      <p:tavLst>
                                        <p:tav tm="0">
                                          <p:val>
                                            <p:strVal val="#ppt_x"/>
                                          </p:val>
                                        </p:tav>
                                        <p:tav tm="100000">
                                          <p:val>
                                            <p:strVal val="#ppt_x"/>
                                          </p:val>
                                        </p:tav>
                                      </p:tavLst>
                                    </p:anim>
                                    <p:anim calcmode="lin" valueType="num">
                                      <p:cBhvr additive="base">
                                        <p:cTn id="8" dur="500" fill="hold"/>
                                        <p:tgtEl>
                                          <p:spTgt spid="5058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7" grpId="0"/>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1" name="Content Placeholder 2"/>
          <p:cNvSpPr>
            <a:spLocks noGrp="1"/>
          </p:cNvSpPr>
          <p:nvPr>
            <p:ph idx="4294967295"/>
          </p:nvPr>
        </p:nvSpPr>
        <p:spPr>
          <a:xfrm>
            <a:off x="533400" y="1295400"/>
            <a:ext cx="8382000" cy="4005263"/>
          </a:xfrm>
        </p:spPr>
        <p:txBody>
          <a:bodyPr lIns="0" tIns="0" rIns="0" bIns="0"/>
          <a:lstStyle/>
          <a:p>
            <a:pPr marL="0" indent="0">
              <a:buFont typeface="Wingdings 3" pitchFamily="18" charset="2"/>
              <a:buNone/>
            </a:pPr>
            <a:r>
              <a:rPr lang="en-GB" sz="2800" smtClean="0">
                <a:latin typeface="Arial" charset="0"/>
              </a:rPr>
              <a:t>Do you believe that a scheme pension from a SSAS or SIPP is a viable method of securing the MIR?</a:t>
            </a:r>
          </a:p>
          <a:p>
            <a:pPr marL="0" indent="0"/>
            <a:endParaRPr lang="en-GB" sz="2800" smtClean="0">
              <a:latin typeface="Arial" charset="0"/>
            </a:endParaRPr>
          </a:p>
          <a:p>
            <a:pPr marL="0" indent="0"/>
            <a:r>
              <a:rPr lang="en-GB" sz="2800" smtClean="0">
                <a:latin typeface="Arial" charset="0"/>
              </a:rPr>
              <a:t>A = Yes</a:t>
            </a:r>
          </a:p>
          <a:p>
            <a:pPr marL="0" indent="0"/>
            <a:endParaRPr lang="en-GB" sz="2800" smtClean="0">
              <a:latin typeface="Arial" charset="0"/>
            </a:endParaRPr>
          </a:p>
          <a:p>
            <a:pPr marL="0" indent="0"/>
            <a:r>
              <a:rPr lang="en-GB" sz="2800" smtClean="0">
                <a:latin typeface="Arial" charset="0"/>
              </a:rPr>
              <a:t>B =   No</a:t>
            </a:r>
          </a:p>
          <a:p>
            <a:pPr marL="0" indent="0"/>
            <a:endParaRPr lang="en-GB" sz="2800" smtClean="0">
              <a:latin typeface="Arial" charset="0"/>
            </a:endParaRPr>
          </a:p>
          <a:p>
            <a:pPr marL="0" indent="0"/>
            <a:r>
              <a:rPr lang="en-GB" sz="2800" smtClean="0">
                <a:latin typeface="Arial" charset="0"/>
              </a:rPr>
              <a:t>C = Don't Know</a:t>
            </a:r>
          </a:p>
          <a:p>
            <a:pPr marL="0" indent="0"/>
            <a:endParaRPr lang="en-GB" sz="2800" smtClean="0">
              <a:latin typeface="Arial" charset="0"/>
            </a:endParaRPr>
          </a:p>
        </p:txBody>
      </p:sp>
      <p:sp>
        <p:nvSpPr>
          <p:cNvPr id="506882" name="Slide Number Placeholder 3"/>
          <p:cNvSpPr txBox="1">
            <a:spLocks noGrp="1"/>
          </p:cNvSpPr>
          <p:nvPr/>
        </p:nvSpPr>
        <p:spPr bwMode="gray">
          <a:xfrm>
            <a:off x="228600" y="6515100"/>
            <a:ext cx="304800" cy="304800"/>
          </a:xfrm>
          <a:prstGeom prst="rect">
            <a:avLst/>
          </a:prstGeom>
          <a:noFill/>
          <a:ln w="9525">
            <a:noFill/>
            <a:miter lim="800000"/>
            <a:headEnd/>
            <a:tailEnd/>
          </a:ln>
        </p:spPr>
        <p:txBody>
          <a:bodyPr lIns="0" tIns="0" rIns="0" bIns="0"/>
          <a:lstStyle/>
          <a:p>
            <a:endParaRPr lang="en-US" sz="1000">
              <a:solidFill>
                <a:srgbClr val="103184"/>
              </a:solidFill>
            </a:endParaRPr>
          </a:p>
        </p:txBody>
      </p:sp>
      <p:pic>
        <p:nvPicPr>
          <p:cNvPr id="506883" name="Picture 4" descr="AMPS Logo"/>
          <p:cNvPicPr>
            <a:picLocks noChangeAspect="1" noChangeArrowheads="1"/>
          </p:cNvPicPr>
          <p:nvPr/>
        </p:nvPicPr>
        <p:blipFill>
          <a:blip r:embed="rId2" cstate="print"/>
          <a:srcRect/>
          <a:stretch>
            <a:fillRect/>
          </a:stretch>
        </p:blipFill>
        <p:spPr bwMode="auto">
          <a:xfrm>
            <a:off x="4500563" y="5949950"/>
            <a:ext cx="4475162" cy="609600"/>
          </a:xfrm>
          <a:prstGeom prst="rect">
            <a:avLst/>
          </a:prstGeom>
          <a:noFill/>
          <a:ln w="9525">
            <a:noFill/>
            <a:miter lim="800000"/>
            <a:headEnd/>
            <a:tailEnd/>
          </a:ln>
        </p:spPr>
      </p:pic>
      <p:sp>
        <p:nvSpPr>
          <p:cNvPr id="506884" name="Text Box 3"/>
          <p:cNvSpPr txBox="1">
            <a:spLocks noChangeArrowheads="1"/>
          </p:cNvSpPr>
          <p:nvPr/>
        </p:nvSpPr>
        <p:spPr bwMode="auto">
          <a:xfrm>
            <a:off x="468313" y="260350"/>
            <a:ext cx="7920037" cy="641350"/>
          </a:xfrm>
          <a:prstGeom prst="rect">
            <a:avLst/>
          </a:prstGeom>
          <a:noFill/>
          <a:ln w="9525">
            <a:noFill/>
            <a:miter lim="800000"/>
            <a:headEnd/>
            <a:tailEnd/>
          </a:ln>
        </p:spPr>
        <p:txBody>
          <a:bodyPr>
            <a:spAutoFit/>
          </a:bodyPr>
          <a:lstStyle/>
          <a:p>
            <a:pPr eaLnBrk="1" hangingPunct="1">
              <a:spcBef>
                <a:spcPct val="50000"/>
              </a:spcBef>
            </a:pPr>
            <a:r>
              <a:rPr lang="en-GB" sz="3600" b="1">
                <a:solidFill>
                  <a:schemeClr val="tx1"/>
                </a:solidFill>
              </a:rPr>
              <a:t>Question  </a:t>
            </a:r>
            <a:endParaRPr lang="en-US" sz="3600" b="1">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06881"/>
                                        </p:tgtEl>
                                        <p:attrNameLst>
                                          <p:attrName>style.visibility</p:attrName>
                                        </p:attrNameLst>
                                      </p:cBhvr>
                                      <p:to>
                                        <p:strVal val="visible"/>
                                      </p:to>
                                    </p:set>
                                    <p:anim calcmode="lin" valueType="num">
                                      <p:cBhvr additive="base">
                                        <p:cTn id="7" dur="1000" fill="hold"/>
                                        <p:tgtEl>
                                          <p:spTgt spid="506881"/>
                                        </p:tgtEl>
                                        <p:attrNameLst>
                                          <p:attrName>ppt_x</p:attrName>
                                        </p:attrNameLst>
                                      </p:cBhvr>
                                      <p:tavLst>
                                        <p:tav tm="0">
                                          <p:val>
                                            <p:strVal val="0-#ppt_w/2"/>
                                          </p:val>
                                        </p:tav>
                                        <p:tav tm="100000">
                                          <p:val>
                                            <p:strVal val="#ppt_x"/>
                                          </p:val>
                                        </p:tav>
                                      </p:tavLst>
                                    </p:anim>
                                    <p:anim calcmode="lin" valueType="num">
                                      <p:cBhvr additive="base">
                                        <p:cTn id="8" dur="1000" fill="hold"/>
                                        <p:tgtEl>
                                          <p:spTgt spid="5068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6881" grpId="0"/>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6"/>
          <p:cNvSpPr>
            <a:spLocks noGrp="1" noChangeArrowheads="1"/>
          </p:cNvSpPr>
          <p:nvPr>
            <p:ph type="title" idx="4294967295"/>
          </p:nvPr>
        </p:nvSpPr>
        <p:spPr bwMode="auto"/>
        <p:txBody>
          <a:bodyPr wrap="square" lIns="0" tIns="0" rIns="0" bIns="0" numCol="1" anchorCtr="0" compatLnSpc="1">
            <a:prstTxWarp prst="textNoShape">
              <a:avLst/>
            </a:prstTxWarp>
          </a:bodyPr>
          <a:lstStyle/>
          <a:p>
            <a:pPr eaLnBrk="1" hangingPunct="1">
              <a:defRPr/>
            </a:pPr>
            <a:r>
              <a:rPr lang="en-GB" smtClean="0"/>
              <a:t>Important information</a:t>
            </a:r>
            <a:endParaRPr lang="fr-FR" smtClean="0"/>
          </a:p>
        </p:txBody>
      </p:sp>
      <p:sp>
        <p:nvSpPr>
          <p:cNvPr id="507906" name="Rectangle 3"/>
          <p:cNvSpPr>
            <a:spLocks noChangeArrowheads="1"/>
          </p:cNvSpPr>
          <p:nvPr/>
        </p:nvSpPr>
        <p:spPr bwMode="gray">
          <a:xfrm>
            <a:off x="323850" y="1295400"/>
            <a:ext cx="8382000" cy="4800600"/>
          </a:xfrm>
          <a:prstGeom prst="rect">
            <a:avLst/>
          </a:prstGeom>
          <a:noFill/>
          <a:ln w="9525">
            <a:noFill/>
            <a:miter lim="800000"/>
            <a:headEnd/>
            <a:tailEnd/>
          </a:ln>
        </p:spPr>
        <p:txBody>
          <a:bodyPr lIns="0" tIns="0" rIns="0" bIns="0"/>
          <a:lstStyle/>
          <a:p>
            <a:pPr algn="ctr">
              <a:buClr>
                <a:schemeClr val="tx2"/>
              </a:buClr>
              <a:buSzPct val="80000"/>
              <a:buFont typeface="Wingdings" pitchFamily="2" charset="2"/>
              <a:buChar char="n"/>
            </a:pPr>
            <a:endParaRPr lang="en-GB" sz="1400">
              <a:solidFill>
                <a:srgbClr val="103184"/>
              </a:solidFill>
            </a:endParaRPr>
          </a:p>
          <a:p>
            <a:pPr algn="ctr">
              <a:buClr>
                <a:schemeClr val="tx2"/>
              </a:buClr>
              <a:buSzPct val="80000"/>
              <a:buFont typeface="Wingdings" pitchFamily="2" charset="2"/>
              <a:buNone/>
            </a:pPr>
            <a:r>
              <a:rPr lang="en-GB" sz="1400">
                <a:solidFill>
                  <a:srgbClr val="103184"/>
                </a:solidFill>
              </a:rPr>
              <a:t>Information regarding tax and practice is based on AXA Wealth’s understanding of current legislation and HM Revenue &amp; Customs policy/practice. Tax treatment is subject to change and individual circumstances.</a:t>
            </a:r>
          </a:p>
          <a:p>
            <a:pPr algn="ctr">
              <a:buClr>
                <a:schemeClr val="tx2"/>
              </a:buClr>
              <a:buSzPct val="80000"/>
              <a:buFont typeface="Wingdings" pitchFamily="2" charset="2"/>
              <a:buChar char="n"/>
            </a:pPr>
            <a:endParaRPr lang="en-GB" sz="1400">
              <a:solidFill>
                <a:srgbClr val="103184"/>
              </a:solidFill>
            </a:endParaRPr>
          </a:p>
          <a:p>
            <a:pPr algn="ctr">
              <a:buClr>
                <a:schemeClr val="tx2"/>
              </a:buClr>
              <a:buSzPct val="80000"/>
              <a:buFont typeface="Wingdings" pitchFamily="2" charset="2"/>
              <a:buNone/>
            </a:pPr>
            <a:r>
              <a:rPr lang="en-GB" sz="1400">
                <a:solidFill>
                  <a:srgbClr val="103184"/>
                </a:solidFill>
              </a:rPr>
              <a:t>The information contained in this presentation does not constitute advice. It is designed for financial adviser use only and is not intended for use with individual investors. Any sample screen shots displayed are correct at date of issue but may be subject to change. </a:t>
            </a:r>
          </a:p>
          <a:p>
            <a:pPr algn="ctr">
              <a:buClr>
                <a:schemeClr val="tx2"/>
              </a:buClr>
              <a:buSzPct val="80000"/>
              <a:buFont typeface="Wingdings" pitchFamily="2" charset="2"/>
              <a:buChar char="n"/>
            </a:pPr>
            <a:endParaRPr lang="en-GB" sz="1400">
              <a:solidFill>
                <a:srgbClr val="103184"/>
              </a:solidFill>
            </a:endParaRPr>
          </a:p>
          <a:p>
            <a:pPr algn="ctr">
              <a:buClr>
                <a:schemeClr val="tx2"/>
              </a:buClr>
              <a:buSzPct val="80000"/>
              <a:buFont typeface="Wingdings" pitchFamily="2" charset="2"/>
              <a:buNone/>
            </a:pPr>
            <a:r>
              <a:rPr lang="en-GB" sz="1400">
                <a:solidFill>
                  <a:srgbClr val="103184"/>
                </a:solidFill>
              </a:rPr>
              <a:t>AXA Wealth, Winterthur Way, Basingstoke, Hampshire, RG21 6SZ. Telephone number: 01256 470707. As part of our commitment to quality service, telephone calls may be recorded.</a:t>
            </a:r>
          </a:p>
          <a:p>
            <a:pPr algn="ctr">
              <a:buClr>
                <a:schemeClr val="tx2"/>
              </a:buClr>
              <a:buSzPct val="80000"/>
              <a:buFont typeface="Wingdings" pitchFamily="2" charset="2"/>
              <a:buChar char="n"/>
            </a:pPr>
            <a:endParaRPr lang="en-GB" sz="1400">
              <a:solidFill>
                <a:srgbClr val="103184"/>
              </a:solidFill>
            </a:endParaRPr>
          </a:p>
          <a:p>
            <a:pPr algn="ctr">
              <a:buClr>
                <a:schemeClr val="tx2"/>
              </a:buClr>
              <a:buSzPct val="80000"/>
              <a:buFont typeface="Wingdings" pitchFamily="2" charset="2"/>
              <a:buNone/>
            </a:pPr>
            <a:r>
              <a:rPr lang="en-GB" sz="1400">
                <a:solidFill>
                  <a:srgbClr val="103184"/>
                </a:solidFill>
              </a:rPr>
              <a:t>Architas Multi-Manager Limited (No. 06458717), AXA Portfolio Services Limited (No. 1128611), AXA Wealth Services Limited (No. 02238458), Winterthur Life UK Limited (No. 3116645) and AXA Wealth Limited (No. 01225468) are all companies registered in England and limited by shares. Their registered office is 5 Old Broad Street, London, EC2 1AD. Each company promotes and distributes its own products and is authorised and regulated by the Financial Services Authority. AXA Wealth Services Limited also promotes and distributes the products of AXA Isle of Man Limited and AXA Life Europe Limited in the United Kingdom.</a:t>
            </a:r>
          </a:p>
          <a:p>
            <a:pPr algn="ctr">
              <a:buClr>
                <a:schemeClr val="tx2"/>
              </a:buClr>
              <a:buSzPct val="80000"/>
              <a:buFont typeface="Wingdings" pitchFamily="2" charset="2"/>
              <a:buChar char="n"/>
            </a:pPr>
            <a:endParaRPr lang="en-GB" sz="1400">
              <a:solidFill>
                <a:srgbClr val="103184"/>
              </a:solidFill>
            </a:endParaRPr>
          </a:p>
          <a:p>
            <a:pPr algn="ctr">
              <a:buClr>
                <a:schemeClr val="tx2"/>
              </a:buClr>
              <a:buSzPct val="80000"/>
              <a:buFont typeface="Wingdings" pitchFamily="2" charset="2"/>
              <a:buNone/>
            </a:pPr>
            <a:r>
              <a:rPr lang="en-GB" sz="1400">
                <a:solidFill>
                  <a:srgbClr val="103184"/>
                </a:solidFill>
              </a:rPr>
              <a:t>AXA Wealth is a marketing brand used by these companies. Details of the companies offering specific products are contained within product literature.</a:t>
            </a:r>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9953" name="Picture 2" descr="ampslogo"/>
          <p:cNvPicPr>
            <a:picLocks noChangeAspect="1" noChangeArrowheads="1"/>
          </p:cNvPicPr>
          <p:nvPr/>
        </p:nvPicPr>
        <p:blipFill>
          <a:blip r:embed="rId3" cstate="print"/>
          <a:srcRect/>
          <a:stretch>
            <a:fillRect/>
          </a:stretch>
        </p:blipFill>
        <p:spPr bwMode="auto">
          <a:xfrm>
            <a:off x="900113" y="981075"/>
            <a:ext cx="7640637" cy="1073150"/>
          </a:xfrm>
          <a:prstGeom prst="rect">
            <a:avLst/>
          </a:prstGeom>
          <a:noFill/>
          <a:ln w="9525">
            <a:noFill/>
            <a:miter lim="800000"/>
            <a:headEnd/>
            <a:tailEnd/>
          </a:ln>
        </p:spPr>
      </p:pic>
      <p:sp>
        <p:nvSpPr>
          <p:cNvPr id="509954" name="Text Box 3"/>
          <p:cNvSpPr txBox="1">
            <a:spLocks noChangeArrowheads="1"/>
          </p:cNvSpPr>
          <p:nvPr/>
        </p:nvSpPr>
        <p:spPr bwMode="auto">
          <a:xfrm>
            <a:off x="1187450" y="2924175"/>
            <a:ext cx="7561263" cy="2771775"/>
          </a:xfrm>
          <a:prstGeom prst="rect">
            <a:avLst/>
          </a:prstGeom>
          <a:noFill/>
          <a:ln w="9525">
            <a:noFill/>
            <a:miter lim="800000"/>
            <a:headEnd/>
            <a:tailEnd/>
          </a:ln>
        </p:spPr>
        <p:txBody>
          <a:bodyPr>
            <a:spAutoFit/>
          </a:bodyPr>
          <a:lstStyle/>
          <a:p>
            <a:pPr algn="ctr" eaLnBrk="1" hangingPunct="1">
              <a:spcBef>
                <a:spcPct val="50000"/>
              </a:spcBef>
            </a:pPr>
            <a:r>
              <a:rPr lang="en-GB" sz="4400" b="1">
                <a:solidFill>
                  <a:srgbClr val="6699FF"/>
                </a:solidFill>
              </a:rPr>
              <a:t>Robert Graves</a:t>
            </a:r>
          </a:p>
          <a:p>
            <a:pPr algn="ctr" eaLnBrk="1" hangingPunct="1">
              <a:spcBef>
                <a:spcPct val="50000"/>
              </a:spcBef>
            </a:pPr>
            <a:r>
              <a:rPr lang="en-GB" sz="4400" b="1">
                <a:solidFill>
                  <a:srgbClr val="6699FF"/>
                </a:solidFill>
              </a:rPr>
              <a:t>Rowanmoor Pensions</a:t>
            </a:r>
          </a:p>
          <a:p>
            <a:pPr algn="ctr" eaLnBrk="1" hangingPunct="1">
              <a:spcBef>
                <a:spcPct val="50000"/>
              </a:spcBef>
            </a:pPr>
            <a:r>
              <a:rPr lang="en-GB" sz="4400" b="1">
                <a:solidFill>
                  <a:schemeClr val="tx1"/>
                </a:solidFill>
              </a:rPr>
              <a:t>Final Open Session </a:t>
            </a:r>
            <a:r>
              <a:rPr lang="en-GB" sz="4400" b="1">
                <a:solidFill>
                  <a:srgbClr val="6699FF"/>
                </a:solidFill>
              </a:rPr>
              <a:t> </a:t>
            </a:r>
            <a:endParaRPr lang="en-US" sz="3600" b="1">
              <a:solidFill>
                <a:schemeClr val="tx1"/>
              </a:solidFill>
            </a:endParaRPr>
          </a:p>
        </p:txBody>
      </p:sp>
    </p:spTree>
  </p:cSld>
  <p:clrMapOvr>
    <a:masterClrMapping/>
  </p:clrMapOvr>
  <p:transition/>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01" name="Picture 2" descr="ampslogo"/>
          <p:cNvPicPr>
            <a:picLocks noChangeAspect="1" noChangeArrowheads="1"/>
          </p:cNvPicPr>
          <p:nvPr/>
        </p:nvPicPr>
        <p:blipFill>
          <a:blip r:embed="rId3" cstate="print"/>
          <a:srcRect/>
          <a:stretch>
            <a:fillRect/>
          </a:stretch>
        </p:blipFill>
        <p:spPr bwMode="auto">
          <a:xfrm>
            <a:off x="900113" y="981075"/>
            <a:ext cx="7640637" cy="1073150"/>
          </a:xfrm>
          <a:prstGeom prst="rect">
            <a:avLst/>
          </a:prstGeom>
          <a:noFill/>
          <a:ln w="9525">
            <a:noFill/>
            <a:miter lim="800000"/>
            <a:headEnd/>
            <a:tailEnd/>
          </a:ln>
        </p:spPr>
      </p:pic>
      <p:sp>
        <p:nvSpPr>
          <p:cNvPr id="512002" name="Text Box 3"/>
          <p:cNvSpPr txBox="1">
            <a:spLocks noChangeArrowheads="1"/>
          </p:cNvSpPr>
          <p:nvPr/>
        </p:nvSpPr>
        <p:spPr bwMode="auto">
          <a:xfrm>
            <a:off x="1187450" y="2420938"/>
            <a:ext cx="7561263" cy="4111625"/>
          </a:xfrm>
          <a:prstGeom prst="rect">
            <a:avLst/>
          </a:prstGeom>
          <a:noFill/>
          <a:ln w="9525">
            <a:noFill/>
            <a:miter lim="800000"/>
            <a:headEnd/>
            <a:tailEnd/>
          </a:ln>
        </p:spPr>
        <p:txBody>
          <a:bodyPr>
            <a:spAutoFit/>
          </a:bodyPr>
          <a:lstStyle/>
          <a:p>
            <a:pPr algn="ctr" eaLnBrk="1" hangingPunct="1">
              <a:spcBef>
                <a:spcPct val="50000"/>
              </a:spcBef>
            </a:pPr>
            <a:r>
              <a:rPr lang="en-GB" sz="4400" b="1">
                <a:solidFill>
                  <a:srgbClr val="6699FF"/>
                </a:solidFill>
                <a:latin typeface="Verdana" pitchFamily="34" charset="0"/>
              </a:rPr>
              <a:t>Andrew Roberts</a:t>
            </a:r>
          </a:p>
          <a:p>
            <a:pPr algn="ctr" eaLnBrk="1" hangingPunct="1">
              <a:spcBef>
                <a:spcPct val="50000"/>
              </a:spcBef>
            </a:pPr>
            <a:r>
              <a:rPr lang="en-GB" sz="4400" b="1">
                <a:solidFill>
                  <a:srgbClr val="6699FF"/>
                </a:solidFill>
                <a:latin typeface="Verdana" pitchFamily="34" charset="0"/>
              </a:rPr>
              <a:t>Barnett Waddingham LLP </a:t>
            </a:r>
          </a:p>
          <a:p>
            <a:pPr algn="ctr" eaLnBrk="1" hangingPunct="1">
              <a:spcBef>
                <a:spcPct val="50000"/>
              </a:spcBef>
            </a:pPr>
            <a:r>
              <a:rPr lang="en-GB" sz="4400" b="1">
                <a:solidFill>
                  <a:schemeClr val="tx1"/>
                </a:solidFill>
                <a:latin typeface="Verdana" pitchFamily="34" charset="0"/>
              </a:rPr>
              <a:t>Chairmans Close and End </a:t>
            </a:r>
            <a:endParaRPr lang="en-US" sz="4400" b="1">
              <a:solidFill>
                <a:schemeClr val="tx1"/>
              </a:solidFill>
              <a:latin typeface="Verdana" pitchFamily="34" charset="0"/>
            </a:endParaRPr>
          </a:p>
        </p:txBody>
      </p:sp>
    </p:spTree>
  </p:cSld>
  <p:clrMapOvr>
    <a:masterClrMapping/>
  </p:clrMapOvr>
  <p:transition/>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49" name="Rectangle 3"/>
          <p:cNvSpPr>
            <a:spLocks noGrp="1" noChangeArrowheads="1"/>
          </p:cNvSpPr>
          <p:nvPr>
            <p:ph type="body" idx="4294967295"/>
          </p:nvPr>
        </p:nvSpPr>
        <p:spPr>
          <a:xfrm>
            <a:off x="250825" y="1481138"/>
            <a:ext cx="8642350" cy="4525962"/>
          </a:xfrm>
        </p:spPr>
        <p:txBody>
          <a:bodyPr/>
          <a:lstStyle/>
          <a:p>
            <a:pPr eaLnBrk="1" hangingPunct="1">
              <a:lnSpc>
                <a:spcPct val="90000"/>
              </a:lnSpc>
            </a:pPr>
            <a:endParaRPr lang="en-GB" sz="2400" smtClean="0">
              <a:latin typeface="Tahoma" pitchFamily="34" charset="0"/>
            </a:endParaRPr>
          </a:p>
          <a:p>
            <a:pPr eaLnBrk="1" hangingPunct="1">
              <a:lnSpc>
                <a:spcPct val="90000"/>
              </a:lnSpc>
              <a:buFont typeface="Wingdings 3" pitchFamily="18" charset="2"/>
              <a:buNone/>
            </a:pPr>
            <a:endParaRPr lang="en-GB" smtClean="0">
              <a:latin typeface="Tahoma" pitchFamily="34" charset="0"/>
            </a:endParaRPr>
          </a:p>
        </p:txBody>
      </p:sp>
      <p:pic>
        <p:nvPicPr>
          <p:cNvPr id="514050" name="Picture 4" descr="AMPS Logo"/>
          <p:cNvPicPr>
            <a:picLocks noChangeAspect="1" noChangeArrowheads="1"/>
          </p:cNvPicPr>
          <p:nvPr/>
        </p:nvPicPr>
        <p:blipFill>
          <a:blip r:embed="rId3" cstate="print"/>
          <a:srcRect/>
          <a:stretch>
            <a:fillRect/>
          </a:stretch>
        </p:blipFill>
        <p:spPr bwMode="auto">
          <a:xfrm>
            <a:off x="4427538" y="5949950"/>
            <a:ext cx="4475162" cy="609600"/>
          </a:xfrm>
          <a:prstGeom prst="rect">
            <a:avLst/>
          </a:prstGeom>
          <a:noFill/>
          <a:ln w="9525">
            <a:noFill/>
            <a:miter lim="800000"/>
            <a:headEnd/>
            <a:tailEnd/>
          </a:ln>
        </p:spPr>
      </p:pic>
      <p:sp>
        <p:nvSpPr>
          <p:cNvPr id="159748" name="Rectangle 4"/>
          <p:cNvSpPr>
            <a:spLocks noGrp="1"/>
          </p:cNvSpPr>
          <p:nvPr>
            <p:ph type="title" idx="4294967295"/>
          </p:nvPr>
        </p:nvSpPr>
        <p:spPr bwMode="auto"/>
        <p:txBody>
          <a:bodyPr wrap="square" lIns="91440" tIns="45720" rIns="91440" bIns="45720" numCol="1" anchorCtr="0" compatLnSpc="1">
            <a:prstTxWarp prst="textNoShape">
              <a:avLst/>
            </a:prstTxWarp>
          </a:bodyPr>
          <a:lstStyle/>
          <a:p>
            <a:pPr>
              <a:defRPr/>
            </a:pPr>
            <a:r>
              <a:rPr lang="en-GB" sz="3600" dirty="0" smtClean="0">
                <a:solidFill>
                  <a:srgbClr val="6699FF"/>
                </a:solidFill>
                <a:latin typeface="Arial" charset="0"/>
              </a:rPr>
              <a:t>Chairman's Close </a:t>
            </a:r>
            <a:r>
              <a:rPr lang="en-GB" dirty="0" smtClean="0"/>
              <a:t> </a:t>
            </a:r>
            <a:endParaRPr lang="en-US" dirty="0" smtClean="0"/>
          </a:p>
        </p:txBody>
      </p:sp>
      <p:sp>
        <p:nvSpPr>
          <p:cNvPr id="514052" name="TextBox 4"/>
          <p:cNvSpPr txBox="1">
            <a:spLocks noChangeArrowheads="1"/>
          </p:cNvSpPr>
          <p:nvPr/>
        </p:nvSpPr>
        <p:spPr bwMode="auto">
          <a:xfrm>
            <a:off x="468313" y="1341438"/>
            <a:ext cx="9820275" cy="3990975"/>
          </a:xfrm>
          <a:prstGeom prst="rect">
            <a:avLst/>
          </a:prstGeom>
          <a:noFill/>
          <a:ln w="9525">
            <a:noFill/>
            <a:miter lim="800000"/>
            <a:headEnd/>
            <a:tailEnd/>
          </a:ln>
        </p:spPr>
        <p:txBody>
          <a:bodyPr>
            <a:spAutoFit/>
          </a:bodyPr>
          <a:lstStyle/>
          <a:p>
            <a:pPr eaLnBrk="1" hangingPunct="1"/>
            <a:r>
              <a:rPr lang="en-GB" sz="3200">
                <a:solidFill>
                  <a:schemeClr val="tx1"/>
                </a:solidFill>
                <a:latin typeface="Tahoma" pitchFamily="34" charset="0"/>
                <a:cs typeface="Tahoma" pitchFamily="34" charset="0"/>
              </a:rPr>
              <a:t>Thanks to: </a:t>
            </a:r>
          </a:p>
          <a:p>
            <a:pPr eaLnBrk="1" hangingPunct="1"/>
            <a:endParaRPr lang="en-GB" sz="3200">
              <a:solidFill>
                <a:schemeClr val="tx1"/>
              </a:solidFill>
              <a:latin typeface="Tahoma" pitchFamily="34" charset="0"/>
              <a:cs typeface="Tahoma" pitchFamily="34" charset="0"/>
            </a:endParaRPr>
          </a:p>
          <a:p>
            <a:pPr eaLnBrk="1" hangingPunct="1">
              <a:buFont typeface="Arial" charset="0"/>
              <a:buChar char="•"/>
            </a:pPr>
            <a:r>
              <a:rPr lang="en-GB" sz="3200">
                <a:solidFill>
                  <a:schemeClr val="tx1"/>
                </a:solidFill>
                <a:latin typeface="Tahoma" pitchFamily="34" charset="0"/>
                <a:cs typeface="Tahoma" pitchFamily="34" charset="0"/>
              </a:rPr>
              <a:t>  the speakers</a:t>
            </a:r>
          </a:p>
          <a:p>
            <a:pPr eaLnBrk="1" hangingPunct="1">
              <a:buFont typeface="Arial" charset="0"/>
              <a:buChar char="•"/>
            </a:pPr>
            <a:r>
              <a:rPr lang="en-GB" sz="3200">
                <a:solidFill>
                  <a:schemeClr val="tx1"/>
                </a:solidFill>
                <a:latin typeface="Tahoma" pitchFamily="34" charset="0"/>
                <a:cs typeface="Tahoma" pitchFamily="34" charset="0"/>
              </a:rPr>
              <a:t>  the A/V team</a:t>
            </a:r>
          </a:p>
          <a:p>
            <a:pPr eaLnBrk="1" hangingPunct="1">
              <a:buFont typeface="Arial" charset="0"/>
              <a:buChar char="•"/>
            </a:pPr>
            <a:r>
              <a:rPr lang="en-GB" sz="3200">
                <a:solidFill>
                  <a:schemeClr val="tx1"/>
                </a:solidFill>
                <a:latin typeface="Tahoma" pitchFamily="34" charset="0"/>
                <a:cs typeface="Tahoma" pitchFamily="34" charset="0"/>
              </a:rPr>
              <a:t>  the event organiser Claire May, and </a:t>
            </a:r>
          </a:p>
          <a:p>
            <a:pPr eaLnBrk="1" hangingPunct="1">
              <a:buFont typeface="Arial" charset="0"/>
              <a:buChar char="•"/>
            </a:pPr>
            <a:r>
              <a:rPr lang="en-GB" sz="3200">
                <a:solidFill>
                  <a:schemeClr val="tx1"/>
                </a:solidFill>
                <a:latin typeface="Tahoma" pitchFamily="34" charset="0"/>
                <a:cs typeface="Tahoma" pitchFamily="34" charset="0"/>
              </a:rPr>
              <a:t>  to you all for your participation.</a:t>
            </a:r>
          </a:p>
          <a:p>
            <a:pPr eaLnBrk="1" hangingPunct="1">
              <a:buFont typeface="Arial" charset="0"/>
              <a:buChar char="•"/>
            </a:pPr>
            <a:endParaRPr lang="en-GB" sz="3200">
              <a:solidFill>
                <a:schemeClr val="tx1"/>
              </a:solidFill>
              <a:latin typeface="Tahoma" pitchFamily="34" charset="0"/>
              <a:cs typeface="Tahoma" pitchFamily="34" charset="0"/>
            </a:endParaRPr>
          </a:p>
          <a:p>
            <a:pPr eaLnBrk="1" hangingPunct="1"/>
            <a:r>
              <a:rPr lang="en-GB" sz="3200">
                <a:solidFill>
                  <a:schemeClr val="tx1"/>
                </a:solidFill>
                <a:latin typeface="Tahoma" pitchFamily="34" charset="0"/>
                <a:cs typeface="Tahoma" pitchFamily="34" charset="0"/>
              </a:rPr>
              <a:t>SAFE JOURNEY!</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_2008 design template+1">
  <a:themeElements>
    <a:clrScheme name="1_2008 design template+1 16">
      <a:dk1>
        <a:srgbClr val="439DD3"/>
      </a:dk1>
      <a:lt1>
        <a:srgbClr val="FFFFFF"/>
      </a:lt1>
      <a:dk2>
        <a:srgbClr val="007DC3"/>
      </a:dk2>
      <a:lt2>
        <a:srgbClr val="808080"/>
      </a:lt2>
      <a:accent1>
        <a:srgbClr val="81BDE1"/>
      </a:accent1>
      <a:accent2>
        <a:srgbClr val="999999"/>
      </a:accent2>
      <a:accent3>
        <a:srgbClr val="FFFFFF"/>
      </a:accent3>
      <a:accent4>
        <a:srgbClr val="3885B4"/>
      </a:accent4>
      <a:accent5>
        <a:srgbClr val="C1DBEE"/>
      </a:accent5>
      <a:accent6>
        <a:srgbClr val="8A8A8A"/>
      </a:accent6>
      <a:hlink>
        <a:srgbClr val="C0DEF0"/>
      </a:hlink>
      <a:folHlink>
        <a:srgbClr val="CCCCCC"/>
      </a:folHlink>
    </a:clrScheme>
    <a:fontScheme name="1_2008 design template+1">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2008 design templat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2008 design template+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2008 design template+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2008 design template+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2008 design template+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2008 design template+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2008 design template+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2008 design templat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2008 design template+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2008 design template+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2008 design template+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2008 design template+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2008 design template+1 13">
        <a:dk1>
          <a:srgbClr val="808080"/>
        </a:dk1>
        <a:lt1>
          <a:srgbClr val="FFFFFF"/>
        </a:lt1>
        <a:dk2>
          <a:srgbClr val="000000"/>
        </a:dk2>
        <a:lt2>
          <a:srgbClr val="808080"/>
        </a:lt2>
        <a:accent1>
          <a:srgbClr val="BBE0E3"/>
        </a:accent1>
        <a:accent2>
          <a:srgbClr val="333399"/>
        </a:accent2>
        <a:accent3>
          <a:srgbClr val="FFFFFF"/>
        </a:accent3>
        <a:accent4>
          <a:srgbClr val="6C6C6C"/>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2008 design template+1 14">
        <a:dk1>
          <a:srgbClr val="808080"/>
        </a:dk1>
        <a:lt1>
          <a:srgbClr val="FFFFFF"/>
        </a:lt1>
        <a:dk2>
          <a:srgbClr val="007DC3"/>
        </a:dk2>
        <a:lt2>
          <a:srgbClr val="808080"/>
        </a:lt2>
        <a:accent1>
          <a:srgbClr val="BBE0E3"/>
        </a:accent1>
        <a:accent2>
          <a:srgbClr val="333399"/>
        </a:accent2>
        <a:accent3>
          <a:srgbClr val="FFFFFF"/>
        </a:accent3>
        <a:accent4>
          <a:srgbClr val="6C6C6C"/>
        </a:accent4>
        <a:accent5>
          <a:srgbClr val="DAEDEF"/>
        </a:accent5>
        <a:accent6>
          <a:srgbClr val="2D2D8A"/>
        </a:accent6>
        <a:hlink>
          <a:srgbClr val="009999"/>
        </a:hlink>
        <a:folHlink>
          <a:srgbClr val="007DC3"/>
        </a:folHlink>
      </a:clrScheme>
      <a:clrMap bg1="lt1" tx1="dk1" bg2="lt2" tx2="dk2" accent1="accent1" accent2="accent2" accent3="accent3" accent4="accent4" accent5="accent5" accent6="accent6" hlink="hlink" folHlink="folHlink"/>
    </a:extraClrScheme>
    <a:extraClrScheme>
      <a:clrScheme name="1_2008 design template+1 15">
        <a:dk1>
          <a:srgbClr val="808080"/>
        </a:dk1>
        <a:lt1>
          <a:srgbClr val="FFFFFF"/>
        </a:lt1>
        <a:dk2>
          <a:srgbClr val="007DC3"/>
        </a:dk2>
        <a:lt2>
          <a:srgbClr val="439DD3"/>
        </a:lt2>
        <a:accent1>
          <a:srgbClr val="81BDE1"/>
        </a:accent1>
        <a:accent2>
          <a:srgbClr val="999999"/>
        </a:accent2>
        <a:accent3>
          <a:srgbClr val="FFFFFF"/>
        </a:accent3>
        <a:accent4>
          <a:srgbClr val="6C6C6C"/>
        </a:accent4>
        <a:accent5>
          <a:srgbClr val="C1DBEE"/>
        </a:accent5>
        <a:accent6>
          <a:srgbClr val="8A8A8A"/>
        </a:accent6>
        <a:hlink>
          <a:srgbClr val="C0DEF0"/>
        </a:hlink>
        <a:folHlink>
          <a:srgbClr val="CCCCCC"/>
        </a:folHlink>
      </a:clrScheme>
      <a:clrMap bg1="lt1" tx1="dk1" bg2="lt2" tx2="dk2" accent1="accent1" accent2="accent2" accent3="accent3" accent4="accent4" accent5="accent5" accent6="accent6" hlink="hlink" folHlink="folHlink"/>
    </a:extraClrScheme>
    <a:extraClrScheme>
      <a:clrScheme name="1_2008 design template+1 16">
        <a:dk1>
          <a:srgbClr val="439DD3"/>
        </a:dk1>
        <a:lt1>
          <a:srgbClr val="FFFFFF"/>
        </a:lt1>
        <a:dk2>
          <a:srgbClr val="007DC3"/>
        </a:dk2>
        <a:lt2>
          <a:srgbClr val="808080"/>
        </a:lt2>
        <a:accent1>
          <a:srgbClr val="81BDE1"/>
        </a:accent1>
        <a:accent2>
          <a:srgbClr val="999999"/>
        </a:accent2>
        <a:accent3>
          <a:srgbClr val="FFFFFF"/>
        </a:accent3>
        <a:accent4>
          <a:srgbClr val="3885B4"/>
        </a:accent4>
        <a:accent5>
          <a:srgbClr val="C1DBEE"/>
        </a:accent5>
        <a:accent6>
          <a:srgbClr val="8A8A8A"/>
        </a:accent6>
        <a:hlink>
          <a:srgbClr val="C0DEF0"/>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008 design template+1">
  <a:themeElements>
    <a:clrScheme name="2008 design template+1 16">
      <a:dk1>
        <a:srgbClr val="439DD3"/>
      </a:dk1>
      <a:lt1>
        <a:srgbClr val="FFFFFF"/>
      </a:lt1>
      <a:dk2>
        <a:srgbClr val="007DC3"/>
      </a:dk2>
      <a:lt2>
        <a:srgbClr val="808080"/>
      </a:lt2>
      <a:accent1>
        <a:srgbClr val="81BDE1"/>
      </a:accent1>
      <a:accent2>
        <a:srgbClr val="999999"/>
      </a:accent2>
      <a:accent3>
        <a:srgbClr val="FFFFFF"/>
      </a:accent3>
      <a:accent4>
        <a:srgbClr val="3885B4"/>
      </a:accent4>
      <a:accent5>
        <a:srgbClr val="C1DBEE"/>
      </a:accent5>
      <a:accent6>
        <a:srgbClr val="8A8A8A"/>
      </a:accent6>
      <a:hlink>
        <a:srgbClr val="C0DEF0"/>
      </a:hlink>
      <a:folHlink>
        <a:srgbClr val="CCCCCC"/>
      </a:folHlink>
    </a:clrScheme>
    <a:fontScheme name="2008 design template+1">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008 design templat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08 design template+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08 design template+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08 design template+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08 design template+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08 design template+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08 design template+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08 design templat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08 design template+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08 design template+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08 design template+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08 design template+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008 design template+1 13">
        <a:dk1>
          <a:srgbClr val="808080"/>
        </a:dk1>
        <a:lt1>
          <a:srgbClr val="FFFFFF"/>
        </a:lt1>
        <a:dk2>
          <a:srgbClr val="000000"/>
        </a:dk2>
        <a:lt2>
          <a:srgbClr val="808080"/>
        </a:lt2>
        <a:accent1>
          <a:srgbClr val="BBE0E3"/>
        </a:accent1>
        <a:accent2>
          <a:srgbClr val="333399"/>
        </a:accent2>
        <a:accent3>
          <a:srgbClr val="FFFFFF"/>
        </a:accent3>
        <a:accent4>
          <a:srgbClr val="6C6C6C"/>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08 design template+1 14">
        <a:dk1>
          <a:srgbClr val="808080"/>
        </a:dk1>
        <a:lt1>
          <a:srgbClr val="FFFFFF"/>
        </a:lt1>
        <a:dk2>
          <a:srgbClr val="007DC3"/>
        </a:dk2>
        <a:lt2>
          <a:srgbClr val="808080"/>
        </a:lt2>
        <a:accent1>
          <a:srgbClr val="BBE0E3"/>
        </a:accent1>
        <a:accent2>
          <a:srgbClr val="333399"/>
        </a:accent2>
        <a:accent3>
          <a:srgbClr val="FFFFFF"/>
        </a:accent3>
        <a:accent4>
          <a:srgbClr val="6C6C6C"/>
        </a:accent4>
        <a:accent5>
          <a:srgbClr val="DAEDEF"/>
        </a:accent5>
        <a:accent6>
          <a:srgbClr val="2D2D8A"/>
        </a:accent6>
        <a:hlink>
          <a:srgbClr val="009999"/>
        </a:hlink>
        <a:folHlink>
          <a:srgbClr val="007DC3"/>
        </a:folHlink>
      </a:clrScheme>
      <a:clrMap bg1="lt1" tx1="dk1" bg2="lt2" tx2="dk2" accent1="accent1" accent2="accent2" accent3="accent3" accent4="accent4" accent5="accent5" accent6="accent6" hlink="hlink" folHlink="folHlink"/>
    </a:extraClrScheme>
    <a:extraClrScheme>
      <a:clrScheme name="2008 design template+1 15">
        <a:dk1>
          <a:srgbClr val="808080"/>
        </a:dk1>
        <a:lt1>
          <a:srgbClr val="FFFFFF"/>
        </a:lt1>
        <a:dk2>
          <a:srgbClr val="007DC3"/>
        </a:dk2>
        <a:lt2>
          <a:srgbClr val="439DD3"/>
        </a:lt2>
        <a:accent1>
          <a:srgbClr val="81BDE1"/>
        </a:accent1>
        <a:accent2>
          <a:srgbClr val="999999"/>
        </a:accent2>
        <a:accent3>
          <a:srgbClr val="FFFFFF"/>
        </a:accent3>
        <a:accent4>
          <a:srgbClr val="6C6C6C"/>
        </a:accent4>
        <a:accent5>
          <a:srgbClr val="C1DBEE"/>
        </a:accent5>
        <a:accent6>
          <a:srgbClr val="8A8A8A"/>
        </a:accent6>
        <a:hlink>
          <a:srgbClr val="C0DEF0"/>
        </a:hlink>
        <a:folHlink>
          <a:srgbClr val="CCCCCC"/>
        </a:folHlink>
      </a:clrScheme>
      <a:clrMap bg1="lt1" tx1="dk1" bg2="lt2" tx2="dk2" accent1="accent1" accent2="accent2" accent3="accent3" accent4="accent4" accent5="accent5" accent6="accent6" hlink="hlink" folHlink="folHlink"/>
    </a:extraClrScheme>
    <a:extraClrScheme>
      <a:clrScheme name="2008 design template+1 16">
        <a:dk1>
          <a:srgbClr val="439DD3"/>
        </a:dk1>
        <a:lt1>
          <a:srgbClr val="FFFFFF"/>
        </a:lt1>
        <a:dk2>
          <a:srgbClr val="007DC3"/>
        </a:dk2>
        <a:lt2>
          <a:srgbClr val="808080"/>
        </a:lt2>
        <a:accent1>
          <a:srgbClr val="81BDE1"/>
        </a:accent1>
        <a:accent2>
          <a:srgbClr val="999999"/>
        </a:accent2>
        <a:accent3>
          <a:srgbClr val="FFFFFF"/>
        </a:accent3>
        <a:accent4>
          <a:srgbClr val="3885B4"/>
        </a:accent4>
        <a:accent5>
          <a:srgbClr val="C1DBEE"/>
        </a:accent5>
        <a:accent6>
          <a:srgbClr val="8A8A8A"/>
        </a:accent6>
        <a:hlink>
          <a:srgbClr val="C0DEF0"/>
        </a:hlink>
        <a:folHlink>
          <a:srgbClr val="CCCC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aster Slide Template">
  <a:themeElements>
    <a:clrScheme name="Master Slide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aster Slide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ster Slide 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aster Slide 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aster Slide 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aster Slide 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aster Slide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aster Slide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aster Slide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_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5_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6_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7_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8_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9_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0_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1_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1"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Century Gothic" pitchFamily="34" charset="0"/>
          </a:defRPr>
        </a:defPPr>
      </a:lstStyle>
    </a:lnDef>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Concourse">
  <a:themeElements>
    <a:clrScheme name="Concourse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fontScheme name="Concourse">
      <a:majorFont>
        <a:latin typeface="Lucida Sans Unicode"/>
        <a:ea typeface=""/>
        <a:cs typeface=""/>
      </a:majorFont>
      <a:minorFont>
        <a:latin typeface="Lucida Sans Unicod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ncourse 1">
        <a:dk1>
          <a:srgbClr val="000000"/>
        </a:dk1>
        <a:lt1>
          <a:srgbClr val="FFFFFF"/>
        </a:lt1>
        <a:dk2>
          <a:srgbClr val="464646"/>
        </a:dk2>
        <a:lt2>
          <a:srgbClr val="DEF5FA"/>
        </a:lt2>
        <a:accent1>
          <a:srgbClr val="2DA2BF"/>
        </a:accent1>
        <a:accent2>
          <a:srgbClr val="DA1F28"/>
        </a:accent2>
        <a:accent3>
          <a:srgbClr val="FFFFFF"/>
        </a:accent3>
        <a:accent4>
          <a:srgbClr val="000000"/>
        </a:accent4>
        <a:accent5>
          <a:srgbClr val="ADCEDC"/>
        </a:accent5>
        <a:accent6>
          <a:srgbClr val="C51B23"/>
        </a:accent6>
        <a:hlink>
          <a:srgbClr val="FF8119"/>
        </a:hlink>
        <a:folHlink>
          <a:srgbClr val="44B9E8"/>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2_Blank">
  <a:themeElements>
    <a:clrScheme name="2_Blank 13">
      <a:dk1>
        <a:srgbClr val="000000"/>
      </a:dk1>
      <a:lt1>
        <a:srgbClr val="FFFFFF"/>
      </a:lt1>
      <a:dk2>
        <a:srgbClr val="E37F1C"/>
      </a:dk2>
      <a:lt2>
        <a:srgbClr val="4A176D"/>
      </a:lt2>
      <a:accent1>
        <a:srgbClr val="808080"/>
      </a:accent1>
      <a:accent2>
        <a:srgbClr val="A4A7A6"/>
      </a:accent2>
      <a:accent3>
        <a:srgbClr val="FFFFFF"/>
      </a:accent3>
      <a:accent4>
        <a:srgbClr val="000000"/>
      </a:accent4>
      <a:accent5>
        <a:srgbClr val="C0C0C0"/>
      </a:accent5>
      <a:accent6>
        <a:srgbClr val="949796"/>
      </a:accent6>
      <a:hlink>
        <a:srgbClr val="DCDEDE"/>
      </a:hlink>
      <a:folHlink>
        <a:srgbClr val="2DA78F"/>
      </a:folHlink>
    </a:clrScheme>
    <a:fontScheme name="2_Blank">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Blank 13">
        <a:dk1>
          <a:srgbClr val="000000"/>
        </a:dk1>
        <a:lt1>
          <a:srgbClr val="FFFFFF"/>
        </a:lt1>
        <a:dk2>
          <a:srgbClr val="E37F1C"/>
        </a:dk2>
        <a:lt2>
          <a:srgbClr val="4A176D"/>
        </a:lt2>
        <a:accent1>
          <a:srgbClr val="808080"/>
        </a:accent1>
        <a:accent2>
          <a:srgbClr val="A4A7A6"/>
        </a:accent2>
        <a:accent3>
          <a:srgbClr val="FFFFFF"/>
        </a:accent3>
        <a:accent4>
          <a:srgbClr val="000000"/>
        </a:accent4>
        <a:accent5>
          <a:srgbClr val="C0C0C0"/>
        </a:accent5>
        <a:accent6>
          <a:srgbClr val="949796"/>
        </a:accent6>
        <a:hlink>
          <a:srgbClr val="DCDEDE"/>
        </a:hlink>
        <a:folHlink>
          <a:srgbClr val="2DA78F"/>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_On Screen Presentation">
  <a:themeElements>
    <a:clrScheme name="1_On Screen Presentation 1">
      <a:dk1>
        <a:srgbClr val="000000"/>
      </a:dk1>
      <a:lt1>
        <a:srgbClr val="FFFFFF"/>
      </a:lt1>
      <a:dk2>
        <a:srgbClr val="000000"/>
      </a:dk2>
      <a:lt2>
        <a:srgbClr val="818A8F"/>
      </a:lt2>
      <a:accent1>
        <a:srgbClr val="006A4D"/>
      </a:accent1>
      <a:accent2>
        <a:srgbClr val="69BE28"/>
      </a:accent2>
      <a:accent3>
        <a:srgbClr val="FFFFFF"/>
      </a:accent3>
      <a:accent4>
        <a:srgbClr val="000000"/>
      </a:accent4>
      <a:accent5>
        <a:srgbClr val="AAB9B2"/>
      </a:accent5>
      <a:accent6>
        <a:srgbClr val="5EAC23"/>
      </a:accent6>
      <a:hlink>
        <a:srgbClr val="7FB4A6"/>
      </a:hlink>
      <a:folHlink>
        <a:srgbClr val="B2DE94"/>
      </a:folHlink>
    </a:clrScheme>
    <a:fontScheme name="1_On Screen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n Screen Presentation 1">
        <a:dk1>
          <a:srgbClr val="000000"/>
        </a:dk1>
        <a:lt1>
          <a:srgbClr val="FFFFFF"/>
        </a:lt1>
        <a:dk2>
          <a:srgbClr val="000000"/>
        </a:dk2>
        <a:lt2>
          <a:srgbClr val="818A8F"/>
        </a:lt2>
        <a:accent1>
          <a:srgbClr val="006A4D"/>
        </a:accent1>
        <a:accent2>
          <a:srgbClr val="69BE28"/>
        </a:accent2>
        <a:accent3>
          <a:srgbClr val="FFFFFF"/>
        </a:accent3>
        <a:accent4>
          <a:srgbClr val="000000"/>
        </a:accent4>
        <a:accent5>
          <a:srgbClr val="AAB9B2"/>
        </a:accent5>
        <a:accent6>
          <a:srgbClr val="5EAC23"/>
        </a:accent6>
        <a:hlink>
          <a:srgbClr val="7FB4A6"/>
        </a:hlink>
        <a:folHlink>
          <a:srgbClr val="B2DE94"/>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On Screen Presentation">
  <a:themeElements>
    <a:clrScheme name="On Screen Presentation 1">
      <a:dk1>
        <a:srgbClr val="000000"/>
      </a:dk1>
      <a:lt1>
        <a:srgbClr val="FFFFFF"/>
      </a:lt1>
      <a:dk2>
        <a:srgbClr val="000000"/>
      </a:dk2>
      <a:lt2>
        <a:srgbClr val="818A8F"/>
      </a:lt2>
      <a:accent1>
        <a:srgbClr val="006A4D"/>
      </a:accent1>
      <a:accent2>
        <a:srgbClr val="69BE28"/>
      </a:accent2>
      <a:accent3>
        <a:srgbClr val="FFFFFF"/>
      </a:accent3>
      <a:accent4>
        <a:srgbClr val="000000"/>
      </a:accent4>
      <a:accent5>
        <a:srgbClr val="AAB9B2"/>
      </a:accent5>
      <a:accent6>
        <a:srgbClr val="5EAC23"/>
      </a:accent6>
      <a:hlink>
        <a:srgbClr val="7FB4A6"/>
      </a:hlink>
      <a:folHlink>
        <a:srgbClr val="B2DE94"/>
      </a:folHlink>
    </a:clrScheme>
    <a:fontScheme name="On Screen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n Screen Presentation 1">
        <a:dk1>
          <a:srgbClr val="000000"/>
        </a:dk1>
        <a:lt1>
          <a:srgbClr val="FFFFFF"/>
        </a:lt1>
        <a:dk2>
          <a:srgbClr val="000000"/>
        </a:dk2>
        <a:lt2>
          <a:srgbClr val="818A8F"/>
        </a:lt2>
        <a:accent1>
          <a:srgbClr val="006A4D"/>
        </a:accent1>
        <a:accent2>
          <a:srgbClr val="69BE28"/>
        </a:accent2>
        <a:accent3>
          <a:srgbClr val="FFFFFF"/>
        </a:accent3>
        <a:accent4>
          <a:srgbClr val="000000"/>
        </a:accent4>
        <a:accent5>
          <a:srgbClr val="AAB9B2"/>
        </a:accent5>
        <a:accent6>
          <a:srgbClr val="5EAC23"/>
        </a:accent6>
        <a:hlink>
          <a:srgbClr val="7FB4A6"/>
        </a:hlink>
        <a:folHlink>
          <a:srgbClr val="B2DE94"/>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3956</TotalTime>
  <Words>11281</Words>
  <Application>Microsoft Office PowerPoint</Application>
  <PresentationFormat>On-screen Show (4:3)</PresentationFormat>
  <Paragraphs>1648</Paragraphs>
  <Slides>218</Slides>
  <Notes>90</Notes>
  <HiddenSlides>2</HiddenSlides>
  <MMClips>0</MMClips>
  <ScaleCrop>false</ScaleCrop>
  <HeadingPairs>
    <vt:vector size="6" baseType="variant">
      <vt:variant>
        <vt:lpstr>Theme</vt:lpstr>
      </vt:variant>
      <vt:variant>
        <vt:i4>19</vt:i4>
      </vt:variant>
      <vt:variant>
        <vt:lpstr>Embedded OLE Servers</vt:lpstr>
      </vt:variant>
      <vt:variant>
        <vt:i4>1</vt:i4>
      </vt:variant>
      <vt:variant>
        <vt:lpstr>Slide Titles</vt:lpstr>
      </vt:variant>
      <vt:variant>
        <vt:i4>218</vt:i4>
      </vt:variant>
    </vt:vector>
  </HeadingPairs>
  <TitlesOfParts>
    <vt:vector size="238" baseType="lpstr">
      <vt:lpstr>1_2008 design template+1</vt:lpstr>
      <vt:lpstr>2008 design template+1</vt:lpstr>
      <vt:lpstr>Master Slide Template</vt:lpstr>
      <vt:lpstr>Fading Grid</vt:lpstr>
      <vt:lpstr>1_Fading Grid</vt:lpstr>
      <vt:lpstr>2_Fading Grid</vt:lpstr>
      <vt:lpstr>3_Fading Grid</vt:lpstr>
      <vt:lpstr>4_Fading Grid</vt:lpstr>
      <vt:lpstr>5_Fading Grid</vt:lpstr>
      <vt:lpstr>6_Fading Grid</vt:lpstr>
      <vt:lpstr>7_Fading Grid</vt:lpstr>
      <vt:lpstr>8_Fading Grid</vt:lpstr>
      <vt:lpstr>9_Fading Grid</vt:lpstr>
      <vt:lpstr>10_Fading Grid</vt:lpstr>
      <vt:lpstr>11_Fading Grid</vt:lpstr>
      <vt:lpstr>Concourse</vt:lpstr>
      <vt:lpstr>2_Blank</vt:lpstr>
      <vt:lpstr>1_On Screen Presentation</vt:lpstr>
      <vt:lpstr>On Screen Presentation</vt:lpstr>
      <vt:lpstr>Chart</vt:lpstr>
      <vt:lpstr>Slide 1</vt:lpstr>
      <vt:lpstr>Slide 2</vt:lpstr>
      <vt:lpstr>Slide 3</vt:lpstr>
      <vt:lpstr>Chairman’s Opening</vt:lpstr>
      <vt:lpstr>Chairman’s Opening</vt:lpstr>
      <vt:lpstr>Chairman’s Opening</vt:lpstr>
      <vt:lpstr>Morning Agenda </vt:lpstr>
      <vt:lpstr>Afternoon Agenda </vt:lpstr>
      <vt:lpstr>Slide 9</vt:lpstr>
      <vt:lpstr>Slide 10</vt:lpstr>
      <vt:lpstr>Slide 11</vt:lpstr>
      <vt:lpstr>Slide 12</vt:lpstr>
      <vt:lpstr> </vt:lpstr>
      <vt:lpstr>Slide 14</vt:lpstr>
      <vt:lpstr> </vt:lpstr>
      <vt:lpstr>Slide 16</vt:lpstr>
      <vt:lpstr> </vt:lpstr>
      <vt:lpstr>Slide 18</vt:lpstr>
      <vt:lpstr>Slide 19</vt:lpstr>
      <vt:lpstr> </vt:lpstr>
      <vt:lpstr> </vt:lpstr>
      <vt:lpstr>Slide 22</vt:lpstr>
      <vt:lpstr> </vt:lpstr>
      <vt:lpstr>Slide 24</vt:lpstr>
      <vt:lpstr> </vt:lpstr>
      <vt:lpstr> </vt:lpstr>
      <vt:lpstr> </vt:lpstr>
      <vt:lpstr>Slide 28</vt:lpstr>
      <vt:lpstr>Slide 29</vt:lpstr>
      <vt:lpstr>Credit Control Process  </vt:lpstr>
      <vt:lpstr>Agenda</vt:lpstr>
      <vt:lpstr>Interactive Question</vt:lpstr>
      <vt:lpstr>CB Richard Ellis</vt:lpstr>
      <vt:lpstr>Asset Services</vt:lpstr>
      <vt:lpstr>Credit Control</vt:lpstr>
      <vt:lpstr>Credit Control Process</vt:lpstr>
      <vt:lpstr>Credit Control Process</vt:lpstr>
      <vt:lpstr>Aged Arrears</vt:lpstr>
      <vt:lpstr>Good Practice Summary</vt:lpstr>
      <vt:lpstr>Interactive Question</vt:lpstr>
      <vt:lpstr>Who we are </vt:lpstr>
      <vt:lpstr>Slide 42</vt:lpstr>
      <vt:lpstr>Slide 43</vt:lpstr>
      <vt:lpstr>Slide 44</vt:lpstr>
      <vt:lpstr>Question –   Does anyone hold residential property in their Pension Funds ?  A = Yes  B = No C = Don’t Know </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Question –  </vt:lpstr>
      <vt:lpstr>Slide 60</vt:lpstr>
      <vt:lpstr>Slide 61</vt:lpstr>
      <vt:lpstr> Question –  </vt:lpstr>
      <vt:lpstr>Slide 63</vt:lpstr>
      <vt:lpstr>Slide 64</vt:lpstr>
      <vt:lpstr>Question –  </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HMRC RPSR Audits</vt:lpstr>
      <vt:lpstr>Background</vt:lpstr>
      <vt:lpstr>Background</vt:lpstr>
      <vt:lpstr>Background</vt:lpstr>
      <vt:lpstr>Initial Enquiries (1)</vt:lpstr>
      <vt:lpstr>Initial Enquiries (2)</vt:lpstr>
      <vt:lpstr>Initial Enquiries (3)</vt:lpstr>
      <vt:lpstr>Initial Enquiries (4)</vt:lpstr>
      <vt:lpstr>Initial Enquiries (5)</vt:lpstr>
      <vt:lpstr>Digging Deeper</vt:lpstr>
      <vt:lpstr>Digging Deeper</vt:lpstr>
      <vt:lpstr>Bank Statements (1)</vt:lpstr>
      <vt:lpstr>Bank Statements (2)</vt:lpstr>
      <vt:lpstr>Loans (1)</vt:lpstr>
      <vt:lpstr>Loans (2)</vt:lpstr>
      <vt:lpstr>Loans (3)</vt:lpstr>
      <vt:lpstr>Loans (4)</vt:lpstr>
      <vt:lpstr>Property</vt:lpstr>
      <vt:lpstr>Job Related Property</vt:lpstr>
      <vt:lpstr>Phased Drawdown</vt:lpstr>
      <vt:lpstr>Final Thoughts</vt:lpstr>
      <vt:lpstr>Final Thoughts</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Summary of investment return</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Important information</vt:lpstr>
      <vt:lpstr>Slide 216</vt:lpstr>
      <vt:lpstr>Slide 217</vt:lpstr>
      <vt:lpstr>Chairman's Close  </vt:lpstr>
    </vt:vector>
  </TitlesOfParts>
  <Company>YES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Claire May</dc:creator>
  <cp:lastModifiedBy>Valued Acer Customer</cp:lastModifiedBy>
  <cp:revision>198</cp:revision>
  <dcterms:created xsi:type="dcterms:W3CDTF">2009-05-05T09:12:48Z</dcterms:created>
  <dcterms:modified xsi:type="dcterms:W3CDTF">2011-03-14T22:22:15Z</dcterms:modified>
</cp:coreProperties>
</file>