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333" r:id="rId2"/>
    <p:sldId id="344" r:id="rId3"/>
    <p:sldId id="336" r:id="rId4"/>
    <p:sldId id="338" r:id="rId5"/>
    <p:sldId id="337" r:id="rId6"/>
    <p:sldId id="339" r:id="rId7"/>
    <p:sldId id="340" r:id="rId8"/>
    <p:sldId id="341" r:id="rId9"/>
    <p:sldId id="342" r:id="rId10"/>
    <p:sldId id="345" r:id="rId11"/>
    <p:sldId id="332" r:id="rId12"/>
  </p:sldIdLst>
  <p:sldSz cx="9144000" cy="6858000" type="screen4x3"/>
  <p:notesSz cx="6858000"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0">
          <p15:clr>
            <a:srgbClr val="A4A3A4"/>
          </p15:clr>
        </p15:guide>
        <p15:guide id="2" orient="horz" pos="2159">
          <p15:clr>
            <a:srgbClr val="A4A3A4"/>
          </p15:clr>
        </p15:guide>
        <p15:guide id="3" orient="horz" pos="3702">
          <p15:clr>
            <a:srgbClr val="A4A3A4"/>
          </p15:clr>
        </p15:guide>
        <p15:guide id="4" orient="horz" pos="1029">
          <p15:clr>
            <a:srgbClr val="A4A3A4"/>
          </p15:clr>
        </p15:guide>
        <p15:guide id="5" pos="453">
          <p15:clr>
            <a:srgbClr val="A4A3A4"/>
          </p15:clr>
        </p15:guide>
        <p15:guide id="6" pos="2880">
          <p15:clr>
            <a:srgbClr val="A4A3A4"/>
          </p15:clr>
        </p15:guide>
        <p15:guide id="7" pos="5309">
          <p15:clr>
            <a:srgbClr val="A4A3A4"/>
          </p15:clr>
        </p15:guide>
      </p15:sldGuideLst>
    </p:ext>
    <p:ext uri="{2D200454-40CA-4A62-9FC3-DE9A4176ACB9}">
      <p15:notesGuideLst xmlns:p15="http://schemas.microsoft.com/office/powerpoint/2012/main">
        <p15:guide id="1" orient="horz" pos="3109">
          <p15:clr>
            <a:srgbClr val="A4A3A4"/>
          </p15:clr>
        </p15:guide>
        <p15:guide id="2" pos="216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85D"/>
    <a:srgbClr val="701B45"/>
    <a:srgbClr val="8E1537"/>
    <a:srgbClr val="C20430"/>
    <a:srgbClr val="E17D00"/>
    <a:srgbClr val="8F489A"/>
    <a:srgbClr val="7BAED4"/>
    <a:srgbClr val="21345C"/>
    <a:srgbClr val="007481"/>
    <a:srgbClr val="7677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93" autoAdjust="0"/>
  </p:normalViewPr>
  <p:slideViewPr>
    <p:cSldViewPr showGuides="1">
      <p:cViewPr varScale="1">
        <p:scale>
          <a:sx n="114" d="100"/>
          <a:sy n="114" d="100"/>
        </p:scale>
        <p:origin x="1506" y="108"/>
      </p:cViewPr>
      <p:guideLst>
        <p:guide orient="horz" pos="910"/>
        <p:guide orient="horz" pos="2159"/>
        <p:guide orient="horz" pos="3702"/>
        <p:guide orient="horz" pos="1029"/>
        <p:guide pos="453"/>
        <p:guide pos="2880"/>
        <p:guide pos="5309"/>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9" d="100"/>
          <a:sy n="79" d="100"/>
        </p:scale>
        <p:origin x="-2100" y="-102"/>
      </p:cViewPr>
      <p:guideLst>
        <p:guide orient="horz" pos="3109"/>
        <p:guide pos="216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1"/>
            <a:ext cx="2971800" cy="493713"/>
          </a:xfrm>
          <a:prstGeom prst="rect">
            <a:avLst/>
          </a:prstGeom>
        </p:spPr>
        <p:txBody>
          <a:bodyPr vert="horz" lIns="91440" tIns="45720" rIns="91440" bIns="45720" rtlCol="0"/>
          <a:lstStyle>
            <a:lvl1pPr algn="r">
              <a:defRPr sz="1200"/>
            </a:lvl1pPr>
          </a:lstStyle>
          <a:p>
            <a:fld id="{63D26165-A466-487B-B74E-464A41FFE287}" type="datetimeFigureOut">
              <a:rPr lang="en-GB" smtClean="0"/>
              <a:t>18/03/2019</a:t>
            </a:fld>
            <a:endParaRPr lang="en-GB"/>
          </a:p>
        </p:txBody>
      </p:sp>
      <p:sp>
        <p:nvSpPr>
          <p:cNvPr id="4" name="Footer Placeholder 3"/>
          <p:cNvSpPr>
            <a:spLocks noGrp="1"/>
          </p:cNvSpPr>
          <p:nvPr>
            <p:ph type="ftr" sz="quarter" idx="2"/>
          </p:nvPr>
        </p:nvSpPr>
        <p:spPr>
          <a:xfrm>
            <a:off x="0" y="9377363"/>
            <a:ext cx="2971800" cy="4937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377363"/>
            <a:ext cx="2971800" cy="493712"/>
          </a:xfrm>
          <a:prstGeom prst="rect">
            <a:avLst/>
          </a:prstGeom>
        </p:spPr>
        <p:txBody>
          <a:bodyPr vert="horz" lIns="91440" tIns="45720" rIns="91440" bIns="45720" rtlCol="0" anchor="b"/>
          <a:lstStyle>
            <a:lvl1pPr algn="r">
              <a:defRPr sz="1200"/>
            </a:lvl1pPr>
          </a:lstStyle>
          <a:p>
            <a:fld id="{789D6264-89E6-4990-960A-0490D21E07C0}" type="slidenum">
              <a:rPr lang="en-GB" smtClean="0"/>
              <a:t>‹#›</a:t>
            </a:fld>
            <a:endParaRPr lang="en-GB"/>
          </a:p>
        </p:txBody>
      </p:sp>
    </p:spTree>
    <p:extLst>
      <p:ext uri="{BB962C8B-B14F-4D97-AF65-F5344CB8AC3E}">
        <p14:creationId xmlns:p14="http://schemas.microsoft.com/office/powerpoint/2010/main" val="3525123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3633"/>
          </a:xfrm>
          <a:prstGeom prst="rect">
            <a:avLst/>
          </a:prstGeom>
        </p:spPr>
        <p:txBody>
          <a:bodyPr vert="horz" lIns="91440" tIns="45720" rIns="91440" bIns="45720" rtlCol="0"/>
          <a:lstStyle>
            <a:lvl1pPr algn="r">
              <a:defRPr sz="1200"/>
            </a:lvl1pPr>
          </a:lstStyle>
          <a:p>
            <a:fld id="{D46B7078-DA43-49AB-8887-CEE3F22A09B5}" type="datetimeFigureOut">
              <a:rPr lang="en-GB" smtClean="0"/>
              <a:pPr/>
              <a:t>18/03/2019</a:t>
            </a:fld>
            <a:endParaRPr lang="en-GB"/>
          </a:p>
        </p:txBody>
      </p:sp>
      <p:sp>
        <p:nvSpPr>
          <p:cNvPr id="5" name="Notes Placeholder 4"/>
          <p:cNvSpPr>
            <a:spLocks noGrp="1"/>
          </p:cNvSpPr>
          <p:nvPr>
            <p:ph type="body" sz="quarter" idx="3"/>
          </p:nvPr>
        </p:nvSpPr>
        <p:spPr>
          <a:xfrm>
            <a:off x="685800" y="4689515"/>
            <a:ext cx="5486400" cy="44426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6"/>
            <a:ext cx="2971800"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7316"/>
            <a:ext cx="2971800" cy="493633"/>
          </a:xfrm>
          <a:prstGeom prst="rect">
            <a:avLst/>
          </a:prstGeom>
        </p:spPr>
        <p:txBody>
          <a:bodyPr vert="horz" lIns="91440" tIns="45720" rIns="91440" bIns="45720" rtlCol="0" anchor="b"/>
          <a:lstStyle>
            <a:lvl1pPr algn="r">
              <a:defRPr sz="1200"/>
            </a:lvl1pPr>
          </a:lstStyle>
          <a:p>
            <a:fld id="{91E60CF1-DE7D-4267-9403-624E8C10545F}" type="slidenum">
              <a:rPr lang="en-GB" smtClean="0"/>
              <a:pPr/>
              <a:t>‹#›</a:t>
            </a:fld>
            <a:endParaRPr lang="en-GB"/>
          </a:p>
        </p:txBody>
      </p:sp>
    </p:spTree>
    <p:extLst>
      <p:ext uri="{BB962C8B-B14F-4D97-AF65-F5344CB8AC3E}">
        <p14:creationId xmlns:p14="http://schemas.microsoft.com/office/powerpoint/2010/main" val="760003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1988" cy="3354387"/>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GB" sz="1000" dirty="0">
                <a:latin typeface="Verdana" panose="020B0604030504040204" pitchFamily="34" charset="0"/>
                <a:ea typeface="Verdana" panose="020B0604030504040204" pitchFamily="34" charset="0"/>
                <a:cs typeface="Verdana" panose="020B0604030504040204" pitchFamily="34" charset="0"/>
              </a:rPr>
              <a:t>This looks complicated…</a:t>
            </a:r>
          </a:p>
          <a:p>
            <a:endParaRPr lang="en-GB" sz="1000" dirty="0">
              <a:latin typeface="Verdana" panose="020B0604030504040204" pitchFamily="34" charset="0"/>
              <a:ea typeface="Verdana" panose="020B0604030504040204" pitchFamily="34" charset="0"/>
              <a:cs typeface="Verdana" panose="020B0604030504040204" pitchFamily="34" charset="0"/>
            </a:endParaRPr>
          </a:p>
          <a:p>
            <a:r>
              <a:rPr lang="en-GB" sz="1000" dirty="0">
                <a:latin typeface="Verdana" panose="020B0604030504040204" pitchFamily="34" charset="0"/>
                <a:ea typeface="Verdana" panose="020B0604030504040204" pitchFamily="34" charset="0"/>
                <a:cs typeface="Verdana" panose="020B0604030504040204" pitchFamily="34" charset="0"/>
              </a:rPr>
              <a:t>But actually, we don’t believe it is. I don’t propose to talk through this in detail now – but do pick up with me later if you have any questions. The graphic can be found in CP19/5. </a:t>
            </a:r>
          </a:p>
          <a:p>
            <a:endParaRPr lang="en-GB" sz="1000" dirty="0">
              <a:latin typeface="Verdana" panose="020B0604030504040204" pitchFamily="34" charset="0"/>
              <a:ea typeface="Verdana" panose="020B0604030504040204" pitchFamily="34" charset="0"/>
              <a:cs typeface="Verdana" panose="020B0604030504040204" pitchFamily="34" charset="0"/>
            </a:endParaRPr>
          </a:p>
          <a:p>
            <a:r>
              <a:rPr lang="en-GB" sz="1000" dirty="0">
                <a:latin typeface="Verdana" panose="020B0604030504040204" pitchFamily="34" charset="0"/>
                <a:ea typeface="Verdana" panose="020B0604030504040204" pitchFamily="34" charset="0"/>
                <a:cs typeface="Verdana" panose="020B0604030504040204" pitchFamily="34" charset="0"/>
              </a:rPr>
              <a:t>One point that’s worth raising is that our work in the ROR suggested that structured offerings are important to enabling non-advised consumers to select investments that are appropriate for their needs and objectives. Our approach to the structure of offerings - which we describe in the document as ‘choice architecture’ – is flexible enough to allow consumers to easily adapt their existing drawdown consumer journey, but has clear requirements in place to ensure that investment pathways take a prominent position in the consumer journey. </a:t>
            </a:r>
          </a:p>
        </p:txBody>
      </p:sp>
      <p:sp>
        <p:nvSpPr>
          <p:cNvPr id="4" name="Slide Number Placeholder 3"/>
          <p:cNvSpPr>
            <a:spLocks noGrp="1"/>
          </p:cNvSpPr>
          <p:nvPr>
            <p:ph type="sldNum" sz="quarter" idx="10"/>
          </p:nvPr>
        </p:nvSpPr>
        <p:spPr/>
        <p:txBody>
          <a:bodyPr/>
          <a:lstStyle/>
          <a:p>
            <a:fld id="{91E60CF1-DE7D-4267-9403-624E8C10545F}" type="slidenum">
              <a:rPr lang="en-GB" smtClean="0"/>
              <a:pPr/>
              <a:t>5</a:t>
            </a:fld>
            <a:endParaRPr lang="en-GB"/>
          </a:p>
        </p:txBody>
      </p:sp>
    </p:spTree>
    <p:extLst>
      <p:ext uri="{BB962C8B-B14F-4D97-AF65-F5344CB8AC3E}">
        <p14:creationId xmlns:p14="http://schemas.microsoft.com/office/powerpoint/2010/main" val="4024712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528" y="0"/>
            <a:ext cx="8484994" cy="2736806"/>
          </a:xfrm>
          <a:prstGeom prst="rect">
            <a:avLst/>
          </a:prstGeom>
        </p:spPr>
      </p:pic>
      <p:sp>
        <p:nvSpPr>
          <p:cNvPr id="10" name="Text Placeholder 5"/>
          <p:cNvSpPr>
            <a:spLocks noGrp="1"/>
          </p:cNvSpPr>
          <p:nvPr>
            <p:ph type="body" sz="quarter" idx="16" hasCustomPrompt="1"/>
          </p:nvPr>
        </p:nvSpPr>
        <p:spPr>
          <a:xfrm>
            <a:off x="719080" y="1268760"/>
            <a:ext cx="7667562" cy="1368153"/>
          </a:xfrm>
        </p:spPr>
        <p:txBody>
          <a:bodyPr/>
          <a:lstStyle>
            <a:lvl1pPr marL="0" indent="0">
              <a:spcBef>
                <a:spcPts val="0"/>
              </a:spcBef>
              <a:spcAft>
                <a:spcPts val="0"/>
              </a:spcAft>
              <a:buNone/>
              <a:defRPr sz="3800" b="1">
                <a:solidFill>
                  <a:schemeClr val="bg1"/>
                </a:solidFill>
                <a:latin typeface="+mn-lt"/>
              </a:defRPr>
            </a:lvl1pPr>
            <a:lvl2pPr marL="0" indent="0">
              <a:spcBef>
                <a:spcPts val="1200"/>
              </a:spcBef>
              <a:spcAft>
                <a:spcPts val="0"/>
              </a:spcAft>
              <a:buNone/>
              <a:defRPr sz="2800">
                <a:solidFill>
                  <a:srgbClr val="8E1537"/>
                </a:solidFill>
                <a:latin typeface="+mj-lt"/>
              </a:defRPr>
            </a:lvl2pPr>
            <a:lvl3pPr marL="0" indent="0">
              <a:spcBef>
                <a:spcPts val="4000"/>
              </a:spcBef>
              <a:buNone/>
              <a:defRPr sz="1600"/>
            </a:lvl3pPr>
            <a:lvl4pPr marL="1371600" indent="0">
              <a:buNone/>
              <a:defRPr/>
            </a:lvl4pPr>
            <a:lvl5pPr marL="1828800" indent="0">
              <a:buNone/>
              <a:defRPr/>
            </a:lvl5pPr>
          </a:lstStyle>
          <a:p>
            <a:pPr lvl="0"/>
            <a:r>
              <a:rPr lang="en-US" dirty="0"/>
              <a:t>Title of presentation</a:t>
            </a:r>
          </a:p>
        </p:txBody>
      </p:sp>
      <p:sp>
        <p:nvSpPr>
          <p:cNvPr id="3" name="Slide Number Placeholder 2"/>
          <p:cNvSpPr>
            <a:spLocks noGrp="1"/>
          </p:cNvSpPr>
          <p:nvPr>
            <p:ph type="sldNum" sz="quarter" idx="17"/>
          </p:nvPr>
        </p:nvSpPr>
        <p:spPr/>
        <p:txBody>
          <a:bodyPr/>
          <a:lstStyle/>
          <a:p>
            <a:fld id="{3BCFDB86-9AA8-4FA0-859E-0ABCBFE83936}" type="slidenum">
              <a:rPr lang="en-GB" smtClean="0"/>
              <a:pPr/>
              <a:t>‹#›</a:t>
            </a:fld>
            <a:endParaRPr lang="en-GB" dirty="0"/>
          </a:p>
        </p:txBody>
      </p:sp>
      <p:sp>
        <p:nvSpPr>
          <p:cNvPr id="24" name="Text Placeholder 23"/>
          <p:cNvSpPr>
            <a:spLocks noGrp="1"/>
          </p:cNvSpPr>
          <p:nvPr>
            <p:ph type="body" sz="quarter" idx="18" hasCustomPrompt="1"/>
          </p:nvPr>
        </p:nvSpPr>
        <p:spPr>
          <a:xfrm>
            <a:off x="719154" y="2924151"/>
            <a:ext cx="7704138" cy="1224334"/>
          </a:xfrm>
        </p:spPr>
        <p:txBody>
          <a:bodyPr/>
          <a:lstStyle>
            <a:lvl1pPr>
              <a:defRPr baseline="0"/>
            </a:lvl1pPr>
          </a:lstStyle>
          <a:p>
            <a:pPr lvl="0"/>
            <a:r>
              <a:rPr lang="en-US" dirty="0"/>
              <a:t>Subtitle of presentation</a:t>
            </a:r>
          </a:p>
        </p:txBody>
      </p:sp>
      <p:sp>
        <p:nvSpPr>
          <p:cNvPr id="26" name="Text Placeholder 25"/>
          <p:cNvSpPr>
            <a:spLocks noGrp="1"/>
          </p:cNvSpPr>
          <p:nvPr>
            <p:ph type="body" sz="quarter" idx="19" hasCustomPrompt="1"/>
          </p:nvPr>
        </p:nvSpPr>
        <p:spPr>
          <a:xfrm>
            <a:off x="719154" y="4364509"/>
            <a:ext cx="7704138" cy="1728787"/>
          </a:xfrm>
        </p:spPr>
        <p:txBody>
          <a:bodyPr>
            <a:normAutofit/>
          </a:bodyPr>
          <a:lstStyle>
            <a:lvl1pPr>
              <a:defRPr sz="2800"/>
            </a:lvl1pPr>
          </a:lstStyle>
          <a:p>
            <a:pPr lvl="0"/>
            <a:r>
              <a:rPr lang="en-US" dirty="0"/>
              <a:t>Details of presenter / date (in one line)</a:t>
            </a:r>
          </a:p>
        </p:txBody>
      </p:sp>
    </p:spTree>
    <p:extLst>
      <p:ext uri="{BB962C8B-B14F-4D97-AF65-F5344CB8AC3E}">
        <p14:creationId xmlns:p14="http://schemas.microsoft.com/office/powerpoint/2010/main" val="4143241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p:bg>
      <p:bgPr>
        <a:blipFill dpi="0" rotWithShape="1">
          <a:blip r:embed="rId2">
            <a:lum/>
          </a:blip>
          <a:srcRect/>
          <a:stretch>
            <a:fillRect t="13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4" name="Title 3"/>
          <p:cNvSpPr>
            <a:spLocks noGrp="1"/>
          </p:cNvSpPr>
          <p:nvPr>
            <p:ph type="title"/>
          </p:nvPr>
        </p:nvSpPr>
        <p:spPr>
          <a:xfrm>
            <a:off x="683568" y="288000"/>
            <a:ext cx="7776864" cy="1124776"/>
          </a:xfrm>
        </p:spPr>
        <p:txBody>
          <a:bodyPr/>
          <a:lstStyle>
            <a:lvl1pPr>
              <a:defRPr sz="3400" b="1"/>
            </a:lvl1pPr>
          </a:lstStyle>
          <a:p>
            <a:r>
              <a:rPr lang="en-US"/>
              <a:t>Click to edit Master title style</a:t>
            </a:r>
            <a:endParaRPr lang="en-GB" dirty="0"/>
          </a:p>
        </p:txBody>
      </p:sp>
      <p:sp>
        <p:nvSpPr>
          <p:cNvPr id="2" name="Slide Number Placeholder 1"/>
          <p:cNvSpPr>
            <a:spLocks noGrp="1"/>
          </p:cNvSpPr>
          <p:nvPr>
            <p:ph type="sldNum" sz="quarter" idx="15"/>
          </p:nvPr>
        </p:nvSpPr>
        <p:spPr/>
        <p:txBody>
          <a:bodyPr/>
          <a:lstStyle/>
          <a:p>
            <a:fld id="{3BCFDB86-9AA8-4FA0-859E-0ABCBFE83936}" type="slidenum">
              <a:rPr lang="en-GB" smtClean="0"/>
              <a:pPr/>
              <a:t>‹#›</a:t>
            </a:fld>
            <a:endParaRPr lang="en-GB" dirty="0"/>
          </a:p>
        </p:txBody>
      </p:sp>
      <p:sp>
        <p:nvSpPr>
          <p:cNvPr id="8" name="Text Placeholder 7"/>
          <p:cNvSpPr>
            <a:spLocks noGrp="1"/>
          </p:cNvSpPr>
          <p:nvPr>
            <p:ph type="body" sz="quarter" idx="16"/>
          </p:nvPr>
        </p:nvSpPr>
        <p:spPr>
          <a:xfrm>
            <a:off x="683569" y="3356992"/>
            <a:ext cx="7776220" cy="2808858"/>
          </a:xfrm>
        </p:spPr>
        <p:txBody>
          <a:bodyPr>
            <a:normAutofit/>
          </a:bodyPr>
          <a:lstStyle>
            <a:lvl1pPr>
              <a:defRPr sz="2400">
                <a:solidFill>
                  <a:srgbClr val="701B45"/>
                </a:solidFill>
              </a:defRPr>
            </a:lvl1pPr>
          </a:lstStyle>
          <a:p>
            <a:pPr lvl="0"/>
            <a:r>
              <a:rPr lang="en-US"/>
              <a:t>Edit Master text styles</a:t>
            </a:r>
          </a:p>
        </p:txBody>
      </p:sp>
      <p:sp>
        <p:nvSpPr>
          <p:cNvPr id="10" name="Text Placeholder 9"/>
          <p:cNvSpPr>
            <a:spLocks noGrp="1"/>
          </p:cNvSpPr>
          <p:nvPr>
            <p:ph type="body" sz="quarter" idx="17"/>
          </p:nvPr>
        </p:nvSpPr>
        <p:spPr>
          <a:xfrm>
            <a:off x="684213" y="1484313"/>
            <a:ext cx="7775575" cy="1728787"/>
          </a:xfrm>
        </p:spPr>
        <p:txBody>
          <a:bodyPr/>
          <a:lstStyle/>
          <a:p>
            <a:pPr lvl="0"/>
            <a:r>
              <a:rPr lang="en-US"/>
              <a:t>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ntent">
    <p:bg>
      <p:bgPr>
        <a:blipFill dpi="0" rotWithShape="1">
          <a:blip r:embed="rId2">
            <a:lum/>
          </a:blip>
          <a:srcRect/>
          <a:stretch>
            <a:fillRect t="13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4" name="Title 3"/>
          <p:cNvSpPr>
            <a:spLocks noGrp="1"/>
          </p:cNvSpPr>
          <p:nvPr>
            <p:ph type="title"/>
          </p:nvPr>
        </p:nvSpPr>
        <p:spPr>
          <a:xfrm>
            <a:off x="683568" y="288000"/>
            <a:ext cx="7776864" cy="1124776"/>
          </a:xfrm>
        </p:spPr>
        <p:txBody>
          <a:bodyPr/>
          <a:lstStyle>
            <a:lvl1pPr>
              <a:defRPr sz="3400" b="1"/>
            </a:lvl1pPr>
          </a:lstStyle>
          <a:p>
            <a:r>
              <a:rPr lang="en-US"/>
              <a:t>Click to edit Master title style</a:t>
            </a:r>
            <a:endParaRPr lang="en-GB" dirty="0"/>
          </a:p>
        </p:txBody>
      </p:sp>
      <p:sp>
        <p:nvSpPr>
          <p:cNvPr id="2" name="Slide Number Placeholder 1"/>
          <p:cNvSpPr>
            <a:spLocks noGrp="1"/>
          </p:cNvSpPr>
          <p:nvPr>
            <p:ph type="sldNum" sz="quarter" idx="15"/>
          </p:nvPr>
        </p:nvSpPr>
        <p:spPr/>
        <p:txBody>
          <a:bodyPr/>
          <a:lstStyle/>
          <a:p>
            <a:fld id="{3BCFDB86-9AA8-4FA0-859E-0ABCBFE83936}" type="slidenum">
              <a:rPr lang="en-GB" smtClean="0"/>
              <a:pPr/>
              <a:t>‹#›</a:t>
            </a:fld>
            <a:endParaRPr lang="en-GB" dirty="0"/>
          </a:p>
        </p:txBody>
      </p:sp>
      <p:sp>
        <p:nvSpPr>
          <p:cNvPr id="8" name="Text Placeholder 7"/>
          <p:cNvSpPr>
            <a:spLocks noGrp="1"/>
          </p:cNvSpPr>
          <p:nvPr>
            <p:ph type="body" sz="quarter" idx="16"/>
          </p:nvPr>
        </p:nvSpPr>
        <p:spPr>
          <a:xfrm>
            <a:off x="683569" y="1557338"/>
            <a:ext cx="7776220" cy="4608512"/>
          </a:xfrm>
        </p:spPr>
        <p:txBody>
          <a:bodyPr>
            <a:normAutofit/>
          </a:bodyPr>
          <a:lstStyle>
            <a:lvl1pPr>
              <a:defRPr sz="2400">
                <a:solidFill>
                  <a:srgbClr val="701B45"/>
                </a:solidFill>
              </a:defRPr>
            </a:lvl1pPr>
          </a:lstStyle>
          <a:p>
            <a:pPr lvl="0"/>
            <a:r>
              <a:rPr lang="en-US"/>
              <a:t>Edit Master text styles</a:t>
            </a:r>
          </a:p>
        </p:txBody>
      </p:sp>
    </p:spTree>
    <p:extLst>
      <p:ext uri="{BB962C8B-B14F-4D97-AF65-F5344CB8AC3E}">
        <p14:creationId xmlns:p14="http://schemas.microsoft.com/office/powerpoint/2010/main" val="1679193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ulleted_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7" name="Title 3"/>
          <p:cNvSpPr>
            <a:spLocks noGrp="1"/>
          </p:cNvSpPr>
          <p:nvPr>
            <p:ph type="title"/>
          </p:nvPr>
        </p:nvSpPr>
        <p:spPr>
          <a:xfrm>
            <a:off x="719138" y="288000"/>
            <a:ext cx="7708900" cy="1155600"/>
          </a:xfrm>
        </p:spPr>
        <p:txBody>
          <a:bodyPr/>
          <a:lstStyle>
            <a:lvl1pPr>
              <a:defRPr b="1"/>
            </a:lvl1pPr>
          </a:lstStyle>
          <a:p>
            <a:r>
              <a:rPr lang="en-US"/>
              <a:t>Click to edit Master title style</a:t>
            </a:r>
            <a:endParaRPr lang="en-GB" dirty="0"/>
          </a:p>
        </p:txBody>
      </p:sp>
      <p:sp>
        <p:nvSpPr>
          <p:cNvPr id="3" name="Text Placeholder 2"/>
          <p:cNvSpPr>
            <a:spLocks noGrp="1"/>
          </p:cNvSpPr>
          <p:nvPr>
            <p:ph type="body" sz="quarter" idx="15"/>
          </p:nvPr>
        </p:nvSpPr>
        <p:spPr>
          <a:xfrm>
            <a:off x="720000" y="1628676"/>
            <a:ext cx="7704000" cy="4248000"/>
          </a:xfrm>
        </p:spPr>
        <p:txBody>
          <a:bodyPr/>
          <a:lstStyle>
            <a:lvl1pPr marL="457200" indent="-457200">
              <a:buClr>
                <a:srgbClr val="FF585D"/>
              </a:buClr>
              <a:buFont typeface="Arial" pitchFamily="34" charset="0"/>
              <a:buChar char="•"/>
              <a:defRPr>
                <a:solidFill>
                  <a:srgbClr val="701B45"/>
                </a:solidFill>
                <a:latin typeface="+mn-lt"/>
              </a:defRPr>
            </a:lvl1pPr>
            <a:lvl2pPr marL="914400" indent="-457200">
              <a:buClr>
                <a:srgbClr val="FF585D"/>
              </a:buClr>
              <a:buFont typeface="Arial" panose="020B0604020202020204" pitchFamily="34" charset="0"/>
              <a:buChar char="•"/>
              <a:defRPr>
                <a:solidFill>
                  <a:srgbClr val="701B45"/>
                </a:solidFill>
                <a:latin typeface="+mn-lt"/>
              </a:defRPr>
            </a:lvl2pPr>
            <a:lvl3pPr marL="1257300" indent="-342900">
              <a:buClr>
                <a:srgbClr val="FF585D"/>
              </a:buClr>
              <a:buFont typeface="Arial" panose="020B0604020202020204" pitchFamily="34" charset="0"/>
              <a:buChar char="•"/>
              <a:defRPr>
                <a:solidFill>
                  <a:srgbClr val="701B45"/>
                </a:solidFill>
                <a:latin typeface="+mn-lt"/>
              </a:defRPr>
            </a:lvl3pPr>
            <a:lvl4pPr marL="1714500" indent="-342900">
              <a:buClr>
                <a:srgbClr val="FF585D"/>
              </a:buClr>
              <a:buFont typeface="Arial" panose="020B0604020202020204" pitchFamily="34" charset="0"/>
              <a:buChar char="•"/>
              <a:defRPr>
                <a:solidFill>
                  <a:srgbClr val="701B45"/>
                </a:solidFill>
                <a:latin typeface="+mn-lt"/>
              </a:defRPr>
            </a:lvl4pPr>
            <a:lvl5pPr marL="2114550" indent="-285750">
              <a:buClr>
                <a:srgbClr val="FF585D"/>
              </a:buClr>
              <a:buFont typeface="Arial" panose="020B0604020202020204" pitchFamily="34" charset="0"/>
              <a:buChar char="•"/>
              <a:defRPr sz="1800">
                <a:solidFill>
                  <a:srgbClr val="701B45"/>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6"/>
          </p:nvPr>
        </p:nvSpPr>
        <p:spPr/>
        <p:txBody>
          <a:bodyPr/>
          <a:lstStyle/>
          <a:p>
            <a:fld id="{3BCFDB86-9AA8-4FA0-859E-0ABCBFE83936}" type="slidenum">
              <a:rPr lang="en-GB" smtClean="0"/>
              <a:pPr/>
              <a:t>‹#›</a:t>
            </a:fld>
            <a:endParaRPr lang="en-GB" dirty="0"/>
          </a:p>
        </p:txBody>
      </p:sp>
    </p:spTree>
    <p:extLst>
      <p:ext uri="{BB962C8B-B14F-4D97-AF65-F5344CB8AC3E}">
        <p14:creationId xmlns:p14="http://schemas.microsoft.com/office/powerpoint/2010/main" val="1663645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Numbered_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10" name="Title 3"/>
          <p:cNvSpPr>
            <a:spLocks noGrp="1"/>
          </p:cNvSpPr>
          <p:nvPr>
            <p:ph type="title"/>
          </p:nvPr>
        </p:nvSpPr>
        <p:spPr>
          <a:xfrm>
            <a:off x="719138" y="288000"/>
            <a:ext cx="7708900" cy="1155600"/>
          </a:xfrm>
        </p:spPr>
        <p:txBody>
          <a:bodyPr/>
          <a:lstStyle>
            <a:lvl1pPr>
              <a:defRPr b="1"/>
            </a:lvl1pPr>
          </a:lstStyle>
          <a:p>
            <a:r>
              <a:rPr lang="en-US"/>
              <a:t>Click to edit Master title style</a:t>
            </a:r>
            <a:endParaRPr lang="en-GB" dirty="0"/>
          </a:p>
        </p:txBody>
      </p:sp>
      <p:sp>
        <p:nvSpPr>
          <p:cNvPr id="13" name="Text Placeholder 2"/>
          <p:cNvSpPr>
            <a:spLocks noGrp="1"/>
          </p:cNvSpPr>
          <p:nvPr>
            <p:ph type="body" sz="quarter" idx="15"/>
          </p:nvPr>
        </p:nvSpPr>
        <p:spPr>
          <a:xfrm>
            <a:off x="720000" y="1628676"/>
            <a:ext cx="7704000" cy="4248000"/>
          </a:xfrm>
        </p:spPr>
        <p:txBody>
          <a:bodyPr/>
          <a:lstStyle>
            <a:lvl1pPr marL="514350" indent="-514350">
              <a:buClr>
                <a:srgbClr val="FF585D"/>
              </a:buClr>
              <a:buFont typeface="+mj-lt"/>
              <a:buAutoNum type="arabicPeriod"/>
              <a:defRPr>
                <a:solidFill>
                  <a:srgbClr val="701B45"/>
                </a:solidFill>
                <a:latin typeface="+mn-lt"/>
              </a:defRPr>
            </a:lvl1pPr>
            <a:lvl2pPr marL="971550" indent="-514350">
              <a:buClr>
                <a:srgbClr val="FF585D"/>
              </a:buClr>
              <a:buFont typeface="+mj-lt"/>
              <a:buAutoNum type="arabicPeriod"/>
              <a:defRPr>
                <a:solidFill>
                  <a:srgbClr val="701B45"/>
                </a:solidFill>
                <a:latin typeface="+mn-lt"/>
              </a:defRPr>
            </a:lvl2pPr>
            <a:lvl3pPr marL="1371600" indent="-457200">
              <a:buClr>
                <a:srgbClr val="FF585D"/>
              </a:buClr>
              <a:buFont typeface="+mj-lt"/>
              <a:buAutoNum type="arabicPeriod"/>
              <a:defRPr>
                <a:solidFill>
                  <a:srgbClr val="701B45"/>
                </a:solidFill>
                <a:latin typeface="+mn-lt"/>
              </a:defRPr>
            </a:lvl3pPr>
            <a:lvl4pPr marL="1828800" indent="-457200">
              <a:buClr>
                <a:srgbClr val="FF585D"/>
              </a:buClr>
              <a:buFont typeface="+mj-lt"/>
              <a:buAutoNum type="arabicPeriod"/>
              <a:defRPr>
                <a:solidFill>
                  <a:srgbClr val="701B45"/>
                </a:solidFill>
                <a:latin typeface="+mn-lt"/>
              </a:defRPr>
            </a:lvl4pPr>
            <a:lvl5pPr marL="2171700" indent="-342900">
              <a:buClr>
                <a:srgbClr val="FF585D"/>
              </a:buClr>
              <a:buFont typeface="+mj-lt"/>
              <a:buAutoNum type="arabicPeriod"/>
              <a:defRPr sz="1600">
                <a:solidFill>
                  <a:srgbClr val="701B45"/>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6"/>
          </p:nvPr>
        </p:nvSpPr>
        <p:spPr/>
        <p:txBody>
          <a:bodyPr/>
          <a:lstStyle/>
          <a:p>
            <a:fld id="{3BCFDB86-9AA8-4FA0-859E-0ABCBFE83936}" type="slidenum">
              <a:rPr lang="en-GB" smtClean="0"/>
              <a:pPr/>
              <a:t>‹#›</a:t>
            </a:fld>
            <a:endParaRPr lang="en-GB" dirty="0"/>
          </a:p>
        </p:txBody>
      </p:sp>
    </p:spTree>
    <p:extLst>
      <p:ext uri="{BB962C8B-B14F-4D97-AF65-F5344CB8AC3E}">
        <p14:creationId xmlns:p14="http://schemas.microsoft.com/office/powerpoint/2010/main" val="66743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ontent with explanation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22" name="Content Placeholder 2"/>
          <p:cNvSpPr>
            <a:spLocks noGrp="1"/>
          </p:cNvSpPr>
          <p:nvPr>
            <p:ph idx="14"/>
          </p:nvPr>
        </p:nvSpPr>
        <p:spPr>
          <a:xfrm>
            <a:off x="720000" y="1633538"/>
            <a:ext cx="7704000" cy="3096468"/>
          </a:xfrm>
        </p:spPr>
        <p:txBody>
          <a:bodyPr lIns="0" tIns="0" rIns="0" bIns="0"/>
          <a:lstStyle>
            <a:lvl1pPr marL="0" indent="0">
              <a:buNone/>
              <a:defRPr>
                <a:solidFill>
                  <a:srgbClr val="FF585D"/>
                </a:solidFill>
                <a:latin typeface="+mn-lt"/>
              </a:defRPr>
            </a:lvl1pPr>
            <a:lvl2pPr marL="0" indent="0">
              <a:buNone/>
              <a:defRPr/>
            </a:lvl2pPr>
            <a:lvl3pPr marL="0" indent="0">
              <a:buNone/>
              <a:defRPr/>
            </a:lvl3pPr>
            <a:lvl4pPr marL="0" indent="0">
              <a:buNone/>
              <a:defRPr/>
            </a:lvl4pPr>
            <a:lvl5pPr marL="0" indent="0">
              <a:buNone/>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itle 3"/>
          <p:cNvSpPr>
            <a:spLocks noGrp="1"/>
          </p:cNvSpPr>
          <p:nvPr>
            <p:ph type="title"/>
          </p:nvPr>
        </p:nvSpPr>
        <p:spPr>
          <a:xfrm>
            <a:off x="719138" y="288000"/>
            <a:ext cx="7708900" cy="1155600"/>
          </a:xfrm>
        </p:spPr>
        <p:txBody>
          <a:bodyPr/>
          <a:lstStyle>
            <a:lvl1pPr>
              <a:defRPr b="1"/>
            </a:lvl1pPr>
          </a:lstStyle>
          <a:p>
            <a:r>
              <a:rPr lang="en-US"/>
              <a:t>Click to edit Master title style</a:t>
            </a:r>
            <a:endParaRPr lang="en-GB" dirty="0"/>
          </a:p>
        </p:txBody>
      </p:sp>
      <p:sp>
        <p:nvSpPr>
          <p:cNvPr id="3" name="Text Placeholder 2"/>
          <p:cNvSpPr>
            <a:spLocks noGrp="1"/>
          </p:cNvSpPr>
          <p:nvPr>
            <p:ph type="body" sz="quarter" idx="19"/>
          </p:nvPr>
        </p:nvSpPr>
        <p:spPr>
          <a:xfrm>
            <a:off x="720000" y="4796925"/>
            <a:ext cx="7704000" cy="1080000"/>
          </a:xfrm>
        </p:spPr>
        <p:txBody>
          <a:bodyPr>
            <a:normAutofit/>
          </a:bodyPr>
          <a:lstStyle>
            <a:lvl1pPr marL="0" indent="0">
              <a:buNone/>
              <a:defRPr lang="en-US" sz="1600" kern="1200" baseline="0" dirty="0" smtClean="0">
                <a:solidFill>
                  <a:srgbClr val="701B45"/>
                </a:solidFill>
                <a:latin typeface="+mn-lt"/>
                <a:ea typeface="+mn-ea"/>
                <a:cs typeface="+mn-cs"/>
              </a:defRPr>
            </a:lvl1pPr>
            <a:lvl2pPr marL="0" indent="0">
              <a:buNone/>
              <a:defRPr lang="en-US" sz="1000" kern="1200" baseline="0" dirty="0" smtClean="0">
                <a:solidFill>
                  <a:srgbClr val="8E1537"/>
                </a:solidFill>
                <a:latin typeface="+mn-lt"/>
                <a:ea typeface="+mn-ea"/>
                <a:cs typeface="+mn-cs"/>
              </a:defRPr>
            </a:lvl2pPr>
            <a:lvl3pPr marL="0" indent="0">
              <a:buNone/>
              <a:defRPr lang="en-US" sz="1000" kern="1200" baseline="0" dirty="0" smtClean="0">
                <a:solidFill>
                  <a:srgbClr val="8E1537"/>
                </a:solidFill>
                <a:latin typeface="+mn-lt"/>
                <a:ea typeface="+mn-ea"/>
                <a:cs typeface="+mn-cs"/>
              </a:defRPr>
            </a:lvl3pPr>
            <a:lvl4pPr marL="0" indent="0">
              <a:buNone/>
              <a:defRPr lang="en-US" sz="1000" kern="1200" baseline="0" dirty="0" smtClean="0">
                <a:solidFill>
                  <a:srgbClr val="8E1537"/>
                </a:solidFill>
                <a:latin typeface="+mn-lt"/>
                <a:ea typeface="+mn-ea"/>
                <a:cs typeface="+mn-cs"/>
              </a:defRPr>
            </a:lvl4pPr>
            <a:lvl5pPr marL="0" indent="0">
              <a:buNone/>
              <a:defRPr lang="en-GB" sz="1000" kern="1200" baseline="0" dirty="0">
                <a:solidFill>
                  <a:srgbClr val="8E1537"/>
                </a:solidFill>
                <a:latin typeface="+mn-lt"/>
                <a:ea typeface="+mn-ea"/>
                <a:cs typeface="+mn-cs"/>
              </a:defRPr>
            </a:lvl5pPr>
          </a:lstStyle>
          <a:p>
            <a:pPr lvl="0"/>
            <a:r>
              <a:rPr lang="en-US"/>
              <a:t>Edit Master text styles</a:t>
            </a:r>
          </a:p>
        </p:txBody>
      </p:sp>
      <p:sp>
        <p:nvSpPr>
          <p:cNvPr id="2" name="Slide Number Placeholder 1"/>
          <p:cNvSpPr>
            <a:spLocks noGrp="1"/>
          </p:cNvSpPr>
          <p:nvPr>
            <p:ph type="sldNum" sz="quarter" idx="20"/>
          </p:nvPr>
        </p:nvSpPr>
        <p:spPr/>
        <p:txBody>
          <a:bodyPr/>
          <a:lstStyle/>
          <a:p>
            <a:fld id="{3BCFDB86-9AA8-4FA0-859E-0ABCBFE8393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A_Charts Portrai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8" name="Title 3"/>
          <p:cNvSpPr>
            <a:spLocks noGrp="1"/>
          </p:cNvSpPr>
          <p:nvPr>
            <p:ph type="title"/>
          </p:nvPr>
        </p:nvSpPr>
        <p:spPr>
          <a:xfrm>
            <a:off x="719138" y="288000"/>
            <a:ext cx="7708900" cy="1155600"/>
          </a:xfrm>
        </p:spPr>
        <p:txBody>
          <a:bodyPr/>
          <a:lstStyle>
            <a:lvl1pPr>
              <a:defRPr b="1"/>
            </a:lvl1pPr>
          </a:lstStyle>
          <a:p>
            <a:r>
              <a:rPr lang="en-US"/>
              <a:t>Click to edit Master title style</a:t>
            </a:r>
            <a:endParaRPr lang="en-GB" dirty="0"/>
          </a:p>
        </p:txBody>
      </p:sp>
      <p:sp>
        <p:nvSpPr>
          <p:cNvPr id="5" name="Text Placeholder 4"/>
          <p:cNvSpPr>
            <a:spLocks noGrp="1"/>
          </p:cNvSpPr>
          <p:nvPr>
            <p:ph type="body" sz="quarter" idx="18"/>
          </p:nvPr>
        </p:nvSpPr>
        <p:spPr>
          <a:xfrm>
            <a:off x="4756038" y="1633538"/>
            <a:ext cx="3672000" cy="4248000"/>
          </a:xfrm>
        </p:spPr>
        <p:txBody>
          <a:bodyPr/>
          <a:lstStyle>
            <a:lvl1pPr marL="0" indent="0">
              <a:buNone/>
              <a:defRPr>
                <a:solidFill>
                  <a:srgbClr val="FF585D"/>
                </a:solidFill>
                <a:latin typeface="+mn-lt"/>
              </a:defRPr>
            </a:lvl1pPr>
            <a:lvl2pPr marL="0" indent="0">
              <a:buNone/>
              <a:defRPr>
                <a:solidFill>
                  <a:srgbClr val="FF585D"/>
                </a:solidFill>
                <a:latin typeface="+mn-lt"/>
              </a:defRPr>
            </a:lvl2pPr>
            <a:lvl3pPr marL="0" indent="0">
              <a:buNone/>
              <a:defRPr>
                <a:solidFill>
                  <a:srgbClr val="701B45"/>
                </a:solidFill>
                <a:latin typeface="+mn-lt"/>
              </a:defRPr>
            </a:lvl3pPr>
            <a:lvl4pPr marL="0" indent="0">
              <a:buNone/>
              <a:defRPr>
                <a:solidFill>
                  <a:srgbClr val="701B45"/>
                </a:solidFill>
                <a:latin typeface="+mn-lt"/>
              </a:defRPr>
            </a:lvl4pPr>
            <a:lvl5pPr marL="0" indent="0">
              <a:buNone/>
              <a:defRPr sz="1600">
                <a:solidFill>
                  <a:schemeClr val="tx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lide Number Placeholder 3"/>
          <p:cNvSpPr>
            <a:spLocks noGrp="1"/>
          </p:cNvSpPr>
          <p:nvPr>
            <p:ph type="sldNum" sz="quarter" idx="19"/>
          </p:nvPr>
        </p:nvSpPr>
        <p:spPr/>
        <p:txBody>
          <a:bodyPr/>
          <a:lstStyle/>
          <a:p>
            <a:fld id="{3BCFDB86-9AA8-4FA0-859E-0ABCBFE83936}" type="slidenum">
              <a:rPr lang="en-GB" smtClean="0"/>
              <a:pPr/>
              <a:t>‹#›</a:t>
            </a:fld>
            <a:endParaRPr lang="en-GB" dirty="0"/>
          </a:p>
        </p:txBody>
      </p:sp>
      <p:sp>
        <p:nvSpPr>
          <p:cNvPr id="9" name="Chart Placeholder 2"/>
          <p:cNvSpPr>
            <a:spLocks noGrp="1"/>
          </p:cNvSpPr>
          <p:nvPr>
            <p:ph type="chart" sz="quarter" idx="20"/>
          </p:nvPr>
        </p:nvSpPr>
        <p:spPr>
          <a:xfrm>
            <a:off x="719999" y="1633538"/>
            <a:ext cx="3672000" cy="4248000"/>
          </a:xfrm>
        </p:spPr>
        <p:txBody>
          <a:bodyPr>
            <a:normAutofit/>
          </a:bodyPr>
          <a:lstStyle>
            <a:lvl1pPr marL="342900" marR="0" indent="-342900" algn="l" defTabSz="914400" rtl="0" eaLnBrk="1" fontAlgn="auto" latinLnBrk="0" hangingPunct="1">
              <a:lnSpc>
                <a:spcPct val="100000"/>
              </a:lnSpc>
              <a:spcBef>
                <a:spcPct val="20000"/>
              </a:spcBef>
              <a:spcAft>
                <a:spcPts val="0"/>
              </a:spcAft>
              <a:buClrTx/>
              <a:buSzTx/>
              <a:buFontTx/>
              <a:buChar char="–"/>
              <a:tabLst/>
              <a:defRPr sz="2400">
                <a:solidFill>
                  <a:schemeClr val="tx1"/>
                </a:solidFill>
                <a:latin typeface="+mn-lt"/>
              </a:defRPr>
            </a:lvl1pPr>
          </a:lstStyle>
          <a:p>
            <a:r>
              <a:rPr lang="en-US"/>
              <a:t>Click icon to add chart</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B_Charts_landscap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8" name="Title 3"/>
          <p:cNvSpPr>
            <a:spLocks noGrp="1"/>
          </p:cNvSpPr>
          <p:nvPr>
            <p:ph type="title"/>
          </p:nvPr>
        </p:nvSpPr>
        <p:spPr>
          <a:xfrm>
            <a:off x="719138" y="288000"/>
            <a:ext cx="7708900" cy="1155600"/>
          </a:xfrm>
        </p:spPr>
        <p:txBody>
          <a:bodyPr/>
          <a:lstStyle>
            <a:lvl1pPr>
              <a:defRPr b="1"/>
            </a:lvl1pPr>
          </a:lstStyle>
          <a:p>
            <a:r>
              <a:rPr lang="en-US"/>
              <a:t>Click to edit Master title style</a:t>
            </a:r>
            <a:endParaRPr lang="en-GB" dirty="0"/>
          </a:p>
        </p:txBody>
      </p:sp>
      <p:sp>
        <p:nvSpPr>
          <p:cNvPr id="13" name="Text Placeholder 4"/>
          <p:cNvSpPr>
            <a:spLocks noGrp="1"/>
          </p:cNvSpPr>
          <p:nvPr>
            <p:ph type="body" sz="quarter" idx="18"/>
          </p:nvPr>
        </p:nvSpPr>
        <p:spPr>
          <a:xfrm>
            <a:off x="720000" y="4796925"/>
            <a:ext cx="7708038" cy="1080000"/>
          </a:xfrm>
        </p:spPr>
        <p:txBody>
          <a:bodyPr>
            <a:normAutofit/>
          </a:bodyPr>
          <a:lstStyle>
            <a:lvl1pPr marL="0" indent="0">
              <a:buFontTx/>
              <a:buNone/>
              <a:defRPr lang="en-US" sz="1600" kern="1200" dirty="0" smtClean="0">
                <a:solidFill>
                  <a:srgbClr val="701B45"/>
                </a:solidFill>
                <a:latin typeface="+mn-lt"/>
                <a:ea typeface="+mn-ea"/>
                <a:cs typeface="+mn-cs"/>
              </a:defRPr>
            </a:lvl1pPr>
            <a:lvl2pPr marL="0" indent="0">
              <a:buFontTx/>
              <a:buNone/>
              <a:defRPr sz="2000"/>
            </a:lvl2pPr>
            <a:lvl3pPr marL="0" indent="0">
              <a:buFontTx/>
              <a:buNone/>
              <a:defRPr sz="1800"/>
            </a:lvl3pPr>
            <a:lvl4pPr marL="0" indent="0">
              <a:buFontTx/>
              <a:buNone/>
              <a:defRPr sz="1600"/>
            </a:lvl4pPr>
            <a:lvl5pPr marL="0" indent="0">
              <a:buFontTx/>
              <a:buNone/>
              <a:defRPr sz="1400"/>
            </a:lvl5pPr>
          </a:lstStyle>
          <a:p>
            <a:pPr lvl="0"/>
            <a:r>
              <a:rPr lang="en-US"/>
              <a:t>Edit Master text styles</a:t>
            </a:r>
          </a:p>
        </p:txBody>
      </p:sp>
      <p:sp>
        <p:nvSpPr>
          <p:cNvPr id="3" name="Chart Placeholder 2"/>
          <p:cNvSpPr>
            <a:spLocks noGrp="1"/>
          </p:cNvSpPr>
          <p:nvPr>
            <p:ph type="chart" sz="quarter" idx="19"/>
          </p:nvPr>
        </p:nvSpPr>
        <p:spPr>
          <a:xfrm>
            <a:off x="719999" y="1633538"/>
            <a:ext cx="7704000" cy="2880000"/>
          </a:xfrm>
        </p:spPr>
        <p:txBody>
          <a:bodyPr>
            <a:normAutofit/>
          </a:bodyPr>
          <a:lstStyle>
            <a:lvl1pPr marL="342900" marR="0" indent="-342900" algn="l" defTabSz="914400" rtl="0" eaLnBrk="1" fontAlgn="auto" latinLnBrk="0" hangingPunct="1">
              <a:lnSpc>
                <a:spcPct val="100000"/>
              </a:lnSpc>
              <a:spcBef>
                <a:spcPct val="20000"/>
              </a:spcBef>
              <a:spcAft>
                <a:spcPts val="0"/>
              </a:spcAft>
              <a:buClrTx/>
              <a:buSzTx/>
              <a:buFontTx/>
              <a:buChar char="–"/>
              <a:tabLst/>
              <a:defRPr sz="2400">
                <a:solidFill>
                  <a:schemeClr val="tx1"/>
                </a:solidFill>
                <a:latin typeface="+mn-lt"/>
              </a:defRPr>
            </a:lvl1pPr>
          </a:lstStyle>
          <a:p>
            <a:r>
              <a:rPr lang="en-US"/>
              <a:t>Click icon to add chart</a:t>
            </a:r>
            <a:endParaRPr lang="en-GB" dirty="0"/>
          </a:p>
        </p:txBody>
      </p:sp>
      <p:sp>
        <p:nvSpPr>
          <p:cNvPr id="2" name="Slide Number Placeholder 1"/>
          <p:cNvSpPr>
            <a:spLocks noGrp="1"/>
          </p:cNvSpPr>
          <p:nvPr>
            <p:ph type="sldNum" sz="quarter" idx="20"/>
          </p:nvPr>
        </p:nvSpPr>
        <p:spPr/>
        <p:txBody>
          <a:bodyPr/>
          <a:lstStyle/>
          <a:p>
            <a:fld id="{3BCFDB86-9AA8-4FA0-859E-0ABCBFE83936}" type="slidenum">
              <a:rPr lang="en-GB" smtClean="0"/>
              <a:pPr/>
              <a:t>‹#›</a:t>
            </a:fld>
            <a:endParaRPr lang="en-GB" dirty="0"/>
          </a:p>
        </p:txBody>
      </p:sp>
    </p:spTree>
    <p:extLst>
      <p:ext uri="{BB962C8B-B14F-4D97-AF65-F5344CB8AC3E}">
        <p14:creationId xmlns:p14="http://schemas.microsoft.com/office/powerpoint/2010/main" val="333790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A_Tables_Portrai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8" name="Title 3"/>
          <p:cNvSpPr>
            <a:spLocks noGrp="1"/>
          </p:cNvSpPr>
          <p:nvPr>
            <p:ph type="title"/>
          </p:nvPr>
        </p:nvSpPr>
        <p:spPr>
          <a:xfrm>
            <a:off x="719138" y="288000"/>
            <a:ext cx="7708900" cy="1155600"/>
          </a:xfrm>
        </p:spPr>
        <p:txBody>
          <a:bodyPr/>
          <a:lstStyle>
            <a:lvl1pPr>
              <a:defRPr b="1"/>
            </a:lvl1pPr>
          </a:lstStyle>
          <a:p>
            <a:r>
              <a:rPr lang="en-US"/>
              <a:t>Click to edit Master title style</a:t>
            </a:r>
            <a:endParaRPr lang="en-GB" dirty="0"/>
          </a:p>
        </p:txBody>
      </p:sp>
      <p:sp>
        <p:nvSpPr>
          <p:cNvPr id="3" name="Table Placeholder 2"/>
          <p:cNvSpPr>
            <a:spLocks noGrp="1"/>
          </p:cNvSpPr>
          <p:nvPr>
            <p:ph type="tbl" sz="quarter" idx="14"/>
          </p:nvPr>
        </p:nvSpPr>
        <p:spPr>
          <a:xfrm>
            <a:off x="720000" y="1633538"/>
            <a:ext cx="3672000" cy="4248000"/>
          </a:xfrm>
        </p:spPr>
        <p:txBody>
          <a:bodyPr>
            <a:normAutofit/>
          </a:bodyPr>
          <a:lstStyle>
            <a:lvl1pPr marL="342900" marR="0" indent="-342900" algn="l" defTabSz="914400" rtl="0" eaLnBrk="1" fontAlgn="auto" latinLnBrk="0" hangingPunct="1">
              <a:lnSpc>
                <a:spcPct val="100000"/>
              </a:lnSpc>
              <a:spcBef>
                <a:spcPct val="20000"/>
              </a:spcBef>
              <a:spcAft>
                <a:spcPts val="0"/>
              </a:spcAft>
              <a:buClrTx/>
              <a:buSzTx/>
              <a:buFontTx/>
              <a:buChar char="–"/>
              <a:tabLst/>
              <a:defRPr sz="2400" baseline="0">
                <a:solidFill>
                  <a:schemeClr val="tx1"/>
                </a:solidFill>
                <a:latin typeface="+mn-lt"/>
              </a:defRPr>
            </a:lvl1pPr>
          </a:lstStyle>
          <a:p>
            <a:r>
              <a:rPr lang="en-US"/>
              <a:t>Click icon to add table</a:t>
            </a:r>
            <a:endParaRPr lang="en-GB" dirty="0"/>
          </a:p>
        </p:txBody>
      </p:sp>
      <p:sp>
        <p:nvSpPr>
          <p:cNvPr id="11" name="Text Placeholder 4"/>
          <p:cNvSpPr>
            <a:spLocks noGrp="1"/>
          </p:cNvSpPr>
          <p:nvPr>
            <p:ph type="body" sz="quarter" idx="18"/>
          </p:nvPr>
        </p:nvSpPr>
        <p:spPr>
          <a:xfrm>
            <a:off x="4756038" y="1633538"/>
            <a:ext cx="3672000" cy="4248000"/>
          </a:xfrm>
        </p:spPr>
        <p:txBody>
          <a:bodyPr/>
          <a:lstStyle>
            <a:lvl1pPr marL="0" indent="0">
              <a:buNone/>
              <a:defRPr>
                <a:solidFill>
                  <a:srgbClr val="FF585D"/>
                </a:solidFill>
                <a:latin typeface="+mn-lt"/>
              </a:defRPr>
            </a:lvl1pPr>
            <a:lvl2pPr marL="0" indent="0">
              <a:buNone/>
              <a:defRPr>
                <a:solidFill>
                  <a:srgbClr val="FF585D"/>
                </a:solidFill>
                <a:latin typeface="+mn-lt"/>
              </a:defRPr>
            </a:lvl2pPr>
            <a:lvl3pPr marL="0" indent="0">
              <a:buNone/>
              <a:defRPr>
                <a:solidFill>
                  <a:srgbClr val="701B45"/>
                </a:solidFill>
                <a:latin typeface="+mn-lt"/>
              </a:defRPr>
            </a:lvl3pPr>
            <a:lvl4pPr marL="0" indent="0">
              <a:buNone/>
              <a:defRPr>
                <a:solidFill>
                  <a:srgbClr val="701B45"/>
                </a:solidFill>
                <a:latin typeface="+mn-lt"/>
              </a:defRPr>
            </a:lvl4pPr>
            <a:lvl5pPr marL="0" indent="0">
              <a:buNone/>
              <a:defRPr sz="1600">
                <a:solidFill>
                  <a:schemeClr val="tx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9"/>
          </p:nvPr>
        </p:nvSpPr>
        <p:spPr/>
        <p:txBody>
          <a:bodyPr/>
          <a:lstStyle/>
          <a:p>
            <a:fld id="{3BCFDB86-9AA8-4FA0-859E-0ABCBFE83936}" type="slidenum">
              <a:rPr lang="en-GB" smtClean="0"/>
              <a:pPr/>
              <a:t>‹#›</a:t>
            </a:fld>
            <a:endParaRPr lang="en-GB" dirty="0"/>
          </a:p>
        </p:txBody>
      </p:sp>
    </p:spTree>
    <p:extLst>
      <p:ext uri="{BB962C8B-B14F-4D97-AF65-F5344CB8AC3E}">
        <p14:creationId xmlns:p14="http://schemas.microsoft.com/office/powerpoint/2010/main" val="1586881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B_Tables_landscap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27385"/>
            <a:ext cx="9217026" cy="6912769"/>
          </a:xfrm>
          <a:prstGeom prst="rect">
            <a:avLst/>
          </a:prstGeom>
        </p:spPr>
      </p:pic>
      <p:sp>
        <p:nvSpPr>
          <p:cNvPr id="10" name="Table Placeholder 2"/>
          <p:cNvSpPr>
            <a:spLocks noGrp="1"/>
          </p:cNvSpPr>
          <p:nvPr>
            <p:ph type="tbl" sz="quarter" idx="17"/>
          </p:nvPr>
        </p:nvSpPr>
        <p:spPr>
          <a:xfrm>
            <a:off x="720000" y="1633538"/>
            <a:ext cx="7704000" cy="2880000"/>
          </a:xfrm>
        </p:spPr>
        <p:txBody>
          <a:bodyPr>
            <a:normAutofit/>
          </a:bodyPr>
          <a:lstStyle>
            <a:lvl1pPr marL="342900" marR="0" indent="-342900" algn="l" defTabSz="914400" rtl="0" eaLnBrk="1" fontAlgn="auto" latinLnBrk="0" hangingPunct="1">
              <a:lnSpc>
                <a:spcPct val="100000"/>
              </a:lnSpc>
              <a:spcBef>
                <a:spcPct val="20000"/>
              </a:spcBef>
              <a:spcAft>
                <a:spcPts val="0"/>
              </a:spcAft>
              <a:buClrTx/>
              <a:buSzTx/>
              <a:buFontTx/>
              <a:buChar char="–"/>
              <a:tabLst/>
              <a:defRPr sz="2400" baseline="0">
                <a:solidFill>
                  <a:schemeClr val="tx1"/>
                </a:solidFill>
                <a:latin typeface="+mn-lt"/>
              </a:defRPr>
            </a:lvl1pPr>
          </a:lstStyle>
          <a:p>
            <a:r>
              <a:rPr lang="en-US"/>
              <a:t>Click icon to add table</a:t>
            </a:r>
            <a:endParaRPr lang="en-GB" dirty="0"/>
          </a:p>
        </p:txBody>
      </p:sp>
      <p:sp>
        <p:nvSpPr>
          <p:cNvPr id="8" name="Title 3"/>
          <p:cNvSpPr>
            <a:spLocks noGrp="1"/>
          </p:cNvSpPr>
          <p:nvPr>
            <p:ph type="title"/>
          </p:nvPr>
        </p:nvSpPr>
        <p:spPr>
          <a:xfrm>
            <a:off x="719138" y="288000"/>
            <a:ext cx="7708900" cy="1155600"/>
          </a:xfrm>
        </p:spPr>
        <p:txBody>
          <a:bodyPr/>
          <a:lstStyle/>
          <a:p>
            <a:r>
              <a:rPr lang="en-US"/>
              <a:t>Click to edit Master title style</a:t>
            </a:r>
            <a:endParaRPr lang="en-GB" dirty="0"/>
          </a:p>
        </p:txBody>
      </p:sp>
      <p:sp>
        <p:nvSpPr>
          <p:cNvPr id="13" name="Text Placeholder 4"/>
          <p:cNvSpPr>
            <a:spLocks noGrp="1"/>
          </p:cNvSpPr>
          <p:nvPr>
            <p:ph type="body" sz="quarter" idx="18"/>
          </p:nvPr>
        </p:nvSpPr>
        <p:spPr>
          <a:xfrm>
            <a:off x="720000" y="4796925"/>
            <a:ext cx="7708038" cy="1080000"/>
          </a:xfrm>
        </p:spPr>
        <p:txBody>
          <a:bodyPr>
            <a:normAutofit/>
          </a:bodyPr>
          <a:lstStyle>
            <a:lvl1pPr marL="0" indent="0">
              <a:buFontTx/>
              <a:buNone/>
              <a:defRPr lang="en-US" sz="1600" kern="1200" dirty="0" smtClean="0">
                <a:solidFill>
                  <a:srgbClr val="701B45"/>
                </a:solidFill>
                <a:latin typeface="+mn-lt"/>
                <a:ea typeface="+mn-ea"/>
                <a:cs typeface="+mn-cs"/>
              </a:defRPr>
            </a:lvl1pPr>
            <a:lvl2pPr marL="0" indent="0">
              <a:buFontTx/>
              <a:buNone/>
              <a:defRPr sz="2000"/>
            </a:lvl2pPr>
            <a:lvl3pPr marL="0" indent="0">
              <a:buFontTx/>
              <a:buNone/>
              <a:defRPr sz="1800"/>
            </a:lvl3pPr>
            <a:lvl4pPr marL="0" indent="0">
              <a:buFontTx/>
              <a:buNone/>
              <a:defRPr sz="1600"/>
            </a:lvl4pPr>
            <a:lvl5pPr marL="0" indent="0">
              <a:buFontTx/>
              <a:buNone/>
              <a:defRPr sz="1400"/>
            </a:lvl5pPr>
          </a:lstStyle>
          <a:p>
            <a:pPr lvl="0"/>
            <a:r>
              <a:rPr lang="en-US"/>
              <a:t>Edit Master text styles</a:t>
            </a:r>
          </a:p>
        </p:txBody>
      </p:sp>
      <p:sp>
        <p:nvSpPr>
          <p:cNvPr id="2" name="Slide Number Placeholder 1"/>
          <p:cNvSpPr>
            <a:spLocks noGrp="1"/>
          </p:cNvSpPr>
          <p:nvPr>
            <p:ph type="sldNum" sz="quarter" idx="19"/>
          </p:nvPr>
        </p:nvSpPr>
        <p:spPr/>
        <p:txBody>
          <a:bodyPr/>
          <a:lstStyle/>
          <a:p>
            <a:fld id="{3BCFDB86-9AA8-4FA0-859E-0ABCBFE83936}" type="slidenum">
              <a:rPr lang="en-GB" smtClean="0"/>
              <a:pPr/>
              <a:t>‹#›</a:t>
            </a:fld>
            <a:endParaRPr lang="en-GB" dirty="0"/>
          </a:p>
        </p:txBody>
      </p:sp>
    </p:spTree>
    <p:extLst>
      <p:ext uri="{BB962C8B-B14F-4D97-AF65-F5344CB8AC3E}">
        <p14:creationId xmlns:p14="http://schemas.microsoft.com/office/powerpoint/2010/main" val="2216395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7B_Tables_landscap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12" y="-27385"/>
            <a:ext cx="9217025" cy="6912769"/>
          </a:xfrm>
          <a:prstGeom prst="rect">
            <a:avLst/>
          </a:prstGeom>
        </p:spPr>
      </p:pic>
    </p:spTree>
    <p:extLst>
      <p:ext uri="{BB962C8B-B14F-4D97-AF65-F5344CB8AC3E}">
        <p14:creationId xmlns:p14="http://schemas.microsoft.com/office/powerpoint/2010/main" val="2289591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9138" y="288000"/>
            <a:ext cx="7708900" cy="1155600"/>
          </a:xfrm>
          <a:prstGeom prst="rect">
            <a:avLst/>
          </a:prstGeom>
        </p:spPr>
        <p:txBody>
          <a:bodyPr vert="horz" lIns="0" tIns="0" rIns="0" bIns="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719138" y="1633539"/>
            <a:ext cx="7708900" cy="4243386"/>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4"/>
          </p:nvPr>
        </p:nvSpPr>
        <p:spPr>
          <a:xfrm>
            <a:off x="0" y="6296400"/>
            <a:ext cx="720000" cy="262800"/>
          </a:xfrm>
          <a:prstGeom prst="rect">
            <a:avLst/>
          </a:prstGeom>
        </p:spPr>
        <p:txBody>
          <a:bodyPr vert="horz" lIns="91440" tIns="45720" rIns="91440" bIns="45720" rtlCol="0" anchor="ctr"/>
          <a:lstStyle>
            <a:lvl1pPr algn="ctr">
              <a:defRPr lang="en-GB" sz="1000" kern="1200" smtClean="0">
                <a:solidFill>
                  <a:srgbClr val="8E1537"/>
                </a:solidFill>
                <a:latin typeface="+mn-lt"/>
                <a:ea typeface="+mn-ea"/>
                <a:cs typeface="+mn-cs"/>
              </a:defRPr>
            </a:lvl1pPr>
          </a:lstStyle>
          <a:p>
            <a:fld id="{3BCFDB86-9AA8-4FA0-859E-0ABCBFE83936}"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5" r:id="rId1"/>
    <p:sldLayoutId id="2147483662" r:id="rId2"/>
    <p:sldLayoutId id="2147483676" r:id="rId3"/>
    <p:sldLayoutId id="2147483669" r:id="rId4"/>
    <p:sldLayoutId id="2147483668" r:id="rId5"/>
    <p:sldLayoutId id="2147483661" r:id="rId6"/>
    <p:sldLayoutId id="2147483664" r:id="rId7"/>
    <p:sldLayoutId id="2147483673" r:id="rId8"/>
    <p:sldLayoutId id="2147483671" r:id="rId9"/>
    <p:sldLayoutId id="2147483672" r:id="rId10"/>
    <p:sldLayoutId id="2147483675" r:id="rId11"/>
  </p:sldLayoutIdLst>
  <p:hf hdr="0" ftr="0" dt="0"/>
  <p:txStyles>
    <p:titleStyle>
      <a:lvl1pPr algn="l" defTabSz="914400" rtl="0" eaLnBrk="1" latinLnBrk="0" hangingPunct="1">
        <a:spcBef>
          <a:spcPct val="0"/>
        </a:spcBef>
        <a:buNone/>
        <a:defRPr sz="3400" b="1" kern="1200">
          <a:solidFill>
            <a:srgbClr val="701B45"/>
          </a:solidFill>
          <a:latin typeface="+mn-lt"/>
          <a:ea typeface="+mj-ea"/>
          <a:cs typeface="+mj-cs"/>
        </a:defRPr>
      </a:lvl1pPr>
    </p:titleStyle>
    <p:bodyStyle>
      <a:lvl1pPr marL="0" indent="0" algn="l" defTabSz="914400" rtl="0" eaLnBrk="1" latinLnBrk="0" hangingPunct="1">
        <a:spcBef>
          <a:spcPct val="20000"/>
        </a:spcBef>
        <a:buFontTx/>
        <a:buNone/>
        <a:defRPr sz="3200" kern="1200">
          <a:solidFill>
            <a:srgbClr val="FF585D"/>
          </a:solidFill>
          <a:latin typeface="+mn-lt"/>
          <a:ea typeface="+mn-ea"/>
          <a:cs typeface="+mn-cs"/>
        </a:defRPr>
      </a:lvl1pPr>
      <a:lvl2pPr marL="457200" indent="0" algn="l" defTabSz="914400" rtl="0" eaLnBrk="1" latinLnBrk="0" hangingPunct="1">
        <a:spcBef>
          <a:spcPct val="20000"/>
        </a:spcBef>
        <a:buFontTx/>
        <a:buNone/>
        <a:defRPr sz="2800" b="0" kern="1200">
          <a:solidFill>
            <a:srgbClr val="FF585D"/>
          </a:solidFill>
          <a:latin typeface="+mn-lt"/>
          <a:ea typeface="+mn-ea"/>
          <a:cs typeface="+mn-cs"/>
        </a:defRPr>
      </a:lvl2pPr>
      <a:lvl3pPr marL="914400" indent="0" algn="l" defTabSz="914400" rtl="0" eaLnBrk="1" latinLnBrk="0" hangingPunct="1">
        <a:spcBef>
          <a:spcPct val="20000"/>
        </a:spcBef>
        <a:buFontTx/>
        <a:buNone/>
        <a:defRPr sz="2400" b="0" kern="1200">
          <a:solidFill>
            <a:srgbClr val="701B45"/>
          </a:solidFill>
          <a:latin typeface="+mn-lt"/>
          <a:ea typeface="+mn-ea"/>
          <a:cs typeface="+mn-cs"/>
        </a:defRPr>
      </a:lvl3pPr>
      <a:lvl4pPr marL="1371600" indent="0" algn="l" defTabSz="914400" rtl="0" eaLnBrk="1" latinLnBrk="0" hangingPunct="1">
        <a:spcBef>
          <a:spcPct val="20000"/>
        </a:spcBef>
        <a:buFontTx/>
        <a:buNone/>
        <a:defRPr sz="2000" b="0" kern="1200">
          <a:solidFill>
            <a:srgbClr val="701B45"/>
          </a:solidFill>
          <a:latin typeface="+mn-lt"/>
          <a:ea typeface="+mn-ea"/>
          <a:cs typeface="+mn-cs"/>
        </a:defRPr>
      </a:lvl4pPr>
      <a:lvl5pPr marL="1828800" indent="0" algn="l" defTabSz="914400" rtl="0" eaLnBrk="1" latinLnBrk="0" hangingPunct="1">
        <a:spcBef>
          <a:spcPct val="20000"/>
        </a:spcBef>
        <a:buFontTx/>
        <a:buNone/>
        <a:defRPr sz="1800" b="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normAutofit fontScale="92500"/>
          </a:bodyPr>
          <a:lstStyle/>
          <a:p>
            <a:r>
              <a:rPr lang="en-GB" dirty="0"/>
              <a:t>Retirement Outcomes Review: Consultation Paper 19/5</a:t>
            </a:r>
          </a:p>
        </p:txBody>
      </p:sp>
      <p:sp>
        <p:nvSpPr>
          <p:cNvPr id="3" name="Slide Number Placeholder 2"/>
          <p:cNvSpPr>
            <a:spLocks noGrp="1"/>
          </p:cNvSpPr>
          <p:nvPr>
            <p:ph type="sldNum" sz="quarter" idx="17"/>
          </p:nvPr>
        </p:nvSpPr>
        <p:spPr/>
        <p:txBody>
          <a:bodyPr/>
          <a:lstStyle/>
          <a:p>
            <a:fld id="{3BCFDB86-9AA8-4FA0-859E-0ABCBFE83936}" type="slidenum">
              <a:rPr lang="en-GB" smtClean="0"/>
              <a:pPr/>
              <a:t>1</a:t>
            </a:fld>
            <a:endParaRPr lang="en-GB" dirty="0"/>
          </a:p>
        </p:txBody>
      </p:sp>
      <p:sp>
        <p:nvSpPr>
          <p:cNvPr id="4" name="Text Placeholder 3"/>
          <p:cNvSpPr>
            <a:spLocks noGrp="1"/>
          </p:cNvSpPr>
          <p:nvPr>
            <p:ph type="body" sz="quarter" idx="18"/>
          </p:nvPr>
        </p:nvSpPr>
        <p:spPr/>
        <p:txBody>
          <a:bodyPr/>
          <a:lstStyle/>
          <a:p>
            <a:r>
              <a:rPr lang="en-GB" dirty="0"/>
              <a:t>Roundtable with AMPS, 20 March 2019</a:t>
            </a:r>
          </a:p>
        </p:txBody>
      </p:sp>
      <p:sp>
        <p:nvSpPr>
          <p:cNvPr id="5" name="Text Placeholder 4"/>
          <p:cNvSpPr>
            <a:spLocks noGrp="1"/>
          </p:cNvSpPr>
          <p:nvPr>
            <p:ph type="body" sz="quarter" idx="19"/>
          </p:nvPr>
        </p:nvSpPr>
        <p:spPr/>
        <p:txBody>
          <a:bodyPr/>
          <a:lstStyle/>
          <a:p>
            <a:r>
              <a:rPr lang="en-GB" dirty="0"/>
              <a:t>Bianca Garwood, Richard Wilson, Adam Summerfield, Susan Cooper</a:t>
            </a:r>
          </a:p>
        </p:txBody>
      </p:sp>
    </p:spTree>
    <p:extLst>
      <p:ext uri="{BB962C8B-B14F-4D97-AF65-F5344CB8AC3E}">
        <p14:creationId xmlns:p14="http://schemas.microsoft.com/office/powerpoint/2010/main" val="1176395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C197-DB92-4052-AB55-65E944268F65}"/>
              </a:ext>
            </a:extLst>
          </p:cNvPr>
          <p:cNvSpPr>
            <a:spLocks noGrp="1"/>
          </p:cNvSpPr>
          <p:nvPr>
            <p:ph type="title"/>
          </p:nvPr>
        </p:nvSpPr>
        <p:spPr/>
        <p:txBody>
          <a:bodyPr/>
          <a:lstStyle/>
          <a:p>
            <a:r>
              <a:rPr lang="en-GB" dirty="0"/>
              <a:t>Discussion Structure</a:t>
            </a:r>
          </a:p>
        </p:txBody>
      </p:sp>
      <p:sp>
        <p:nvSpPr>
          <p:cNvPr id="4" name="Slide Number Placeholder 3">
            <a:extLst>
              <a:ext uri="{FF2B5EF4-FFF2-40B4-BE49-F238E27FC236}">
                <a16:creationId xmlns:a16="http://schemas.microsoft.com/office/drawing/2014/main" id="{6FE62BF6-BBC7-4E08-80B9-C9148415B6B8}"/>
              </a:ext>
            </a:extLst>
          </p:cNvPr>
          <p:cNvSpPr>
            <a:spLocks noGrp="1"/>
          </p:cNvSpPr>
          <p:nvPr>
            <p:ph type="sldNum" sz="quarter" idx="16"/>
          </p:nvPr>
        </p:nvSpPr>
        <p:spPr/>
        <p:txBody>
          <a:bodyPr/>
          <a:lstStyle/>
          <a:p>
            <a:fld id="{3BCFDB86-9AA8-4FA0-859E-0ABCBFE83936}" type="slidenum">
              <a:rPr lang="en-GB" smtClean="0"/>
              <a:pPr/>
              <a:t>2</a:t>
            </a:fld>
            <a:endParaRPr lang="en-GB" dirty="0"/>
          </a:p>
        </p:txBody>
      </p:sp>
      <p:graphicFrame>
        <p:nvGraphicFramePr>
          <p:cNvPr id="7" name="Table 6">
            <a:extLst>
              <a:ext uri="{FF2B5EF4-FFF2-40B4-BE49-F238E27FC236}">
                <a16:creationId xmlns:a16="http://schemas.microsoft.com/office/drawing/2014/main" id="{5427B50D-7AE5-42AE-B472-63AF79E726F3}"/>
              </a:ext>
            </a:extLst>
          </p:cNvPr>
          <p:cNvGraphicFramePr>
            <a:graphicFrameLocks noGrp="1"/>
          </p:cNvGraphicFramePr>
          <p:nvPr>
            <p:extLst>
              <p:ext uri="{D42A27DB-BD31-4B8C-83A1-F6EECF244321}">
                <p14:modId xmlns:p14="http://schemas.microsoft.com/office/powerpoint/2010/main" val="567542416"/>
              </p:ext>
            </p:extLst>
          </p:nvPr>
        </p:nvGraphicFramePr>
        <p:xfrm>
          <a:off x="827584" y="1628800"/>
          <a:ext cx="7776864" cy="4312920"/>
        </p:xfrm>
        <a:graphic>
          <a:graphicData uri="http://schemas.openxmlformats.org/drawingml/2006/table">
            <a:tbl>
              <a:tblPr bandRow="1">
                <a:tableStyleId>{21E4AEA4-8DFA-4A89-87EB-49C32662AFE0}</a:tableStyleId>
              </a:tblPr>
              <a:tblGrid>
                <a:gridCol w="1080120">
                  <a:extLst>
                    <a:ext uri="{9D8B030D-6E8A-4147-A177-3AD203B41FA5}">
                      <a16:colId xmlns:a16="http://schemas.microsoft.com/office/drawing/2014/main" val="2781274395"/>
                    </a:ext>
                  </a:extLst>
                </a:gridCol>
                <a:gridCol w="6696744">
                  <a:extLst>
                    <a:ext uri="{9D8B030D-6E8A-4147-A177-3AD203B41FA5}">
                      <a16:colId xmlns:a16="http://schemas.microsoft.com/office/drawing/2014/main" val="3544040695"/>
                    </a:ext>
                  </a:extLst>
                </a:gridCol>
              </a:tblGrid>
              <a:tr h="370840">
                <a:tc>
                  <a:txBody>
                    <a:bodyPr/>
                    <a:lstStyle/>
                    <a:p>
                      <a:r>
                        <a:rPr lang="en-GB" b="1" dirty="0"/>
                        <a:t>14:00</a:t>
                      </a:r>
                    </a:p>
                  </a:txBody>
                  <a:tcPr/>
                </a:tc>
                <a:tc>
                  <a:txBody>
                    <a:bodyPr/>
                    <a:lstStyle/>
                    <a:p>
                      <a:r>
                        <a:rPr lang="en-GB" dirty="0"/>
                        <a:t>Intros</a:t>
                      </a:r>
                    </a:p>
                  </a:txBody>
                  <a:tcPr/>
                </a:tc>
                <a:extLst>
                  <a:ext uri="{0D108BD9-81ED-4DB2-BD59-A6C34878D82A}">
                    <a16:rowId xmlns:a16="http://schemas.microsoft.com/office/drawing/2014/main" val="3026329626"/>
                  </a:ext>
                </a:extLst>
              </a:tr>
              <a:tr h="370840">
                <a:tc>
                  <a:txBody>
                    <a:bodyPr/>
                    <a:lstStyle/>
                    <a:p>
                      <a:r>
                        <a:rPr lang="en-GB" b="1" dirty="0"/>
                        <a:t>14:05</a:t>
                      </a:r>
                    </a:p>
                  </a:txBody>
                  <a:tcPr/>
                </a:tc>
                <a:tc>
                  <a:txBody>
                    <a:bodyPr/>
                    <a:lstStyle/>
                    <a:p>
                      <a:r>
                        <a:rPr lang="en-GB" dirty="0"/>
                        <a:t>Chapter 5 - Investment pathways: the consumers and providers our requirements will apply to</a:t>
                      </a:r>
                    </a:p>
                  </a:txBody>
                  <a:tcPr/>
                </a:tc>
                <a:extLst>
                  <a:ext uri="{0D108BD9-81ED-4DB2-BD59-A6C34878D82A}">
                    <a16:rowId xmlns:a16="http://schemas.microsoft.com/office/drawing/2014/main" val="1374495470"/>
                  </a:ext>
                </a:extLst>
              </a:tr>
              <a:tr h="370840">
                <a:tc>
                  <a:txBody>
                    <a:bodyPr/>
                    <a:lstStyle/>
                    <a:p>
                      <a:r>
                        <a:rPr lang="en-GB" b="1" dirty="0"/>
                        <a:t>14:20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Chapter 6 - Investment pathways: the choices that providers must offer consumers</a:t>
                      </a:r>
                    </a:p>
                  </a:txBody>
                  <a:tcPr/>
                </a:tc>
                <a:extLst>
                  <a:ext uri="{0D108BD9-81ED-4DB2-BD59-A6C34878D82A}">
                    <a16:rowId xmlns:a16="http://schemas.microsoft.com/office/drawing/2014/main" val="453810226"/>
                  </a:ext>
                </a:extLst>
              </a:tr>
              <a:tr h="370840">
                <a:tc>
                  <a:txBody>
                    <a:bodyPr/>
                    <a:lstStyle/>
                    <a:p>
                      <a:r>
                        <a:rPr lang="en-GB" b="1" dirty="0"/>
                        <a:t>14:35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Chapter 7 - Investment pathways: our requirements for providers on the pathways solutions</a:t>
                      </a:r>
                    </a:p>
                  </a:txBody>
                  <a:tcPr/>
                </a:tc>
                <a:extLst>
                  <a:ext uri="{0D108BD9-81ED-4DB2-BD59-A6C34878D82A}">
                    <a16:rowId xmlns:a16="http://schemas.microsoft.com/office/drawing/2014/main" val="2192113713"/>
                  </a:ext>
                </a:extLst>
              </a:tr>
              <a:tr h="370840">
                <a:tc>
                  <a:txBody>
                    <a:bodyPr/>
                    <a:lstStyle/>
                    <a:p>
                      <a:r>
                        <a:rPr lang="en-GB" b="1" dirty="0"/>
                        <a:t>14:50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Chapter 8 - Investment pathways: other key elements of our proposals</a:t>
                      </a:r>
                    </a:p>
                  </a:txBody>
                  <a:tcPr/>
                </a:tc>
                <a:extLst>
                  <a:ext uri="{0D108BD9-81ED-4DB2-BD59-A6C34878D82A}">
                    <a16:rowId xmlns:a16="http://schemas.microsoft.com/office/drawing/2014/main" val="920245479"/>
                  </a:ext>
                </a:extLst>
              </a:tr>
              <a:tr h="370840">
                <a:tc>
                  <a:txBody>
                    <a:bodyPr/>
                    <a:lstStyle/>
                    <a:p>
                      <a:r>
                        <a:rPr lang="en-GB" b="1" dirty="0"/>
                        <a:t>15:00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Chapter 9 - Ensuring investment in cash is an active decision</a:t>
                      </a:r>
                    </a:p>
                  </a:txBody>
                  <a:tcPr/>
                </a:tc>
                <a:extLst>
                  <a:ext uri="{0D108BD9-81ED-4DB2-BD59-A6C34878D82A}">
                    <a16:rowId xmlns:a16="http://schemas.microsoft.com/office/drawing/2014/main" val="4038679803"/>
                  </a:ext>
                </a:extLst>
              </a:tr>
              <a:tr h="370840">
                <a:tc>
                  <a:txBody>
                    <a:bodyPr/>
                    <a:lstStyle/>
                    <a:p>
                      <a:r>
                        <a:rPr lang="en-GB" b="1" dirty="0"/>
                        <a:t>15:10</a:t>
                      </a:r>
                    </a:p>
                  </a:txBody>
                  <a:tcPr/>
                </a:tc>
                <a:tc>
                  <a:txBody>
                    <a:bodyPr/>
                    <a:lstStyle/>
                    <a:p>
                      <a:r>
                        <a:rPr lang="en-GB" sz="1800" dirty="0"/>
                        <a:t>Chapter 10 – Actual Charges Information</a:t>
                      </a:r>
                      <a:endParaRPr lang="en-GB" dirty="0"/>
                    </a:p>
                  </a:txBody>
                  <a:tcPr/>
                </a:tc>
                <a:extLst>
                  <a:ext uri="{0D108BD9-81ED-4DB2-BD59-A6C34878D82A}">
                    <a16:rowId xmlns:a16="http://schemas.microsoft.com/office/drawing/2014/main" val="3243257512"/>
                  </a:ext>
                </a:extLst>
              </a:tr>
              <a:tr h="370840">
                <a:tc>
                  <a:txBody>
                    <a:bodyPr/>
                    <a:lstStyle/>
                    <a:p>
                      <a:r>
                        <a:rPr lang="en-GB" b="1" dirty="0"/>
                        <a:t>15:25</a:t>
                      </a:r>
                    </a:p>
                  </a:txBody>
                  <a:tcPr/>
                </a:tc>
                <a:tc>
                  <a:txBody>
                    <a:bodyPr/>
                    <a:lstStyle/>
                    <a:p>
                      <a:r>
                        <a:rPr lang="en-GB" dirty="0"/>
                        <a:t>Next Steps</a:t>
                      </a:r>
                    </a:p>
                  </a:txBody>
                  <a:tcPr/>
                </a:tc>
                <a:extLst>
                  <a:ext uri="{0D108BD9-81ED-4DB2-BD59-A6C34878D82A}">
                    <a16:rowId xmlns:a16="http://schemas.microsoft.com/office/drawing/2014/main" val="1372409590"/>
                  </a:ext>
                </a:extLst>
              </a:tr>
            </a:tbl>
          </a:graphicData>
        </a:graphic>
      </p:graphicFrame>
    </p:spTree>
    <p:extLst>
      <p:ext uri="{BB962C8B-B14F-4D97-AF65-F5344CB8AC3E}">
        <p14:creationId xmlns:p14="http://schemas.microsoft.com/office/powerpoint/2010/main" val="3107476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dirty="0"/>
              <a:t>Chapter 5 - Investment pathways: the consumers and providers our requirements will apply to</a:t>
            </a:r>
          </a:p>
        </p:txBody>
      </p:sp>
      <p:sp>
        <p:nvSpPr>
          <p:cNvPr id="3" name="Slide Number Placeholder 2"/>
          <p:cNvSpPr>
            <a:spLocks noGrp="1"/>
          </p:cNvSpPr>
          <p:nvPr>
            <p:ph type="sldNum" sz="quarter" idx="15"/>
          </p:nvPr>
        </p:nvSpPr>
        <p:spPr/>
        <p:txBody>
          <a:bodyPr/>
          <a:lstStyle/>
          <a:p>
            <a:fld id="{3BCFDB86-9AA8-4FA0-859E-0ABCBFE83936}" type="slidenum">
              <a:rPr lang="en-GB" smtClean="0"/>
              <a:pPr/>
              <a:t>3</a:t>
            </a:fld>
            <a:endParaRPr lang="en-GB" dirty="0"/>
          </a:p>
        </p:txBody>
      </p:sp>
      <p:sp>
        <p:nvSpPr>
          <p:cNvPr id="4" name="Text Placeholder 3"/>
          <p:cNvSpPr>
            <a:spLocks noGrp="1"/>
          </p:cNvSpPr>
          <p:nvPr>
            <p:ph type="body" sz="quarter" idx="16"/>
          </p:nvPr>
        </p:nvSpPr>
        <p:spPr/>
        <p:txBody>
          <a:bodyPr>
            <a:normAutofit lnSpcReduction="10000"/>
          </a:bodyPr>
          <a:lstStyle/>
          <a:p>
            <a:pPr marL="342900" indent="-342900">
              <a:buFont typeface="Arial" panose="020B0604020202020204" pitchFamily="34" charset="0"/>
              <a:buChar char="•"/>
            </a:pPr>
            <a:r>
              <a:rPr lang="en-GB" sz="2000" dirty="0"/>
              <a:t>Consumers covered – non-advised consumers</a:t>
            </a:r>
          </a:p>
          <a:p>
            <a:pPr marL="342900" indent="-342900">
              <a:buFont typeface="Arial" panose="020B0604020202020204" pitchFamily="34" charset="0"/>
              <a:buChar char="•"/>
            </a:pPr>
            <a:r>
              <a:rPr lang="en-GB" sz="2000" dirty="0"/>
              <a:t>Triggers for offering pathways</a:t>
            </a:r>
          </a:p>
          <a:p>
            <a:pPr marL="342900" indent="-342900">
              <a:buFont typeface="Arial" panose="020B0604020202020204" pitchFamily="34" charset="0"/>
              <a:buChar char="•"/>
            </a:pPr>
            <a:r>
              <a:rPr lang="en-GB" sz="2000" dirty="0"/>
              <a:t>Staged drawdown</a:t>
            </a:r>
          </a:p>
          <a:p>
            <a:pPr marL="342900" indent="-342900">
              <a:buFont typeface="Arial" panose="020B0604020202020204" pitchFamily="34" charset="0"/>
              <a:buChar char="•"/>
            </a:pPr>
            <a:r>
              <a:rPr lang="en-GB" sz="2000" dirty="0"/>
              <a:t>All pension providers covered</a:t>
            </a:r>
          </a:p>
          <a:p>
            <a:endParaRPr lang="en-GB" sz="2000" b="1" dirty="0"/>
          </a:p>
          <a:p>
            <a:r>
              <a:rPr lang="en-GB" sz="2000" b="1" dirty="0"/>
              <a:t>Q1</a:t>
            </a:r>
            <a:r>
              <a:rPr lang="en-GB" sz="2000" dirty="0"/>
              <a:t>	Do you agree with our proposed rules on when a consumer must be offered investment pathways, including how consumers who enter drawdown in stages should be treated, and that those who take an UFPLS are not included?</a:t>
            </a:r>
          </a:p>
          <a:p>
            <a:endParaRPr lang="en-GB" sz="2000" dirty="0"/>
          </a:p>
          <a:p>
            <a:pPr indent="-720000"/>
            <a:r>
              <a:rPr lang="en-GB" sz="2000" b="1" dirty="0"/>
              <a:t>Q2</a:t>
            </a:r>
            <a:r>
              <a:rPr lang="en-GB" sz="2000" dirty="0"/>
              <a:t>	Do you agree with our proposal that all providers of drawdown to non‑advised consumers should be covered by our requirements on investment pathways, including SIPP operators?</a:t>
            </a:r>
          </a:p>
          <a:p>
            <a:endParaRPr lang="en-GB" dirty="0"/>
          </a:p>
        </p:txBody>
      </p:sp>
    </p:spTree>
    <p:extLst>
      <p:ext uri="{BB962C8B-B14F-4D97-AF65-F5344CB8AC3E}">
        <p14:creationId xmlns:p14="http://schemas.microsoft.com/office/powerpoint/2010/main" val="1532777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42AF9-04B1-488E-B25C-BED00110D5B6}"/>
              </a:ext>
            </a:extLst>
          </p:cNvPr>
          <p:cNvSpPr>
            <a:spLocks noGrp="1"/>
          </p:cNvSpPr>
          <p:nvPr>
            <p:ph type="title"/>
          </p:nvPr>
        </p:nvSpPr>
        <p:spPr/>
        <p:txBody>
          <a:bodyPr>
            <a:normAutofit/>
          </a:bodyPr>
          <a:lstStyle/>
          <a:p>
            <a:r>
              <a:rPr lang="en-GB" sz="2000" dirty="0"/>
              <a:t>Chapter 6 - Investment pathways: the choices that providers must offer consumers</a:t>
            </a:r>
          </a:p>
        </p:txBody>
      </p:sp>
      <p:sp>
        <p:nvSpPr>
          <p:cNvPr id="3" name="Slide Number Placeholder 2">
            <a:extLst>
              <a:ext uri="{FF2B5EF4-FFF2-40B4-BE49-F238E27FC236}">
                <a16:creationId xmlns:a16="http://schemas.microsoft.com/office/drawing/2014/main" id="{58B595E2-AD4B-4915-A071-94273EC074FF}"/>
              </a:ext>
            </a:extLst>
          </p:cNvPr>
          <p:cNvSpPr>
            <a:spLocks noGrp="1"/>
          </p:cNvSpPr>
          <p:nvPr>
            <p:ph type="sldNum" sz="quarter" idx="15"/>
          </p:nvPr>
        </p:nvSpPr>
        <p:spPr/>
        <p:txBody>
          <a:bodyPr/>
          <a:lstStyle/>
          <a:p>
            <a:fld id="{3BCFDB86-9AA8-4FA0-859E-0ABCBFE83936}" type="slidenum">
              <a:rPr lang="en-GB" smtClean="0"/>
              <a:pPr/>
              <a:t>4</a:t>
            </a:fld>
            <a:endParaRPr lang="en-GB" dirty="0"/>
          </a:p>
        </p:txBody>
      </p:sp>
      <p:sp>
        <p:nvSpPr>
          <p:cNvPr id="4" name="Text Placeholder 3">
            <a:extLst>
              <a:ext uri="{FF2B5EF4-FFF2-40B4-BE49-F238E27FC236}">
                <a16:creationId xmlns:a16="http://schemas.microsoft.com/office/drawing/2014/main" id="{F112A2EA-4EC1-470B-A12F-8A2A7EC1CA2F}"/>
              </a:ext>
            </a:extLst>
          </p:cNvPr>
          <p:cNvSpPr>
            <a:spLocks noGrp="1"/>
          </p:cNvSpPr>
          <p:nvPr>
            <p:ph type="body" sz="quarter" idx="16"/>
          </p:nvPr>
        </p:nvSpPr>
        <p:spPr/>
        <p:txBody>
          <a:bodyPr>
            <a:normAutofit fontScale="85000" lnSpcReduction="20000"/>
          </a:bodyPr>
          <a:lstStyle/>
          <a:p>
            <a:r>
              <a:rPr lang="en-GB" sz="2200" dirty="0"/>
              <a:t>The 4 objectives proposed:</a:t>
            </a:r>
          </a:p>
          <a:p>
            <a:pPr marL="342900" lvl="1" indent="-342900">
              <a:buFont typeface="Arial" panose="020B0604020202020204" pitchFamily="34" charset="0"/>
              <a:buChar char="•"/>
            </a:pPr>
            <a:r>
              <a:rPr lang="en-GB" sz="2000" dirty="0">
                <a:solidFill>
                  <a:srgbClr val="701B45"/>
                </a:solidFill>
              </a:rPr>
              <a:t>Option 1: I have no plans to touch my money in the next 5 years</a:t>
            </a:r>
          </a:p>
          <a:p>
            <a:pPr marL="342900" lvl="1" indent="-342900">
              <a:buFont typeface="Arial" panose="020B0604020202020204" pitchFamily="34" charset="0"/>
              <a:buChar char="•"/>
            </a:pPr>
            <a:r>
              <a:rPr lang="en-GB" sz="2000" dirty="0">
                <a:solidFill>
                  <a:srgbClr val="701B45"/>
                </a:solidFill>
              </a:rPr>
              <a:t>Option 2: I plan to use my money to set up a guaranteed income (annuity) within the next 5 years</a:t>
            </a:r>
          </a:p>
          <a:p>
            <a:pPr marL="342900" lvl="1" indent="-342900">
              <a:buFont typeface="Arial" panose="020B0604020202020204" pitchFamily="34" charset="0"/>
              <a:buChar char="•"/>
            </a:pPr>
            <a:r>
              <a:rPr lang="en-GB" sz="2000" dirty="0">
                <a:solidFill>
                  <a:srgbClr val="701B45"/>
                </a:solidFill>
              </a:rPr>
              <a:t>Option 3: I plan to start taking my money as a long‑term income within the next 5 years</a:t>
            </a:r>
          </a:p>
          <a:p>
            <a:pPr marL="342900" lvl="1" indent="-342900">
              <a:buFont typeface="Arial" panose="020B0604020202020204" pitchFamily="34" charset="0"/>
              <a:buChar char="•"/>
            </a:pPr>
            <a:r>
              <a:rPr lang="en-GB" sz="2000" dirty="0">
                <a:solidFill>
                  <a:srgbClr val="701B45"/>
                </a:solidFill>
              </a:rPr>
              <a:t>Option 4: I plan to take out all my money within the next 5 years</a:t>
            </a:r>
          </a:p>
          <a:p>
            <a:pPr marL="0" lvl="1"/>
            <a:endParaRPr lang="en-GB" sz="2000" dirty="0">
              <a:solidFill>
                <a:srgbClr val="701B45"/>
              </a:solidFill>
            </a:endParaRPr>
          </a:p>
          <a:p>
            <a:pPr marL="0" lvl="1" indent="-720000"/>
            <a:r>
              <a:rPr lang="en-GB" sz="2000" b="1" dirty="0">
                <a:solidFill>
                  <a:srgbClr val="701B45"/>
                </a:solidFill>
              </a:rPr>
              <a:t>Q3	</a:t>
            </a:r>
            <a:r>
              <a:rPr lang="en-GB" sz="2000" dirty="0">
                <a:solidFill>
                  <a:srgbClr val="701B45"/>
                </a:solidFill>
              </a:rPr>
              <a:t>Do you agree with our proposed 4 objectives, and mandating all providers to use our prescribed wording when presenting these objectives?</a:t>
            </a:r>
          </a:p>
          <a:p>
            <a:pPr marL="0" lvl="1" indent="-720000"/>
            <a:endParaRPr lang="en-GB" sz="2000" dirty="0">
              <a:solidFill>
                <a:srgbClr val="701B45"/>
              </a:solidFill>
            </a:endParaRPr>
          </a:p>
          <a:p>
            <a:pPr marL="0" lvl="1" indent="-720000"/>
            <a:r>
              <a:rPr lang="en-GB" sz="2000" b="1" dirty="0">
                <a:solidFill>
                  <a:srgbClr val="701B45"/>
                </a:solidFill>
              </a:rPr>
              <a:t>Q4</a:t>
            </a:r>
            <a:r>
              <a:rPr lang="en-GB" sz="2000" dirty="0">
                <a:solidFill>
                  <a:srgbClr val="701B45"/>
                </a:solidFill>
              </a:rPr>
              <a:t>	</a:t>
            </a:r>
            <a:r>
              <a:rPr lang="en-GB" sz="2100" dirty="0">
                <a:solidFill>
                  <a:srgbClr val="701B45"/>
                </a:solidFill>
              </a:rPr>
              <a:t>Do you agree that providers should only be able to offer 1 pathway solution for each investment pathway objective?</a:t>
            </a:r>
          </a:p>
          <a:p>
            <a:pPr marL="0" lvl="1" indent="-720000"/>
            <a:endParaRPr lang="en-GB" sz="2100" dirty="0">
              <a:solidFill>
                <a:srgbClr val="701B45"/>
              </a:solidFill>
            </a:endParaRPr>
          </a:p>
          <a:p>
            <a:pPr marL="0" lvl="1" indent="-720000"/>
            <a:r>
              <a:rPr lang="en-GB" sz="2100" b="1" dirty="0">
                <a:solidFill>
                  <a:srgbClr val="701B45"/>
                </a:solidFill>
              </a:rPr>
              <a:t>Q5</a:t>
            </a:r>
            <a:r>
              <a:rPr lang="en-GB" sz="2100" dirty="0">
                <a:solidFill>
                  <a:srgbClr val="701B45"/>
                </a:solidFill>
              </a:rPr>
              <a:t>	Do you agree with our proposed rule requirements for the choice architecture, and do you agree that providers can offer investment pathways without giving the consumer a personal recommendation?</a:t>
            </a:r>
          </a:p>
          <a:p>
            <a:pPr marL="0" lvl="1" indent="-720000"/>
            <a:endParaRPr lang="en-GB" sz="2100" dirty="0">
              <a:solidFill>
                <a:srgbClr val="701B45"/>
              </a:solidFill>
            </a:endParaRPr>
          </a:p>
          <a:p>
            <a:pPr marL="0" lvl="1" indent="-720000"/>
            <a:endParaRPr lang="en-GB" sz="2100" dirty="0">
              <a:solidFill>
                <a:srgbClr val="701B45"/>
              </a:solidFill>
            </a:endParaRPr>
          </a:p>
          <a:p>
            <a:pPr marL="800100" lvl="1" indent="-342900">
              <a:buFont typeface="Arial" panose="020B0604020202020204" pitchFamily="34" charset="0"/>
              <a:buChar char="•"/>
            </a:pPr>
            <a:endParaRPr lang="en-GB" sz="2200" dirty="0"/>
          </a:p>
          <a:p>
            <a:pPr marL="800100" lvl="1" indent="-342900">
              <a:buFont typeface="Arial" panose="020B0604020202020204" pitchFamily="34" charset="0"/>
              <a:buChar char="•"/>
            </a:pPr>
            <a:endParaRPr lang="en-GB" sz="2200" dirty="0"/>
          </a:p>
          <a:p>
            <a:pPr marL="800100" lvl="1" indent="-342900">
              <a:buFont typeface="Arial" panose="020B0604020202020204" pitchFamily="34" charset="0"/>
              <a:buChar char="•"/>
            </a:pPr>
            <a:endParaRPr lang="en-GB" sz="2200" dirty="0"/>
          </a:p>
        </p:txBody>
      </p:sp>
    </p:spTree>
    <p:extLst>
      <p:ext uri="{BB962C8B-B14F-4D97-AF65-F5344CB8AC3E}">
        <p14:creationId xmlns:p14="http://schemas.microsoft.com/office/powerpoint/2010/main" val="1658485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624"/>
            <a:ext cx="7776864" cy="792088"/>
          </a:xfrm>
        </p:spPr>
        <p:txBody>
          <a:bodyPr>
            <a:normAutofit/>
          </a:bodyPr>
          <a:lstStyle/>
          <a:p>
            <a:r>
              <a:rPr lang="en-GB" sz="2400" dirty="0"/>
              <a:t>Chapter 6 - Flow chart</a:t>
            </a:r>
            <a:endParaRPr lang="en-GB" sz="2400" dirty="0">
              <a:solidFill>
                <a:srgbClr val="FF0000"/>
              </a:solidFill>
            </a:endParaRPr>
          </a:p>
        </p:txBody>
      </p:sp>
      <p:sp>
        <p:nvSpPr>
          <p:cNvPr id="3" name="Slide Number Placeholder 2"/>
          <p:cNvSpPr>
            <a:spLocks noGrp="1"/>
          </p:cNvSpPr>
          <p:nvPr>
            <p:ph type="sldNum" sz="quarter" idx="15"/>
          </p:nvPr>
        </p:nvSpPr>
        <p:spPr/>
        <p:txBody>
          <a:bodyPr/>
          <a:lstStyle/>
          <a:p>
            <a:fld id="{3BCFDB86-9AA8-4FA0-859E-0ABCBFE83936}" type="slidenum">
              <a:rPr lang="en-GB" smtClean="0"/>
              <a:pPr/>
              <a:t>5</a:t>
            </a:fld>
            <a:endParaRPr lang="en-GB" dirty="0"/>
          </a:p>
        </p:txBody>
      </p:sp>
      <p:pic>
        <p:nvPicPr>
          <p:cNvPr id="4" name="Picture 3">
            <a:extLst>
              <a:ext uri="{FF2B5EF4-FFF2-40B4-BE49-F238E27FC236}">
                <a16:creationId xmlns:a16="http://schemas.microsoft.com/office/drawing/2014/main" id="{E7448745-8857-41F8-9C81-A0751FA1B89C}"/>
              </a:ext>
            </a:extLst>
          </p:cNvPr>
          <p:cNvPicPr>
            <a:picLocks noChangeAspect="1"/>
          </p:cNvPicPr>
          <p:nvPr/>
        </p:nvPicPr>
        <p:blipFill>
          <a:blip r:embed="rId3"/>
          <a:stretch>
            <a:fillRect/>
          </a:stretch>
        </p:blipFill>
        <p:spPr>
          <a:xfrm>
            <a:off x="1043608" y="764704"/>
            <a:ext cx="6624736" cy="5877272"/>
          </a:xfrm>
          <a:prstGeom prst="rect">
            <a:avLst/>
          </a:prstGeom>
        </p:spPr>
      </p:pic>
    </p:spTree>
    <p:extLst>
      <p:ext uri="{BB962C8B-B14F-4D97-AF65-F5344CB8AC3E}">
        <p14:creationId xmlns:p14="http://schemas.microsoft.com/office/powerpoint/2010/main" val="3672549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BA12F-2162-40C5-ADD8-78DC2DDCB12C}"/>
              </a:ext>
            </a:extLst>
          </p:cNvPr>
          <p:cNvSpPr>
            <a:spLocks noGrp="1"/>
          </p:cNvSpPr>
          <p:nvPr>
            <p:ph type="title"/>
          </p:nvPr>
        </p:nvSpPr>
        <p:spPr/>
        <p:txBody>
          <a:bodyPr>
            <a:normAutofit/>
          </a:bodyPr>
          <a:lstStyle/>
          <a:p>
            <a:r>
              <a:rPr lang="en-GB" sz="2000" dirty="0"/>
              <a:t>Chapter 7 - Investment pathways: our requirements for providers on the pathways solutions</a:t>
            </a:r>
          </a:p>
        </p:txBody>
      </p:sp>
      <p:sp>
        <p:nvSpPr>
          <p:cNvPr id="3" name="Slide Number Placeholder 2">
            <a:extLst>
              <a:ext uri="{FF2B5EF4-FFF2-40B4-BE49-F238E27FC236}">
                <a16:creationId xmlns:a16="http://schemas.microsoft.com/office/drawing/2014/main" id="{CEBDFDEB-EA87-4460-BE78-6DB8AD25BC35}"/>
              </a:ext>
            </a:extLst>
          </p:cNvPr>
          <p:cNvSpPr>
            <a:spLocks noGrp="1"/>
          </p:cNvSpPr>
          <p:nvPr>
            <p:ph type="sldNum" sz="quarter" idx="15"/>
          </p:nvPr>
        </p:nvSpPr>
        <p:spPr/>
        <p:txBody>
          <a:bodyPr/>
          <a:lstStyle/>
          <a:p>
            <a:fld id="{3BCFDB86-9AA8-4FA0-859E-0ABCBFE83936}" type="slidenum">
              <a:rPr lang="en-GB" smtClean="0"/>
              <a:pPr/>
              <a:t>6</a:t>
            </a:fld>
            <a:endParaRPr lang="en-GB" dirty="0"/>
          </a:p>
        </p:txBody>
      </p:sp>
      <p:sp>
        <p:nvSpPr>
          <p:cNvPr id="4" name="Text Placeholder 3">
            <a:extLst>
              <a:ext uri="{FF2B5EF4-FFF2-40B4-BE49-F238E27FC236}">
                <a16:creationId xmlns:a16="http://schemas.microsoft.com/office/drawing/2014/main" id="{9D65ECEA-F374-47CD-9648-AAF36C8E8BF3}"/>
              </a:ext>
            </a:extLst>
          </p:cNvPr>
          <p:cNvSpPr>
            <a:spLocks noGrp="1"/>
          </p:cNvSpPr>
          <p:nvPr>
            <p:ph type="body" sz="quarter" idx="16"/>
          </p:nvPr>
        </p:nvSpPr>
        <p:spPr/>
        <p:txBody>
          <a:bodyPr>
            <a:normAutofit fontScale="85000" lnSpcReduction="20000"/>
          </a:bodyPr>
          <a:lstStyle/>
          <a:p>
            <a:r>
              <a:rPr lang="en-GB" b="1" dirty="0"/>
              <a:t>Q6</a:t>
            </a:r>
            <a:r>
              <a:rPr lang="en-GB" dirty="0"/>
              <a:t>	Do you agree with our proposed rule to prevent providers from offering the same pathways solution for all the objectives?</a:t>
            </a:r>
          </a:p>
          <a:p>
            <a:endParaRPr lang="en-GB" dirty="0"/>
          </a:p>
          <a:p>
            <a:r>
              <a:rPr lang="en-GB" b="1" dirty="0"/>
              <a:t>Q7</a:t>
            </a:r>
            <a:r>
              <a:rPr lang="en-GB" dirty="0"/>
              <a:t>	Do you agree with our proposed rules on </a:t>
            </a:r>
            <a:r>
              <a:rPr lang="en-GB" u="sng" dirty="0"/>
              <a:t>labelling</a:t>
            </a:r>
            <a:r>
              <a:rPr lang="en-GB" dirty="0"/>
              <a:t> of pathways solutions?</a:t>
            </a:r>
          </a:p>
          <a:p>
            <a:endParaRPr lang="en-GB" dirty="0"/>
          </a:p>
          <a:p>
            <a:r>
              <a:rPr lang="en-GB" b="1" dirty="0"/>
              <a:t>Q8</a:t>
            </a:r>
            <a:r>
              <a:rPr lang="en-GB" dirty="0"/>
              <a:t>	Do you agree with our proposed rules requiring </a:t>
            </a:r>
            <a:r>
              <a:rPr lang="en-GB" u="sng" dirty="0"/>
              <a:t>larger providers</a:t>
            </a:r>
            <a:r>
              <a:rPr lang="en-GB" dirty="0"/>
              <a:t> to provide pathways solutions for at least 2 of the 4 objectives and to refer consumers to another provider’s pathways solutions for any objectives where they don’t provide a pathways solution?</a:t>
            </a:r>
          </a:p>
          <a:p>
            <a:endParaRPr lang="en-GB" dirty="0"/>
          </a:p>
          <a:p>
            <a:r>
              <a:rPr lang="en-GB" b="1" dirty="0"/>
              <a:t>Q9</a:t>
            </a:r>
            <a:r>
              <a:rPr lang="en-GB" dirty="0"/>
              <a:t>	Do you agree with our proposed easement for </a:t>
            </a:r>
            <a:r>
              <a:rPr lang="en-GB" u="sng" dirty="0"/>
              <a:t>smaller providers</a:t>
            </a:r>
            <a:r>
              <a:rPr lang="en-GB" dirty="0"/>
              <a:t>, including our proposals for the operation and level of the threshold for qualifying for this easement?</a:t>
            </a:r>
          </a:p>
          <a:p>
            <a:endParaRPr lang="en-GB" dirty="0"/>
          </a:p>
          <a:p>
            <a:endParaRPr lang="en-GB" dirty="0"/>
          </a:p>
        </p:txBody>
      </p:sp>
    </p:spTree>
    <p:extLst>
      <p:ext uri="{BB962C8B-B14F-4D97-AF65-F5344CB8AC3E}">
        <p14:creationId xmlns:p14="http://schemas.microsoft.com/office/powerpoint/2010/main" val="570019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1D061-9E62-4C9E-A6EA-E4677AEB056B}"/>
              </a:ext>
            </a:extLst>
          </p:cNvPr>
          <p:cNvSpPr>
            <a:spLocks noGrp="1"/>
          </p:cNvSpPr>
          <p:nvPr>
            <p:ph type="title"/>
          </p:nvPr>
        </p:nvSpPr>
        <p:spPr>
          <a:xfrm>
            <a:off x="683568" y="288000"/>
            <a:ext cx="7776864" cy="1124776"/>
          </a:xfrm>
        </p:spPr>
        <p:txBody>
          <a:bodyPr>
            <a:normAutofit/>
          </a:bodyPr>
          <a:lstStyle/>
          <a:p>
            <a:r>
              <a:rPr lang="en-GB" sz="2000" dirty="0"/>
              <a:t>Chapter 8 - Investment pathways: other key elements of our proposals</a:t>
            </a:r>
          </a:p>
        </p:txBody>
      </p:sp>
      <p:sp>
        <p:nvSpPr>
          <p:cNvPr id="3" name="Slide Number Placeholder 2">
            <a:extLst>
              <a:ext uri="{FF2B5EF4-FFF2-40B4-BE49-F238E27FC236}">
                <a16:creationId xmlns:a16="http://schemas.microsoft.com/office/drawing/2014/main" id="{053CC687-F206-4CFA-85D2-7EBA38CB4EDD}"/>
              </a:ext>
            </a:extLst>
          </p:cNvPr>
          <p:cNvSpPr>
            <a:spLocks noGrp="1"/>
          </p:cNvSpPr>
          <p:nvPr>
            <p:ph type="sldNum" sz="quarter" idx="15"/>
          </p:nvPr>
        </p:nvSpPr>
        <p:spPr/>
        <p:txBody>
          <a:bodyPr/>
          <a:lstStyle/>
          <a:p>
            <a:fld id="{3BCFDB86-9AA8-4FA0-859E-0ABCBFE83936}" type="slidenum">
              <a:rPr lang="en-GB" smtClean="0"/>
              <a:pPr/>
              <a:t>7</a:t>
            </a:fld>
            <a:endParaRPr lang="en-GB" dirty="0"/>
          </a:p>
        </p:txBody>
      </p:sp>
      <p:sp>
        <p:nvSpPr>
          <p:cNvPr id="4" name="Text Placeholder 3">
            <a:extLst>
              <a:ext uri="{FF2B5EF4-FFF2-40B4-BE49-F238E27FC236}">
                <a16:creationId xmlns:a16="http://schemas.microsoft.com/office/drawing/2014/main" id="{36851497-4177-49AD-83D7-86FFAEA77466}"/>
              </a:ext>
            </a:extLst>
          </p:cNvPr>
          <p:cNvSpPr>
            <a:spLocks noGrp="1"/>
          </p:cNvSpPr>
          <p:nvPr>
            <p:ph type="body" sz="quarter" idx="16"/>
          </p:nvPr>
        </p:nvSpPr>
        <p:spPr/>
        <p:txBody>
          <a:bodyPr>
            <a:normAutofit fontScale="85000" lnSpcReduction="10000"/>
          </a:bodyPr>
          <a:lstStyle/>
          <a:p>
            <a:r>
              <a:rPr lang="en-GB" b="1" dirty="0"/>
              <a:t>Q10</a:t>
            </a:r>
            <a:r>
              <a:rPr lang="en-GB" dirty="0"/>
              <a:t>	Do you agree with our proposed approach to </a:t>
            </a:r>
            <a:r>
              <a:rPr lang="en-GB" u="sng" dirty="0"/>
              <a:t>product governance</a:t>
            </a:r>
            <a:r>
              <a:rPr lang="en-GB" dirty="0"/>
              <a:t> for firms manufacturing pathways solutions used to provide investment pathways? Do you agree with our proposed approach for distributors?</a:t>
            </a:r>
          </a:p>
          <a:p>
            <a:endParaRPr lang="en-GB" dirty="0"/>
          </a:p>
          <a:p>
            <a:r>
              <a:rPr lang="en-GB" b="1" dirty="0"/>
              <a:t>Q11</a:t>
            </a:r>
            <a:r>
              <a:rPr lang="en-GB" dirty="0"/>
              <a:t>	Do you agree with our proposed approach for </a:t>
            </a:r>
            <a:r>
              <a:rPr lang="en-GB" u="sng" dirty="0"/>
              <a:t>ongoing information </a:t>
            </a:r>
            <a:r>
              <a:rPr lang="en-GB" dirty="0"/>
              <a:t>to consumers using investment pathways? Do we go far enough, or is there anything further that providers could do to ensure that consumers carefully consider their investment choice on a periodic basis?</a:t>
            </a:r>
          </a:p>
          <a:p>
            <a:endParaRPr lang="en-GB" dirty="0"/>
          </a:p>
          <a:p>
            <a:r>
              <a:rPr lang="en-GB" b="1" dirty="0"/>
              <a:t>Q12</a:t>
            </a:r>
            <a:r>
              <a:rPr lang="en-GB" dirty="0"/>
              <a:t>	Do you agree with our proposed approach for the </a:t>
            </a:r>
            <a:r>
              <a:rPr lang="en-GB" u="sng" dirty="0"/>
              <a:t>records</a:t>
            </a:r>
            <a:r>
              <a:rPr lang="en-GB" dirty="0"/>
              <a:t> providers should keep?</a:t>
            </a:r>
          </a:p>
          <a:p>
            <a:endParaRPr lang="en-GB" dirty="0"/>
          </a:p>
          <a:p>
            <a:r>
              <a:rPr lang="en-GB" b="1" dirty="0"/>
              <a:t>Q13</a:t>
            </a:r>
            <a:r>
              <a:rPr lang="en-GB" dirty="0"/>
              <a:t>	Do you agree with our </a:t>
            </a:r>
            <a:r>
              <a:rPr lang="en-GB" u="sng" dirty="0"/>
              <a:t>implementation</a:t>
            </a:r>
            <a:r>
              <a:rPr lang="en-GB" dirty="0"/>
              <a:t> timeline?</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939352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E98F4-B36D-4163-A3BA-29CC19D0C263}"/>
              </a:ext>
            </a:extLst>
          </p:cNvPr>
          <p:cNvSpPr>
            <a:spLocks noGrp="1"/>
          </p:cNvSpPr>
          <p:nvPr>
            <p:ph type="title"/>
          </p:nvPr>
        </p:nvSpPr>
        <p:spPr/>
        <p:txBody>
          <a:bodyPr>
            <a:normAutofit/>
          </a:bodyPr>
          <a:lstStyle/>
          <a:p>
            <a:r>
              <a:rPr lang="en-GB" sz="2000" dirty="0"/>
              <a:t>Chapter 9 - Ensuring investment in cash is an active decision</a:t>
            </a:r>
          </a:p>
        </p:txBody>
      </p:sp>
      <p:sp>
        <p:nvSpPr>
          <p:cNvPr id="3" name="Slide Number Placeholder 2">
            <a:extLst>
              <a:ext uri="{FF2B5EF4-FFF2-40B4-BE49-F238E27FC236}">
                <a16:creationId xmlns:a16="http://schemas.microsoft.com/office/drawing/2014/main" id="{F34F7FB8-9D13-4601-B999-4E3C3CD4F05D}"/>
              </a:ext>
            </a:extLst>
          </p:cNvPr>
          <p:cNvSpPr>
            <a:spLocks noGrp="1"/>
          </p:cNvSpPr>
          <p:nvPr>
            <p:ph type="sldNum" sz="quarter" idx="15"/>
          </p:nvPr>
        </p:nvSpPr>
        <p:spPr/>
        <p:txBody>
          <a:bodyPr/>
          <a:lstStyle/>
          <a:p>
            <a:fld id="{3BCFDB86-9AA8-4FA0-859E-0ABCBFE83936}" type="slidenum">
              <a:rPr lang="en-GB" smtClean="0"/>
              <a:pPr/>
              <a:t>8</a:t>
            </a:fld>
            <a:endParaRPr lang="en-GB" dirty="0"/>
          </a:p>
        </p:txBody>
      </p:sp>
      <p:sp>
        <p:nvSpPr>
          <p:cNvPr id="4" name="Text Placeholder 3">
            <a:extLst>
              <a:ext uri="{FF2B5EF4-FFF2-40B4-BE49-F238E27FC236}">
                <a16:creationId xmlns:a16="http://schemas.microsoft.com/office/drawing/2014/main" id="{CF7F7827-62F5-4892-89EA-B1EE6891CCAD}"/>
              </a:ext>
            </a:extLst>
          </p:cNvPr>
          <p:cNvSpPr>
            <a:spLocks noGrp="1"/>
          </p:cNvSpPr>
          <p:nvPr>
            <p:ph type="body" sz="quarter" idx="16"/>
          </p:nvPr>
        </p:nvSpPr>
        <p:spPr>
          <a:xfrm>
            <a:off x="683569" y="1412776"/>
            <a:ext cx="7776220" cy="5146424"/>
          </a:xfrm>
        </p:spPr>
        <p:txBody>
          <a:bodyPr>
            <a:normAutofit fontScale="85000" lnSpcReduction="20000"/>
          </a:bodyPr>
          <a:lstStyle/>
          <a:p>
            <a:r>
              <a:rPr lang="en-GB" b="1" dirty="0"/>
              <a:t>Q14</a:t>
            </a:r>
            <a:r>
              <a:rPr lang="en-GB" dirty="0"/>
              <a:t>	Do you agree with our proposals to ensure cash investment is an </a:t>
            </a:r>
            <a:r>
              <a:rPr lang="en-GB" u="sng" dirty="0"/>
              <a:t>active choice</a:t>
            </a:r>
            <a:r>
              <a:rPr lang="en-GB" dirty="0"/>
              <a:t>?</a:t>
            </a:r>
          </a:p>
          <a:p>
            <a:endParaRPr lang="en-GB" dirty="0"/>
          </a:p>
          <a:p>
            <a:r>
              <a:rPr lang="en-GB" b="1" dirty="0"/>
              <a:t>Q15</a:t>
            </a:r>
            <a:r>
              <a:rPr lang="en-GB" dirty="0"/>
              <a:t>	Do you agree with our proposals on the </a:t>
            </a:r>
            <a:r>
              <a:rPr lang="en-GB" u="sng" dirty="0"/>
              <a:t>warning</a:t>
            </a:r>
            <a:r>
              <a:rPr lang="en-GB" dirty="0"/>
              <a:t> about investment in cash that the non‑advised consumer will get when they enter drawdown or transfer‑in funds in drawdown to a new provider?</a:t>
            </a:r>
          </a:p>
          <a:p>
            <a:endParaRPr lang="en-GB" dirty="0"/>
          </a:p>
          <a:p>
            <a:r>
              <a:rPr lang="en-GB" b="1" dirty="0"/>
              <a:t>Q16</a:t>
            </a:r>
            <a:r>
              <a:rPr lang="en-GB" dirty="0"/>
              <a:t>	Do you agree with our proposals on the </a:t>
            </a:r>
            <a:r>
              <a:rPr lang="en-GB" u="sng" dirty="0"/>
              <a:t>ongoing warning</a:t>
            </a:r>
            <a:r>
              <a:rPr lang="en-GB" dirty="0"/>
              <a:t> around investment in cash? If no, what would you suggest?</a:t>
            </a:r>
          </a:p>
          <a:p>
            <a:endParaRPr lang="en-GB" dirty="0"/>
          </a:p>
          <a:p>
            <a:r>
              <a:rPr lang="en-GB" b="1" dirty="0"/>
              <a:t>Q17</a:t>
            </a:r>
            <a:r>
              <a:rPr lang="en-GB" dirty="0"/>
              <a:t>	Do you agree with our proposed approach for the </a:t>
            </a:r>
            <a:r>
              <a:rPr lang="en-GB" u="sng" dirty="0"/>
              <a:t>records</a:t>
            </a:r>
            <a:r>
              <a:rPr lang="en-GB" dirty="0"/>
              <a:t> providers should keep?</a:t>
            </a:r>
          </a:p>
          <a:p>
            <a:endParaRPr lang="en-GB" dirty="0"/>
          </a:p>
          <a:p>
            <a:r>
              <a:rPr lang="en-GB" b="1" dirty="0"/>
              <a:t>Q18</a:t>
            </a:r>
            <a:r>
              <a:rPr lang="en-GB" dirty="0"/>
              <a:t>	Do you agree with our </a:t>
            </a:r>
            <a:r>
              <a:rPr lang="en-GB" u="sng" dirty="0"/>
              <a:t>implementation</a:t>
            </a:r>
            <a:r>
              <a:rPr lang="en-GB" dirty="0"/>
              <a:t> timeline? In particular, do you agree with our view that these remedies should be implemented at the same time as investment pathways?</a:t>
            </a:r>
          </a:p>
        </p:txBody>
      </p:sp>
    </p:spTree>
    <p:extLst>
      <p:ext uri="{BB962C8B-B14F-4D97-AF65-F5344CB8AC3E}">
        <p14:creationId xmlns:p14="http://schemas.microsoft.com/office/powerpoint/2010/main" val="825150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BB457-E31F-4AE7-88C0-0F5D32645829}"/>
              </a:ext>
            </a:extLst>
          </p:cNvPr>
          <p:cNvSpPr>
            <a:spLocks noGrp="1"/>
          </p:cNvSpPr>
          <p:nvPr>
            <p:ph type="title"/>
          </p:nvPr>
        </p:nvSpPr>
        <p:spPr/>
        <p:txBody>
          <a:bodyPr>
            <a:normAutofit/>
          </a:bodyPr>
          <a:lstStyle/>
          <a:p>
            <a:r>
              <a:rPr lang="en-GB" sz="2000" dirty="0"/>
              <a:t>Chapter 10 – Actual Charges Information</a:t>
            </a:r>
          </a:p>
        </p:txBody>
      </p:sp>
      <p:sp>
        <p:nvSpPr>
          <p:cNvPr id="3" name="Slide Number Placeholder 2">
            <a:extLst>
              <a:ext uri="{FF2B5EF4-FFF2-40B4-BE49-F238E27FC236}">
                <a16:creationId xmlns:a16="http://schemas.microsoft.com/office/drawing/2014/main" id="{09A205B3-20D7-41E4-9E5A-8E46DEE75317}"/>
              </a:ext>
            </a:extLst>
          </p:cNvPr>
          <p:cNvSpPr>
            <a:spLocks noGrp="1"/>
          </p:cNvSpPr>
          <p:nvPr>
            <p:ph type="sldNum" sz="quarter" idx="15"/>
          </p:nvPr>
        </p:nvSpPr>
        <p:spPr/>
        <p:txBody>
          <a:bodyPr/>
          <a:lstStyle/>
          <a:p>
            <a:fld id="{3BCFDB86-9AA8-4FA0-859E-0ABCBFE83936}" type="slidenum">
              <a:rPr lang="en-GB" smtClean="0"/>
              <a:pPr/>
              <a:t>9</a:t>
            </a:fld>
            <a:endParaRPr lang="en-GB" dirty="0"/>
          </a:p>
        </p:txBody>
      </p:sp>
      <p:sp>
        <p:nvSpPr>
          <p:cNvPr id="4" name="Text Placeholder 3">
            <a:extLst>
              <a:ext uri="{FF2B5EF4-FFF2-40B4-BE49-F238E27FC236}">
                <a16:creationId xmlns:a16="http://schemas.microsoft.com/office/drawing/2014/main" id="{D5E8A00C-C247-45FA-94ED-4A7B1DF5A7EE}"/>
              </a:ext>
            </a:extLst>
          </p:cNvPr>
          <p:cNvSpPr>
            <a:spLocks noGrp="1"/>
          </p:cNvSpPr>
          <p:nvPr>
            <p:ph type="body" sz="quarter" idx="16"/>
          </p:nvPr>
        </p:nvSpPr>
        <p:spPr>
          <a:xfrm>
            <a:off x="683569" y="1557338"/>
            <a:ext cx="7776220" cy="4895998"/>
          </a:xfrm>
        </p:spPr>
        <p:txBody>
          <a:bodyPr>
            <a:normAutofit fontScale="85000" lnSpcReduction="10000"/>
          </a:bodyPr>
          <a:lstStyle/>
          <a:p>
            <a:r>
              <a:rPr lang="en-GB" b="1" dirty="0"/>
              <a:t>Q19</a:t>
            </a:r>
            <a:r>
              <a:rPr lang="en-GB" dirty="0"/>
              <a:t>	Do you agree that, in relation to their decumulation pensions, unless charges are built into the disclosed price of the product, consumers should receive information at least annually on all the actual charges they have paid, aggregated and expressed as a cash amount?</a:t>
            </a:r>
          </a:p>
          <a:p>
            <a:endParaRPr lang="en-GB" dirty="0"/>
          </a:p>
          <a:p>
            <a:r>
              <a:rPr lang="en-GB" b="1" dirty="0"/>
              <a:t>Q20</a:t>
            </a:r>
            <a:r>
              <a:rPr lang="en-GB" dirty="0"/>
              <a:t>	Do you agree that our rules should require disclosure of transaction costs, but not specify how transaction costs should be calculated?</a:t>
            </a:r>
          </a:p>
          <a:p>
            <a:endParaRPr lang="en-GB" dirty="0"/>
          </a:p>
          <a:p>
            <a:r>
              <a:rPr lang="en-GB" b="1" dirty="0"/>
              <a:t>Q21</a:t>
            </a:r>
            <a:r>
              <a:rPr lang="en-GB" dirty="0"/>
              <a:t>	Do you agree that firms should disclose the adviser charges paid out of the product, or clarify that adviser charges are not included in the annual pension charges figure they disclose?</a:t>
            </a:r>
          </a:p>
          <a:p>
            <a:endParaRPr lang="en-GB" dirty="0"/>
          </a:p>
          <a:p>
            <a:r>
              <a:rPr lang="en-GB" b="1" dirty="0"/>
              <a:t>Q22</a:t>
            </a:r>
            <a:r>
              <a:rPr lang="en-GB" dirty="0"/>
              <a:t>	Do you agree with our implementation timeline?</a:t>
            </a:r>
          </a:p>
        </p:txBody>
      </p:sp>
    </p:spTree>
    <p:extLst>
      <p:ext uri="{BB962C8B-B14F-4D97-AF65-F5344CB8AC3E}">
        <p14:creationId xmlns:p14="http://schemas.microsoft.com/office/powerpoint/2010/main" val="2966544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2BF44-80E0-4A45-8E7B-1252FE9FF7DC}"/>
              </a:ext>
            </a:extLst>
          </p:cNvPr>
          <p:cNvSpPr>
            <a:spLocks noGrp="1"/>
          </p:cNvSpPr>
          <p:nvPr>
            <p:ph type="title"/>
          </p:nvPr>
        </p:nvSpPr>
        <p:spPr/>
        <p:txBody>
          <a:bodyPr/>
          <a:lstStyle/>
          <a:p>
            <a:r>
              <a:rPr lang="en-GB" dirty="0"/>
              <a:t>Next steps – timeline</a:t>
            </a:r>
          </a:p>
        </p:txBody>
      </p:sp>
      <p:sp>
        <p:nvSpPr>
          <p:cNvPr id="3" name="Slide Number Placeholder 2">
            <a:extLst>
              <a:ext uri="{FF2B5EF4-FFF2-40B4-BE49-F238E27FC236}">
                <a16:creationId xmlns:a16="http://schemas.microsoft.com/office/drawing/2014/main" id="{4F7562E9-71C2-4940-8247-928E6AE61A87}"/>
              </a:ext>
            </a:extLst>
          </p:cNvPr>
          <p:cNvSpPr>
            <a:spLocks noGrp="1"/>
          </p:cNvSpPr>
          <p:nvPr>
            <p:ph type="sldNum" sz="quarter" idx="15"/>
          </p:nvPr>
        </p:nvSpPr>
        <p:spPr/>
        <p:txBody>
          <a:bodyPr/>
          <a:lstStyle/>
          <a:p>
            <a:fld id="{3BCFDB86-9AA8-4FA0-859E-0ABCBFE83936}" type="slidenum">
              <a:rPr lang="en-GB" smtClean="0"/>
              <a:pPr/>
              <a:t>10</a:t>
            </a:fld>
            <a:endParaRPr lang="en-GB" dirty="0"/>
          </a:p>
        </p:txBody>
      </p:sp>
      <p:graphicFrame>
        <p:nvGraphicFramePr>
          <p:cNvPr id="5" name="Table 4">
            <a:extLst>
              <a:ext uri="{FF2B5EF4-FFF2-40B4-BE49-F238E27FC236}">
                <a16:creationId xmlns:a16="http://schemas.microsoft.com/office/drawing/2014/main" id="{73A4E4B6-C945-4D2E-8F2A-385829E176C4}"/>
              </a:ext>
            </a:extLst>
          </p:cNvPr>
          <p:cNvGraphicFramePr>
            <a:graphicFrameLocks noGrp="1"/>
          </p:cNvGraphicFramePr>
          <p:nvPr>
            <p:extLst>
              <p:ext uri="{D42A27DB-BD31-4B8C-83A1-F6EECF244321}">
                <p14:modId xmlns:p14="http://schemas.microsoft.com/office/powerpoint/2010/main" val="3019191239"/>
              </p:ext>
            </p:extLst>
          </p:nvPr>
        </p:nvGraphicFramePr>
        <p:xfrm>
          <a:off x="467544" y="1628800"/>
          <a:ext cx="8136904" cy="4620903"/>
        </p:xfrm>
        <a:graphic>
          <a:graphicData uri="http://schemas.openxmlformats.org/drawingml/2006/table">
            <a:tbl>
              <a:tblPr bandRow="1">
                <a:tableStyleId>{F5AB1C69-6EDB-4FF4-983F-18BD219EF322}</a:tableStyleId>
              </a:tblPr>
              <a:tblGrid>
                <a:gridCol w="2090214">
                  <a:extLst>
                    <a:ext uri="{9D8B030D-6E8A-4147-A177-3AD203B41FA5}">
                      <a16:colId xmlns:a16="http://schemas.microsoft.com/office/drawing/2014/main" val="1002216736"/>
                    </a:ext>
                  </a:extLst>
                </a:gridCol>
                <a:gridCol w="6046690">
                  <a:extLst>
                    <a:ext uri="{9D8B030D-6E8A-4147-A177-3AD203B41FA5}">
                      <a16:colId xmlns:a16="http://schemas.microsoft.com/office/drawing/2014/main" val="3854127306"/>
                    </a:ext>
                  </a:extLst>
                </a:gridCol>
              </a:tblGrid>
              <a:tr h="567063">
                <a:tc>
                  <a:txBody>
                    <a:bodyPr/>
                    <a:lstStyle/>
                    <a:p>
                      <a:r>
                        <a:rPr lang="en-GB" sz="1600" dirty="0"/>
                        <a:t>28 January 2019</a:t>
                      </a:r>
                    </a:p>
                  </a:txBody>
                  <a:tcPr/>
                </a:tc>
                <a:tc>
                  <a:txBody>
                    <a:bodyPr/>
                    <a:lstStyle/>
                    <a:p>
                      <a:r>
                        <a:rPr lang="en-GB" sz="1600" dirty="0"/>
                        <a:t>Policy Statement (PS19/1) and Consultation Paper (CP19/5) published</a:t>
                      </a:r>
                    </a:p>
                  </a:txBody>
                  <a:tcPr/>
                </a:tc>
                <a:extLst>
                  <a:ext uri="{0D108BD9-81ED-4DB2-BD59-A6C34878D82A}">
                    <a16:rowId xmlns:a16="http://schemas.microsoft.com/office/drawing/2014/main" val="1609374785"/>
                  </a:ext>
                </a:extLst>
              </a:tr>
              <a:tr h="567063">
                <a:tc>
                  <a:txBody>
                    <a:bodyPr/>
                    <a:lstStyle/>
                    <a:p>
                      <a:r>
                        <a:rPr lang="en-GB" sz="1600" dirty="0"/>
                        <a:t>4 April 2019</a:t>
                      </a:r>
                    </a:p>
                  </a:txBody>
                  <a:tcPr/>
                </a:tc>
                <a:tc>
                  <a:txBody>
                    <a:bodyPr/>
                    <a:lstStyle/>
                    <a:p>
                      <a:r>
                        <a:rPr lang="en-GB" sz="1600" dirty="0"/>
                        <a:t>Consultation on CP19/5 closes</a:t>
                      </a:r>
                    </a:p>
                  </a:txBody>
                  <a:tcPr/>
                </a:tc>
                <a:extLst>
                  <a:ext uri="{0D108BD9-81ED-4DB2-BD59-A6C34878D82A}">
                    <a16:rowId xmlns:a16="http://schemas.microsoft.com/office/drawing/2014/main" val="287770082"/>
                  </a:ext>
                </a:extLst>
              </a:tr>
              <a:tr h="567063">
                <a:tc>
                  <a:txBody>
                    <a:bodyPr/>
                    <a:lstStyle/>
                    <a:p>
                      <a:r>
                        <a:rPr lang="en-GB" sz="1600" dirty="0"/>
                        <a:t>April-June 2019</a:t>
                      </a:r>
                    </a:p>
                  </a:txBody>
                  <a:tcPr/>
                </a:tc>
                <a:tc>
                  <a:txBody>
                    <a:bodyPr/>
                    <a:lstStyle/>
                    <a:p>
                      <a:r>
                        <a:rPr lang="en-GB" sz="1600" dirty="0"/>
                        <a:t>Consideration of responses to CP19/5; development and internal sign-off of final rules for July PS</a:t>
                      </a:r>
                    </a:p>
                  </a:txBody>
                  <a:tcPr/>
                </a:tc>
                <a:extLst>
                  <a:ext uri="{0D108BD9-81ED-4DB2-BD59-A6C34878D82A}">
                    <a16:rowId xmlns:a16="http://schemas.microsoft.com/office/drawing/2014/main" val="1904702688"/>
                  </a:ext>
                </a:extLst>
              </a:tr>
              <a:tr h="567063">
                <a:tc>
                  <a:txBody>
                    <a:bodyPr/>
                    <a:lstStyle/>
                    <a:p>
                      <a:r>
                        <a:rPr lang="en-GB" sz="1600" dirty="0"/>
                        <a:t>July 2019</a:t>
                      </a:r>
                    </a:p>
                  </a:txBody>
                  <a:tcPr/>
                </a:tc>
                <a:tc>
                  <a:txBody>
                    <a:bodyPr/>
                    <a:lstStyle/>
                    <a:p>
                      <a:r>
                        <a:rPr lang="en-GB" sz="1600" dirty="0"/>
                        <a:t>Second Policy Statement published with final version of rules consulted on in CP19/5</a:t>
                      </a:r>
                    </a:p>
                  </a:txBody>
                  <a:tcPr/>
                </a:tc>
                <a:extLst>
                  <a:ext uri="{0D108BD9-81ED-4DB2-BD59-A6C34878D82A}">
                    <a16:rowId xmlns:a16="http://schemas.microsoft.com/office/drawing/2014/main" val="2249992893"/>
                  </a:ext>
                </a:extLst>
              </a:tr>
              <a:tr h="567063">
                <a:tc>
                  <a:txBody>
                    <a:bodyPr/>
                    <a:lstStyle/>
                    <a:p>
                      <a:r>
                        <a:rPr lang="en-GB" sz="1600" dirty="0"/>
                        <a:t>1 November 2019</a:t>
                      </a:r>
                    </a:p>
                  </a:txBody>
                  <a:tcPr/>
                </a:tc>
                <a:tc>
                  <a:txBody>
                    <a:bodyPr/>
                    <a:lstStyle/>
                    <a:p>
                      <a:r>
                        <a:rPr lang="en-GB" sz="1600" dirty="0"/>
                        <a:t>PS19/1: Changes to rules on wake-up packs and annuity information prompt come into force</a:t>
                      </a:r>
                    </a:p>
                  </a:txBody>
                  <a:tcPr/>
                </a:tc>
                <a:extLst>
                  <a:ext uri="{0D108BD9-81ED-4DB2-BD59-A6C34878D82A}">
                    <a16:rowId xmlns:a16="http://schemas.microsoft.com/office/drawing/2014/main" val="1407153294"/>
                  </a:ext>
                </a:extLst>
              </a:tr>
              <a:tr h="567063">
                <a:tc>
                  <a:txBody>
                    <a:bodyPr/>
                    <a:lstStyle/>
                    <a:p>
                      <a:r>
                        <a:rPr lang="en-GB" sz="1600" dirty="0"/>
                        <a:t>6 April 2020</a:t>
                      </a:r>
                    </a:p>
                  </a:txBody>
                  <a:tcPr/>
                </a:tc>
                <a:tc>
                  <a:txBody>
                    <a:bodyPr/>
                    <a:lstStyle/>
                    <a:p>
                      <a:r>
                        <a:rPr lang="en-GB" sz="1600" dirty="0"/>
                        <a:t>PS19/1: Changes to rules on Key Features Illustrations and annual communications come into force</a:t>
                      </a:r>
                    </a:p>
                  </a:txBody>
                  <a:tcPr/>
                </a:tc>
                <a:extLst>
                  <a:ext uri="{0D108BD9-81ED-4DB2-BD59-A6C34878D82A}">
                    <a16:rowId xmlns:a16="http://schemas.microsoft.com/office/drawing/2014/main" val="2561851229"/>
                  </a:ext>
                </a:extLst>
              </a:tr>
              <a:tr h="567063">
                <a:tc>
                  <a:txBody>
                    <a:bodyPr/>
                    <a:lstStyle/>
                    <a:p>
                      <a:r>
                        <a:rPr lang="en-GB" sz="1600" dirty="0"/>
                        <a:t>July 2020</a:t>
                      </a:r>
                    </a:p>
                  </a:txBody>
                  <a:tcPr/>
                </a:tc>
                <a:tc>
                  <a:txBody>
                    <a:bodyPr/>
                    <a:lstStyle/>
                    <a:p>
                      <a:r>
                        <a:rPr lang="en-GB" sz="1600" dirty="0"/>
                        <a:t>Proposed implementation date for rules consulted on in CP19/5</a:t>
                      </a:r>
                    </a:p>
                  </a:txBody>
                  <a:tcPr/>
                </a:tc>
                <a:extLst>
                  <a:ext uri="{0D108BD9-81ED-4DB2-BD59-A6C34878D82A}">
                    <a16:rowId xmlns:a16="http://schemas.microsoft.com/office/drawing/2014/main" val="2580918514"/>
                  </a:ext>
                </a:extLst>
              </a:tr>
              <a:tr h="567063">
                <a:tc>
                  <a:txBody>
                    <a:bodyPr/>
                    <a:lstStyle/>
                    <a:p>
                      <a:r>
                        <a:rPr lang="en-GB" sz="1600" dirty="0"/>
                        <a:t>From July 2021</a:t>
                      </a:r>
                    </a:p>
                  </a:txBody>
                  <a:tcPr/>
                </a:tc>
                <a:tc>
                  <a:txBody>
                    <a:bodyPr/>
                    <a:lstStyle/>
                    <a:p>
                      <a:r>
                        <a:rPr lang="en-GB" sz="1600" dirty="0"/>
                        <a:t>Potential start of Post Implementation Review of Investment Pathways</a:t>
                      </a:r>
                    </a:p>
                  </a:txBody>
                  <a:tcPr/>
                </a:tc>
                <a:extLst>
                  <a:ext uri="{0D108BD9-81ED-4DB2-BD59-A6C34878D82A}">
                    <a16:rowId xmlns:a16="http://schemas.microsoft.com/office/drawing/2014/main" val="1438292898"/>
                  </a:ext>
                </a:extLst>
              </a:tr>
            </a:tbl>
          </a:graphicData>
        </a:graphic>
      </p:graphicFrame>
    </p:spTree>
    <p:extLst>
      <p:ext uri="{BB962C8B-B14F-4D97-AF65-F5344CB8AC3E}">
        <p14:creationId xmlns:p14="http://schemas.microsoft.com/office/powerpoint/2010/main" val="930757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483000"/>
      </p:ext>
    </p:extLst>
  </p:cSld>
  <p:clrMapOvr>
    <a:masterClrMapping/>
  </p:clrMapOvr>
</p:sld>
</file>

<file path=ppt/theme/theme1.xml><?xml version="1.0" encoding="utf-8"?>
<a:theme xmlns:a="http://schemas.openxmlformats.org/drawingml/2006/main" name="FCA powerpoint template 20130528">
  <a:themeElements>
    <a:clrScheme name="FCA Theme">
      <a:dk1>
        <a:sysClr val="windowText" lastClr="000000"/>
      </a:dk1>
      <a:lt1>
        <a:sysClr val="window" lastClr="FFFFFF"/>
      </a:lt1>
      <a:dk2>
        <a:srgbClr val="8E1537"/>
      </a:dk2>
      <a:lt2>
        <a:srgbClr val="FFFFFF"/>
      </a:lt2>
      <a:accent1>
        <a:srgbClr val="8E1537"/>
      </a:accent1>
      <a:accent2>
        <a:srgbClr val="E17D00"/>
      </a:accent2>
      <a:accent3>
        <a:srgbClr val="8F489A"/>
      </a:accent3>
      <a:accent4>
        <a:srgbClr val="C20430"/>
      </a:accent4>
      <a:accent5>
        <a:srgbClr val="7BAED4"/>
      </a:accent5>
      <a:accent6>
        <a:srgbClr val="21345C"/>
      </a:accent6>
      <a:hlink>
        <a:srgbClr val="7BAED4"/>
      </a:hlink>
      <a:folHlink>
        <a:srgbClr val="76777B"/>
      </a:folHlink>
    </a:clrScheme>
    <a:fontScheme name="FCA FONTS">
      <a:majorFont>
        <a:latin typeface="Book Antiqu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1432</TotalTime>
  <Words>550</Words>
  <Application>Microsoft Office PowerPoint</Application>
  <PresentationFormat>On-screen Show (4:3)</PresentationFormat>
  <Paragraphs>115</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Verdana</vt:lpstr>
      <vt:lpstr>FCA powerpoint template 20130528</vt:lpstr>
      <vt:lpstr>PowerPoint Presentation</vt:lpstr>
      <vt:lpstr>Discussion Structure</vt:lpstr>
      <vt:lpstr>Chapter 5 - Investment pathways: the consumers and providers our requirements will apply to</vt:lpstr>
      <vt:lpstr>Chapter 6 - Investment pathways: the choices that providers must offer consumers</vt:lpstr>
      <vt:lpstr>Chapter 6 - Flow chart</vt:lpstr>
      <vt:lpstr>Chapter 7 - Investment pathways: our requirements for providers on the pathways solutions</vt:lpstr>
      <vt:lpstr>Chapter 8 - Investment pathways: other key elements of our proposals</vt:lpstr>
      <vt:lpstr>Chapter 9 - Ensuring investment in cash is an active decision</vt:lpstr>
      <vt:lpstr>Chapter 10 – Actual Charges Information</vt:lpstr>
      <vt:lpstr>Next steps – timeline</vt:lpstr>
      <vt:lpstr>PowerPoint Presentation</vt:lpstr>
    </vt:vector>
  </TitlesOfParts>
  <Company>Financial Conduct Authority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Wilson</dc:creator>
  <cp:lastModifiedBy>Richard Wilson</cp:lastModifiedBy>
  <cp:revision>18</cp:revision>
  <cp:lastPrinted>2013-01-08T11:13:31Z</cp:lastPrinted>
  <dcterms:created xsi:type="dcterms:W3CDTF">2019-03-14T13:43:53Z</dcterms:created>
  <dcterms:modified xsi:type="dcterms:W3CDTF">2019-03-19T09:26:23Z</dcterms:modified>
</cp:coreProperties>
</file>